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67" r:id="rId4"/>
  </p:sldMasterIdLst>
  <p:notesMasterIdLst>
    <p:notesMasterId r:id="rId31"/>
  </p:notesMasterIdLst>
  <p:handoutMasterIdLst>
    <p:handoutMasterId r:id="rId32"/>
  </p:handoutMasterIdLst>
  <p:sldIdLst>
    <p:sldId id="1727" r:id="rId5"/>
    <p:sldId id="1723" r:id="rId6"/>
    <p:sldId id="1742" r:id="rId7"/>
    <p:sldId id="1728" r:id="rId8"/>
    <p:sldId id="1743" r:id="rId9"/>
    <p:sldId id="1778" r:id="rId10"/>
    <p:sldId id="320" r:id="rId11"/>
    <p:sldId id="1748" r:id="rId12"/>
    <p:sldId id="329" r:id="rId13"/>
    <p:sldId id="1768" r:id="rId14"/>
    <p:sldId id="1769" r:id="rId15"/>
    <p:sldId id="1770" r:id="rId16"/>
    <p:sldId id="1771" r:id="rId17"/>
    <p:sldId id="1772" r:id="rId18"/>
    <p:sldId id="1773" r:id="rId19"/>
    <p:sldId id="1774" r:id="rId20"/>
    <p:sldId id="346" r:id="rId21"/>
    <p:sldId id="1767" r:id="rId22"/>
    <p:sldId id="1758" r:id="rId23"/>
    <p:sldId id="1749" r:id="rId24"/>
    <p:sldId id="330" r:id="rId25"/>
    <p:sldId id="1760" r:id="rId26"/>
    <p:sldId id="1761" r:id="rId27"/>
    <p:sldId id="1762" r:id="rId28"/>
    <p:sldId id="1763" r:id="rId29"/>
    <p:sldId id="1764" r:id="rId30"/>
  </p:sldIdLst>
  <p:sldSz cx="10879138" cy="6119813"/>
  <p:notesSz cx="9926638" cy="6797675"/>
  <p:defaultTextStyle>
    <a:defPPr>
      <a:defRPr lang="da-DK"/>
    </a:defPPr>
    <a:lvl1pPr marL="0" algn="l" defTabSz="519543" rtl="0" eaLnBrk="1" latinLnBrk="0" hangingPunct="1">
      <a:defRPr sz="1000" kern="1200">
        <a:solidFill>
          <a:schemeClr val="tx1"/>
        </a:solidFill>
        <a:latin typeface="+mn-lt"/>
        <a:ea typeface="+mn-ea"/>
        <a:cs typeface="+mn-cs"/>
      </a:defRPr>
    </a:lvl1pPr>
    <a:lvl2pPr marL="259772" algn="l" defTabSz="519543" rtl="0" eaLnBrk="1" latinLnBrk="0" hangingPunct="1">
      <a:defRPr sz="1000" kern="1200">
        <a:solidFill>
          <a:schemeClr val="tx1"/>
        </a:solidFill>
        <a:latin typeface="+mn-lt"/>
        <a:ea typeface="+mn-ea"/>
        <a:cs typeface="+mn-cs"/>
      </a:defRPr>
    </a:lvl2pPr>
    <a:lvl3pPr marL="519543" algn="l" defTabSz="519543" rtl="0" eaLnBrk="1" latinLnBrk="0" hangingPunct="1">
      <a:defRPr sz="1000" kern="1200">
        <a:solidFill>
          <a:schemeClr val="tx1"/>
        </a:solidFill>
        <a:latin typeface="+mn-lt"/>
        <a:ea typeface="+mn-ea"/>
        <a:cs typeface="+mn-cs"/>
      </a:defRPr>
    </a:lvl3pPr>
    <a:lvl4pPr marL="779315" algn="l" defTabSz="519543" rtl="0" eaLnBrk="1" latinLnBrk="0" hangingPunct="1">
      <a:defRPr sz="1000" kern="1200">
        <a:solidFill>
          <a:schemeClr val="tx1"/>
        </a:solidFill>
        <a:latin typeface="+mn-lt"/>
        <a:ea typeface="+mn-ea"/>
        <a:cs typeface="+mn-cs"/>
      </a:defRPr>
    </a:lvl4pPr>
    <a:lvl5pPr marL="1039086" algn="l" defTabSz="519543" rtl="0" eaLnBrk="1" latinLnBrk="0" hangingPunct="1">
      <a:defRPr sz="1000" kern="1200">
        <a:solidFill>
          <a:schemeClr val="tx1"/>
        </a:solidFill>
        <a:latin typeface="+mn-lt"/>
        <a:ea typeface="+mn-ea"/>
        <a:cs typeface="+mn-cs"/>
      </a:defRPr>
    </a:lvl5pPr>
    <a:lvl6pPr marL="1298857" algn="l" defTabSz="519543" rtl="0" eaLnBrk="1" latinLnBrk="0" hangingPunct="1">
      <a:defRPr sz="1000" kern="1200">
        <a:solidFill>
          <a:schemeClr val="tx1"/>
        </a:solidFill>
        <a:latin typeface="+mn-lt"/>
        <a:ea typeface="+mn-ea"/>
        <a:cs typeface="+mn-cs"/>
      </a:defRPr>
    </a:lvl6pPr>
    <a:lvl7pPr marL="1558629" algn="l" defTabSz="519543" rtl="0" eaLnBrk="1" latinLnBrk="0" hangingPunct="1">
      <a:defRPr sz="1000" kern="1200">
        <a:solidFill>
          <a:schemeClr val="tx1"/>
        </a:solidFill>
        <a:latin typeface="+mn-lt"/>
        <a:ea typeface="+mn-ea"/>
        <a:cs typeface="+mn-cs"/>
      </a:defRPr>
    </a:lvl7pPr>
    <a:lvl8pPr marL="1818401" algn="l" defTabSz="519543" rtl="0" eaLnBrk="1" latinLnBrk="0" hangingPunct="1">
      <a:defRPr sz="1000" kern="1200">
        <a:solidFill>
          <a:schemeClr val="tx1"/>
        </a:solidFill>
        <a:latin typeface="+mn-lt"/>
        <a:ea typeface="+mn-ea"/>
        <a:cs typeface="+mn-cs"/>
      </a:defRPr>
    </a:lvl8pPr>
    <a:lvl9pPr marL="2078172" algn="l" defTabSz="519543" rtl="0" eaLnBrk="1" latinLnBrk="0" hangingPunct="1">
      <a:defRPr sz="1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3" userDrawn="1">
          <p15:clr>
            <a:srgbClr val="A4A3A4"/>
          </p15:clr>
        </p15:guide>
        <p15:guide id="2" pos="6715" userDrawn="1">
          <p15:clr>
            <a:srgbClr val="A4A3A4"/>
          </p15:clr>
        </p15:guide>
        <p15:guide id="3" orient="horz" pos="244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ene E" initials="ME" lastIdx="1" clrIdx="0"/>
  <p:cmAuthor id="2" name="John Pedersen" initials="JP" lastIdx="6" clrIdx="1"/>
  <p:cmAuthor id="3" name="Anne Vium" initials="AV" lastIdx="1" clrIdx="2">
    <p:extLst>
      <p:ext uri="{19B8F6BF-5375-455C-9EA6-DF929625EA0E}">
        <p15:presenceInfo xmlns:p15="http://schemas.microsoft.com/office/powerpoint/2012/main" userId="Anne Vium" providerId="None"/>
      </p:ext>
    </p:extLst>
  </p:cmAuthor>
  <p:cmAuthor id="4" name="Flemming Engstrøm" initials="FE" lastIdx="37" clrIdx="3">
    <p:extLst>
      <p:ext uri="{19B8F6BF-5375-455C-9EA6-DF929625EA0E}">
        <p15:presenceInfo xmlns:p15="http://schemas.microsoft.com/office/powerpoint/2012/main" userId="1f5099fd973daa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FE7"/>
    <a:srgbClr val="DFE563"/>
    <a:srgbClr val="63C872"/>
    <a:srgbClr val="D15454"/>
    <a:srgbClr val="DAF4FB"/>
    <a:srgbClr val="CDCDCA"/>
    <a:srgbClr val="222F9A"/>
    <a:srgbClr val="F6CCB8"/>
    <a:srgbClr val="C6682F"/>
    <a:srgbClr val="835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58" autoAdjust="0"/>
    <p:restoredTop sz="77877" autoAdjust="0"/>
  </p:normalViewPr>
  <p:slideViewPr>
    <p:cSldViewPr snapToGrid="0" snapToObjects="1">
      <p:cViewPr varScale="1">
        <p:scale>
          <a:sx n="92" d="100"/>
          <a:sy n="92" d="100"/>
        </p:scale>
        <p:origin x="1452" y="78"/>
      </p:cViewPr>
      <p:guideLst>
        <p:guide orient="horz" pos="2313"/>
        <p:guide pos="6715"/>
        <p:guide orient="horz" pos="2449"/>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85" d="100"/>
          <a:sy n="85" d="100"/>
        </p:scale>
        <p:origin x="1829"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0" y="2"/>
            <a:ext cx="4301543" cy="341064"/>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sz="quarter" idx="1"/>
          </p:nvPr>
        </p:nvSpPr>
        <p:spPr>
          <a:xfrm>
            <a:off x="5622808" y="2"/>
            <a:ext cx="4301543" cy="341064"/>
          </a:xfrm>
          <a:prstGeom prst="rect">
            <a:avLst/>
          </a:prstGeom>
        </p:spPr>
        <p:txBody>
          <a:bodyPr vert="horz" lIns="92427" tIns="46213" rIns="92427" bIns="46213" rtlCol="0"/>
          <a:lstStyle>
            <a:lvl1pPr algn="r">
              <a:defRPr sz="1200"/>
            </a:lvl1pPr>
          </a:lstStyle>
          <a:p>
            <a:fld id="{2DD88BEE-7884-42D5-A164-905D672B3861}" type="datetimeFigureOut">
              <a:rPr lang="da-DK" smtClean="0"/>
              <a:t>11-02-2020</a:t>
            </a:fld>
            <a:endParaRPr lang="da-DK"/>
          </a:p>
        </p:txBody>
      </p:sp>
      <p:sp>
        <p:nvSpPr>
          <p:cNvPr id="4" name="Pladsholder til sidefod 3"/>
          <p:cNvSpPr>
            <a:spLocks noGrp="1"/>
          </p:cNvSpPr>
          <p:nvPr>
            <p:ph type="ftr" sz="quarter" idx="2"/>
          </p:nvPr>
        </p:nvSpPr>
        <p:spPr>
          <a:xfrm>
            <a:off x="10" y="6456615"/>
            <a:ext cx="4301543" cy="341063"/>
          </a:xfrm>
          <a:prstGeom prst="rect">
            <a:avLst/>
          </a:prstGeom>
        </p:spPr>
        <p:txBody>
          <a:bodyPr vert="horz" lIns="92427" tIns="46213" rIns="92427" bIns="46213" rtlCol="0" anchor="b"/>
          <a:lstStyle>
            <a:lvl1pPr algn="l">
              <a:defRPr sz="1200"/>
            </a:lvl1pPr>
          </a:lstStyle>
          <a:p>
            <a:endParaRPr lang="da-DK"/>
          </a:p>
        </p:txBody>
      </p:sp>
      <p:sp>
        <p:nvSpPr>
          <p:cNvPr id="5" name="Pladsholder til slidenummer 4"/>
          <p:cNvSpPr>
            <a:spLocks noGrp="1"/>
          </p:cNvSpPr>
          <p:nvPr>
            <p:ph type="sldNum" sz="quarter" idx="3"/>
          </p:nvPr>
        </p:nvSpPr>
        <p:spPr>
          <a:xfrm>
            <a:off x="5622808" y="6456615"/>
            <a:ext cx="4301543" cy="341063"/>
          </a:xfrm>
          <a:prstGeom prst="rect">
            <a:avLst/>
          </a:prstGeom>
        </p:spPr>
        <p:txBody>
          <a:bodyPr vert="horz" lIns="92427" tIns="46213" rIns="92427" bIns="46213" rtlCol="0" anchor="b"/>
          <a:lstStyle>
            <a:lvl1pPr algn="r">
              <a:defRPr sz="1200"/>
            </a:lvl1pPr>
          </a:lstStyle>
          <a:p>
            <a:fld id="{A4BD87DE-1D92-4B63-99FE-B8C4A7447A67}" type="slidenum">
              <a:rPr lang="da-DK" smtClean="0"/>
              <a:t>‹nr.›</a:t>
            </a:fld>
            <a:endParaRPr lang="da-DK"/>
          </a:p>
        </p:txBody>
      </p:sp>
    </p:spTree>
    <p:extLst>
      <p:ext uri="{BB962C8B-B14F-4D97-AF65-F5344CB8AC3E}">
        <p14:creationId xmlns:p14="http://schemas.microsoft.com/office/powerpoint/2010/main" val="33231239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5" y="3"/>
            <a:ext cx="4302625" cy="341297"/>
          </a:xfrm>
          <a:prstGeom prst="rect">
            <a:avLst/>
          </a:prstGeom>
        </p:spPr>
        <p:txBody>
          <a:bodyPr vert="horz" lIns="92427" tIns="46213" rIns="92427" bIns="46213" rtlCol="0"/>
          <a:lstStyle>
            <a:lvl1pPr algn="l">
              <a:defRPr sz="1200"/>
            </a:lvl1pPr>
          </a:lstStyle>
          <a:p>
            <a:endParaRPr lang="da-DK"/>
          </a:p>
        </p:txBody>
      </p:sp>
      <p:sp>
        <p:nvSpPr>
          <p:cNvPr id="3" name="Pladsholder til dato 2"/>
          <p:cNvSpPr>
            <a:spLocks noGrp="1"/>
          </p:cNvSpPr>
          <p:nvPr>
            <p:ph type="dt" idx="1"/>
          </p:nvPr>
        </p:nvSpPr>
        <p:spPr>
          <a:xfrm>
            <a:off x="5621699" y="3"/>
            <a:ext cx="4302625" cy="341297"/>
          </a:xfrm>
          <a:prstGeom prst="rect">
            <a:avLst/>
          </a:prstGeom>
        </p:spPr>
        <p:txBody>
          <a:bodyPr vert="horz" lIns="92427" tIns="46213" rIns="92427" bIns="46213" rtlCol="0"/>
          <a:lstStyle>
            <a:lvl1pPr algn="r">
              <a:defRPr sz="1200"/>
            </a:lvl1pPr>
          </a:lstStyle>
          <a:p>
            <a:fld id="{EB3AF25F-8E34-4050-81DA-8209144BB9EF}" type="datetimeFigureOut">
              <a:rPr lang="da-DK" smtClean="0"/>
              <a:t>11-02-2020</a:t>
            </a:fld>
            <a:endParaRPr lang="da-DK"/>
          </a:p>
        </p:txBody>
      </p:sp>
      <p:sp>
        <p:nvSpPr>
          <p:cNvPr id="4" name="Pladsholder til slidebillede 3"/>
          <p:cNvSpPr>
            <a:spLocks noGrp="1" noRot="1" noChangeAspect="1"/>
          </p:cNvSpPr>
          <p:nvPr>
            <p:ph type="sldImg" idx="2"/>
          </p:nvPr>
        </p:nvSpPr>
        <p:spPr>
          <a:xfrm>
            <a:off x="2924175" y="849313"/>
            <a:ext cx="4078288" cy="2295525"/>
          </a:xfrm>
          <a:prstGeom prst="rect">
            <a:avLst/>
          </a:prstGeom>
          <a:noFill/>
          <a:ln w="12700">
            <a:solidFill>
              <a:prstClr val="black"/>
            </a:solidFill>
          </a:ln>
        </p:spPr>
        <p:txBody>
          <a:bodyPr vert="horz" lIns="92427" tIns="46213" rIns="92427" bIns="46213" rtlCol="0" anchor="ctr"/>
          <a:lstStyle/>
          <a:p>
            <a:endParaRPr lang="da-DK"/>
          </a:p>
        </p:txBody>
      </p:sp>
      <p:sp>
        <p:nvSpPr>
          <p:cNvPr id="5" name="Pladsholder til noter 4"/>
          <p:cNvSpPr>
            <a:spLocks noGrp="1"/>
          </p:cNvSpPr>
          <p:nvPr>
            <p:ph type="body" sz="quarter" idx="3"/>
          </p:nvPr>
        </p:nvSpPr>
        <p:spPr>
          <a:xfrm>
            <a:off x="992206" y="3271670"/>
            <a:ext cx="7942237" cy="2676027"/>
          </a:xfrm>
          <a:prstGeom prst="rect">
            <a:avLst/>
          </a:prstGeom>
        </p:spPr>
        <p:txBody>
          <a:bodyPr vert="horz" lIns="92427" tIns="46213" rIns="92427" bIns="46213"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5" y="6456382"/>
            <a:ext cx="4302625" cy="341297"/>
          </a:xfrm>
          <a:prstGeom prst="rect">
            <a:avLst/>
          </a:prstGeom>
        </p:spPr>
        <p:txBody>
          <a:bodyPr vert="horz" lIns="92427" tIns="46213" rIns="92427" bIns="46213" rtlCol="0" anchor="b"/>
          <a:lstStyle>
            <a:lvl1pPr algn="l">
              <a:defRPr sz="1200"/>
            </a:lvl1pPr>
          </a:lstStyle>
          <a:p>
            <a:endParaRPr lang="da-DK"/>
          </a:p>
        </p:txBody>
      </p:sp>
      <p:sp>
        <p:nvSpPr>
          <p:cNvPr id="7" name="Pladsholder til slidenummer 6"/>
          <p:cNvSpPr>
            <a:spLocks noGrp="1"/>
          </p:cNvSpPr>
          <p:nvPr>
            <p:ph type="sldNum" sz="quarter" idx="5"/>
          </p:nvPr>
        </p:nvSpPr>
        <p:spPr>
          <a:xfrm>
            <a:off x="5621699" y="6456382"/>
            <a:ext cx="4302625" cy="341297"/>
          </a:xfrm>
          <a:prstGeom prst="rect">
            <a:avLst/>
          </a:prstGeom>
        </p:spPr>
        <p:txBody>
          <a:bodyPr vert="horz" lIns="92427" tIns="46213" rIns="92427" bIns="46213" rtlCol="0" anchor="b"/>
          <a:lstStyle>
            <a:lvl1pPr algn="r">
              <a:defRPr sz="1200"/>
            </a:lvl1pPr>
          </a:lstStyle>
          <a:p>
            <a:fld id="{12E19CD3-F52E-40B0-B58E-2129459FB501}" type="slidenum">
              <a:rPr lang="da-DK" smtClean="0"/>
              <a:t>‹nr.›</a:t>
            </a:fld>
            <a:endParaRPr lang="da-DK"/>
          </a:p>
        </p:txBody>
      </p:sp>
    </p:spTree>
    <p:extLst>
      <p:ext uri="{BB962C8B-B14F-4D97-AF65-F5344CB8AC3E}">
        <p14:creationId xmlns:p14="http://schemas.microsoft.com/office/powerpoint/2010/main" val="3114507273"/>
      </p:ext>
    </p:extLst>
  </p:cSld>
  <p:clrMap bg1="lt1" tx1="dk1" bg2="lt2" tx2="dk2" accent1="accent1" accent2="accent2" accent3="accent3" accent4="accent4" accent5="accent5" accent6="accent6" hlink="hlink" folHlink="folHlink"/>
  <p:notesStyle>
    <a:lvl1pPr marL="0" algn="l" defTabSz="519543" rtl="0" eaLnBrk="1" latinLnBrk="0" hangingPunct="1">
      <a:defRPr sz="700" kern="1200">
        <a:solidFill>
          <a:schemeClr val="tx1"/>
        </a:solidFill>
        <a:latin typeface="+mn-lt"/>
        <a:ea typeface="+mn-ea"/>
        <a:cs typeface="+mn-cs"/>
      </a:defRPr>
    </a:lvl1pPr>
    <a:lvl2pPr marL="259772" algn="l" defTabSz="519543" rtl="0" eaLnBrk="1" latinLnBrk="0" hangingPunct="1">
      <a:defRPr sz="700" kern="1200">
        <a:solidFill>
          <a:schemeClr val="tx1"/>
        </a:solidFill>
        <a:latin typeface="+mn-lt"/>
        <a:ea typeface="+mn-ea"/>
        <a:cs typeface="+mn-cs"/>
      </a:defRPr>
    </a:lvl2pPr>
    <a:lvl3pPr marL="519543" algn="l" defTabSz="519543" rtl="0" eaLnBrk="1" latinLnBrk="0" hangingPunct="1">
      <a:defRPr sz="700" kern="1200">
        <a:solidFill>
          <a:schemeClr val="tx1"/>
        </a:solidFill>
        <a:latin typeface="+mn-lt"/>
        <a:ea typeface="+mn-ea"/>
        <a:cs typeface="+mn-cs"/>
      </a:defRPr>
    </a:lvl3pPr>
    <a:lvl4pPr marL="779315" algn="l" defTabSz="519543" rtl="0" eaLnBrk="1" latinLnBrk="0" hangingPunct="1">
      <a:defRPr sz="700" kern="1200">
        <a:solidFill>
          <a:schemeClr val="tx1"/>
        </a:solidFill>
        <a:latin typeface="+mn-lt"/>
        <a:ea typeface="+mn-ea"/>
        <a:cs typeface="+mn-cs"/>
      </a:defRPr>
    </a:lvl4pPr>
    <a:lvl5pPr marL="1039086" algn="l" defTabSz="519543" rtl="0" eaLnBrk="1" latinLnBrk="0" hangingPunct="1">
      <a:defRPr sz="700" kern="1200">
        <a:solidFill>
          <a:schemeClr val="tx1"/>
        </a:solidFill>
        <a:latin typeface="+mn-lt"/>
        <a:ea typeface="+mn-ea"/>
        <a:cs typeface="+mn-cs"/>
      </a:defRPr>
    </a:lvl5pPr>
    <a:lvl6pPr marL="1298857" algn="l" defTabSz="519543" rtl="0" eaLnBrk="1" latinLnBrk="0" hangingPunct="1">
      <a:defRPr sz="700" kern="1200">
        <a:solidFill>
          <a:schemeClr val="tx1"/>
        </a:solidFill>
        <a:latin typeface="+mn-lt"/>
        <a:ea typeface="+mn-ea"/>
        <a:cs typeface="+mn-cs"/>
      </a:defRPr>
    </a:lvl6pPr>
    <a:lvl7pPr marL="1558629" algn="l" defTabSz="519543" rtl="0" eaLnBrk="1" latinLnBrk="0" hangingPunct="1">
      <a:defRPr sz="700" kern="1200">
        <a:solidFill>
          <a:schemeClr val="tx1"/>
        </a:solidFill>
        <a:latin typeface="+mn-lt"/>
        <a:ea typeface="+mn-ea"/>
        <a:cs typeface="+mn-cs"/>
      </a:defRPr>
    </a:lvl7pPr>
    <a:lvl8pPr marL="1818401" algn="l" defTabSz="519543" rtl="0" eaLnBrk="1" latinLnBrk="0" hangingPunct="1">
      <a:defRPr sz="700" kern="1200">
        <a:solidFill>
          <a:schemeClr val="tx1"/>
        </a:solidFill>
        <a:latin typeface="+mn-lt"/>
        <a:ea typeface="+mn-ea"/>
        <a:cs typeface="+mn-cs"/>
      </a:defRPr>
    </a:lvl8pPr>
    <a:lvl9pPr marL="2078172" algn="l" defTabSz="519543"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nisa.europa.eu/"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cert.europa.eu/cert/plainedition/en/cert_about.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a:t>
            </a:fld>
            <a:endParaRPr lang="da-DK" dirty="0"/>
          </a:p>
        </p:txBody>
      </p:sp>
    </p:spTree>
    <p:extLst>
      <p:ext uri="{BB962C8B-B14F-4D97-AF65-F5344CB8AC3E}">
        <p14:creationId xmlns:p14="http://schemas.microsoft.com/office/powerpoint/2010/main" val="3952869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b="1" i="0" dirty="0"/>
              <a:t>Uddybende slide som beskriver</a:t>
            </a:r>
            <a:r>
              <a:rPr lang="da-DK" b="1" i="0" baseline="0" dirty="0"/>
              <a:t> hver rolle i detaljer. Kan slettes eller bruges efter behov.</a:t>
            </a: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10</a:t>
            </a:fld>
            <a:endParaRPr lang="da-DK"/>
          </a:p>
        </p:txBody>
      </p:sp>
    </p:spTree>
    <p:extLst>
      <p:ext uri="{BB962C8B-B14F-4D97-AF65-F5344CB8AC3E}">
        <p14:creationId xmlns:p14="http://schemas.microsoft.com/office/powerpoint/2010/main" val="3437595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b="1" i="0" dirty="0"/>
              <a:t>Uddybende slide som beskriver</a:t>
            </a:r>
            <a:r>
              <a:rPr lang="da-DK" b="1" i="0" baseline="0" dirty="0"/>
              <a:t> hver rolle i detaljer. Kan slettes eller bruges efter behov.</a:t>
            </a: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11</a:t>
            </a:fld>
            <a:endParaRPr lang="da-DK"/>
          </a:p>
        </p:txBody>
      </p:sp>
    </p:spTree>
    <p:extLst>
      <p:ext uri="{BB962C8B-B14F-4D97-AF65-F5344CB8AC3E}">
        <p14:creationId xmlns:p14="http://schemas.microsoft.com/office/powerpoint/2010/main" val="242911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b="1" i="0" dirty="0"/>
              <a:t>Uddybende slide som beskriver</a:t>
            </a:r>
            <a:r>
              <a:rPr lang="da-DK" b="1" i="0" baseline="0" dirty="0"/>
              <a:t> hver rolle i detaljer. Kan slettes eller bruges efter behov.</a:t>
            </a: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12</a:t>
            </a:fld>
            <a:endParaRPr lang="da-DK"/>
          </a:p>
        </p:txBody>
      </p:sp>
    </p:spTree>
    <p:extLst>
      <p:ext uri="{BB962C8B-B14F-4D97-AF65-F5344CB8AC3E}">
        <p14:creationId xmlns:p14="http://schemas.microsoft.com/office/powerpoint/2010/main" val="3625390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b="1" i="0" dirty="0"/>
              <a:t>Uddybende slide som beskriver</a:t>
            </a:r>
            <a:r>
              <a:rPr lang="da-DK" b="1" i="0" baseline="0" dirty="0"/>
              <a:t> hver rolle i detaljer. Kan slettes eller bruges efter behov.</a:t>
            </a: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13</a:t>
            </a:fld>
            <a:endParaRPr lang="da-DK"/>
          </a:p>
        </p:txBody>
      </p:sp>
    </p:spTree>
    <p:extLst>
      <p:ext uri="{BB962C8B-B14F-4D97-AF65-F5344CB8AC3E}">
        <p14:creationId xmlns:p14="http://schemas.microsoft.com/office/powerpoint/2010/main" val="3894333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dirty="0"/>
              <a:t>Uddybende slide som beskriver</a:t>
            </a:r>
            <a:r>
              <a:rPr lang="da-DK" b="1" i="0" baseline="0" dirty="0"/>
              <a:t> hver rolle i detaljer. Kan slettes eller bruges efter behov.</a:t>
            </a:r>
            <a:endParaRPr lang="da-DK" b="1" i="0" dirty="0"/>
          </a:p>
          <a:p>
            <a:pPr defTabSz="925830">
              <a:defRPr/>
            </a:pPr>
            <a:endParaRPr lang="da-DK" baseline="0" dirty="0"/>
          </a:p>
          <a:p>
            <a:pPr marL="0" marR="0" lvl="0" indent="0" algn="l" defTabSz="925830" rtl="0" eaLnBrk="1" fontAlgn="auto" latinLnBrk="0" hangingPunct="1">
              <a:lnSpc>
                <a:spcPct val="100000"/>
              </a:lnSpc>
              <a:spcBef>
                <a:spcPts val="0"/>
              </a:spcBef>
              <a:spcAft>
                <a:spcPts val="0"/>
              </a:spcAft>
              <a:buClrTx/>
              <a:buSzTx/>
              <a:buFontTx/>
              <a:buNone/>
              <a:tabLst/>
              <a:defRPr/>
            </a:pPr>
            <a:r>
              <a:rPr lang="da-DK" dirty="0"/>
              <a:t>Jf. databeskyttelsesforordningen er den dataansvarlig </a:t>
            </a:r>
            <a:r>
              <a:rPr lang="da-DK" baseline="0" dirty="0"/>
              <a:t>myndighed, den juridiske person, der har ansvaret for behandlingen af personoplysninger og udstikker rammer og anvendelse af hjælpeværktøjer, der må anvendes til behandling af personoplysninger. Den dataansvarlig kan være en myndighed eller </a:t>
            </a:r>
            <a:r>
              <a:rPr lang="da-DK" dirty="0"/>
              <a:t>en arbejdsgiver, der behandler personoplysninger om ansatte, borger og kunder. Det er s</a:t>
            </a:r>
            <a:r>
              <a:rPr lang="da-DK" baseline="0" dirty="0"/>
              <a:t>åledes også den dataansvarlig der, ved anvendelse af en databehandler, har ansvaret for udarbejdelse af databehandleraftaler. </a:t>
            </a:r>
          </a:p>
          <a:p>
            <a:pPr defTabSz="925830">
              <a:defRPr/>
            </a:pPr>
            <a:endParaRPr lang="da-DK" baseline="0" dirty="0"/>
          </a:p>
          <a:p>
            <a:pPr defTabSz="925830">
              <a:defRPr/>
            </a:pPr>
            <a:r>
              <a:rPr lang="da-DK" baseline="0" dirty="0"/>
              <a:t>Dataejere </a:t>
            </a:r>
            <a:r>
              <a:rPr lang="da-DK" dirty="0">
                <a:effectLst/>
              </a:rPr>
              <a:t>har dispositionsret til data og ansvar for behandling af data. Dataejere kan være dataansvarlig, men kan også være skilt fra den dataansvarlige organisation. Det kan f.eks. være</a:t>
            </a:r>
            <a:r>
              <a:rPr lang="da-DK" dirty="0"/>
              <a:t> en læge, der behandler patientoplysninger i forbindelse med et forskningsprojekt.</a:t>
            </a:r>
          </a:p>
          <a:p>
            <a:endParaRPr lang="da-DK" dirty="0"/>
          </a:p>
          <a:p>
            <a:pPr defTabSz="925830">
              <a:defRPr/>
            </a:pPr>
            <a:r>
              <a:rPr lang="da-DK" dirty="0"/>
              <a:t>Systemejerne</a:t>
            </a:r>
            <a:r>
              <a:rPr lang="da-DK" baseline="0" dirty="0"/>
              <a:t> har ansvaret for det enkelte </a:t>
            </a:r>
            <a:r>
              <a:rPr lang="da-DK" dirty="0"/>
              <a:t>it</a:t>
            </a:r>
            <a:r>
              <a:rPr lang="da-DK" baseline="0" dirty="0"/>
              <a:t>-system og dermed systemets d</a:t>
            </a:r>
            <a:r>
              <a:rPr lang="da-DK" dirty="0"/>
              <a:t>rift, vedligeholdelse og kontraktlige forhold.</a:t>
            </a:r>
            <a:r>
              <a:rPr lang="da-DK" baseline="0" dirty="0"/>
              <a:t> Systemejeren sikrer således fortløbende, at </a:t>
            </a:r>
            <a:r>
              <a:rPr lang="da-DK" dirty="0"/>
              <a:t>systemets funktionalitet fungerer effektivt og understøtter dermed arbejdsprocesserne, herunder behandlingen og sikring af informationer. Ligeledes holder systemejeren sig opdateret med kontraktlige forhold for systemet,</a:t>
            </a:r>
            <a:r>
              <a:rPr lang="da-DK" baseline="0" dirty="0"/>
              <a:t> således systemejeren sikrer, at kontraktkomplekset er i overensstemmelse med lovgivningen og regulativer på informationssikkerhedsområdet.</a:t>
            </a:r>
          </a:p>
          <a:p>
            <a:r>
              <a:rPr lang="da-DK" dirty="0"/>
              <a:t>En</a:t>
            </a:r>
            <a:r>
              <a:rPr lang="da-DK" baseline="0" dirty="0"/>
              <a:t> systemejer kan være en slutbruger i en økonomifunktion, der er systemejer for et </a:t>
            </a:r>
            <a:r>
              <a:rPr lang="da-DK" b="0" dirty="0"/>
              <a:t>rejse- og udlægssystem</a:t>
            </a:r>
            <a:r>
              <a:rPr lang="da-DK" baseline="0" dirty="0"/>
              <a:t> eller en HR-medarbejder ved et universitet, der har systemejerskabet af universitetets centrale organisationskomponent. </a:t>
            </a:r>
            <a:endParaRPr lang="da-DK" dirty="0">
              <a:effectLst/>
            </a:endParaRPr>
          </a:p>
          <a:p>
            <a:pPr defTabSz="925830">
              <a:defRPr/>
            </a:pP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14</a:t>
            </a:fld>
            <a:endParaRPr lang="da-DK"/>
          </a:p>
        </p:txBody>
      </p:sp>
    </p:spTree>
    <p:extLst>
      <p:ext uri="{BB962C8B-B14F-4D97-AF65-F5344CB8AC3E}">
        <p14:creationId xmlns:p14="http://schemas.microsoft.com/office/powerpoint/2010/main" val="2261332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b="1" i="0" dirty="0"/>
              <a:t>Uddybende slide som beskriver</a:t>
            </a:r>
            <a:r>
              <a:rPr lang="da-DK" b="1" i="0" baseline="0" dirty="0"/>
              <a:t> hver rolle i detaljer. Kan slettes eller bruges efter behov.</a:t>
            </a: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15</a:t>
            </a:fld>
            <a:endParaRPr lang="da-DK"/>
          </a:p>
        </p:txBody>
      </p:sp>
    </p:spTree>
    <p:extLst>
      <p:ext uri="{BB962C8B-B14F-4D97-AF65-F5344CB8AC3E}">
        <p14:creationId xmlns:p14="http://schemas.microsoft.com/office/powerpoint/2010/main" val="1927998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519543" rtl="0" eaLnBrk="1" fontAlgn="auto" latinLnBrk="0" hangingPunct="1">
              <a:lnSpc>
                <a:spcPct val="100000"/>
              </a:lnSpc>
              <a:spcBef>
                <a:spcPts val="0"/>
              </a:spcBef>
              <a:spcAft>
                <a:spcPts val="0"/>
              </a:spcAft>
              <a:buClrTx/>
              <a:buSzTx/>
              <a:buFontTx/>
              <a:buNone/>
              <a:tabLst/>
              <a:defRPr/>
            </a:pPr>
            <a:r>
              <a:rPr lang="da-DK" b="1" i="0" dirty="0"/>
              <a:t>Uddybende slide som beskriver</a:t>
            </a:r>
            <a:r>
              <a:rPr lang="da-DK" b="1" i="0" baseline="0" dirty="0"/>
              <a:t> hver rolle i detaljer. Kan slettes eller bruges efter behov.</a:t>
            </a:r>
            <a:endParaRPr lang="da-DK" b="1" i="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16</a:t>
            </a:fld>
            <a:endParaRPr lang="da-DK"/>
          </a:p>
        </p:txBody>
      </p:sp>
    </p:spTree>
    <p:extLst>
      <p:ext uri="{BB962C8B-B14F-4D97-AF65-F5344CB8AC3E}">
        <p14:creationId xmlns:p14="http://schemas.microsoft.com/office/powerpoint/2010/main" val="1433386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slides</a:t>
            </a:r>
          </a:p>
          <a:p>
            <a:r>
              <a:rPr lang="da-DK" dirty="0"/>
              <a:t>Vi skal nu ud på en informationssikkerhedsrejse. De tidligere slides har beskrevet roller og ansvar. Nu følger nogle eksempler, som illustrerer, hvordan disse roller samarbejder i forskellige situationer. Organisationer er forskellige og rejsen er derfor ikke dækkende for alle organisationer, hvilket kan diskuteres på baggrund af dette oplæg. Rejsen kan med fordel tilpasses egen organisations funktioner og begreber for at gøre informationssikkerhedsarbejdet relevant.</a:t>
            </a:r>
          </a:p>
          <a:p>
            <a:endParaRPr lang="da-DK" dirty="0"/>
          </a:p>
          <a:p>
            <a:r>
              <a:rPr lang="da-DK" b="1" dirty="0"/>
              <a:t>Implementering af risikostyringsproces jf. årshjulprincippet</a:t>
            </a:r>
          </a:p>
          <a:p>
            <a:r>
              <a:rPr lang="da-DK" dirty="0"/>
              <a:t>Rejsen ovenfor beskriver, hvordan en risikovurderingsproces kan se ud: </a:t>
            </a:r>
          </a:p>
          <a:p>
            <a:r>
              <a:rPr lang="da-DK" dirty="0"/>
              <a:t> </a:t>
            </a:r>
          </a:p>
          <a:p>
            <a:pPr marL="173593" indent="-173593">
              <a:buFont typeface="Arial" panose="020B0604020202020204" pitchFamily="34" charset="0"/>
              <a:buChar char="•"/>
            </a:pPr>
            <a:r>
              <a:rPr lang="da-DK" dirty="0"/>
              <a:t>Informationssikkerhedskoordinatoren udarbejder udkast til ”plan for risikovurdering”, der godkendes af Informationssikkerhedsudvalget</a:t>
            </a:r>
          </a:p>
          <a:p>
            <a:pPr marL="173593" indent="-173593">
              <a:buFont typeface="Arial" panose="020B0604020202020204" pitchFamily="34" charset="0"/>
              <a:buChar char="•"/>
            </a:pPr>
            <a:r>
              <a:rPr lang="da-DK" dirty="0"/>
              <a:t>Herefter gennemfører informationssikkerhedskoordinatoren sammen med de centrale forretningsområder og støttefunktioner en risikovurdering og -analyse. Organisationens centrale mellemledere forestår det egentlige arbejde, som består af: </a:t>
            </a:r>
          </a:p>
          <a:p>
            <a:pPr marL="1099423" lvl="2" indent="-173593">
              <a:buFont typeface="Arial" panose="020B0604020202020204" pitchFamily="34" charset="0"/>
              <a:buChar char="•"/>
            </a:pPr>
            <a:r>
              <a:rPr lang="da-DK" dirty="0"/>
              <a:t>Afdække risikobilledet for organisationen. Her kan det være nødvendigt at se indad i organisationen samt søge ekstern vejledning hos nogle af de eksterne myndighedsaktører</a:t>
            </a:r>
          </a:p>
          <a:p>
            <a:pPr marL="1099423" lvl="2" indent="-173593">
              <a:buFont typeface="Arial" panose="020B0604020202020204" pitchFamily="34" charset="0"/>
              <a:buChar char="•"/>
            </a:pPr>
            <a:r>
              <a:rPr lang="da-DK" dirty="0"/>
              <a:t>Dernæst skal de enkelte risici kategoriseres. Typisk kategoriseres de efter, hvor sandsynligt det er, at de forekommer, samt hvor stor skade (konsekvens) de vil medføre, såfremt de indtræffer.</a:t>
            </a:r>
          </a:p>
          <a:p>
            <a:pPr marL="1099423" lvl="2" indent="-173593">
              <a:buFont typeface="Arial" panose="020B0604020202020204" pitchFamily="34" charset="0"/>
              <a:buChar char="•"/>
            </a:pPr>
            <a:r>
              <a:rPr lang="da-DK" dirty="0"/>
              <a:t>Herefter beskrives de kontroller, der skal opstilles for at håndtere risici</a:t>
            </a:r>
          </a:p>
          <a:p>
            <a:pPr marL="173593" indent="-173593">
              <a:buFont typeface="Arial" panose="020B0604020202020204" pitchFamily="34" charset="0"/>
              <a:buChar char="•"/>
            </a:pPr>
            <a:r>
              <a:rPr lang="da-DK" dirty="0"/>
              <a:t>Informationssikkerhedskoordinatoren opsummerer og dokumenterer risici og kontroller, hvorpå informationssikkerhedsudvalget informeres om resultatet. Informationssikkerhedskoordinatoren udarbejder en samlet rapport, der forlægges informationssikkerhedsudvalget/topledelsen. I nogle organisationer, som denne informationssikkerhedsrejse illustrerer, deltager topledelsen ikke i informationssikkerhedsudvalget, men vil efterfølgende få præsenteret resultat. Det er topledelsens ansvar at godkende resultat og de foranstaltninger, som er blevet identificeret.</a:t>
            </a:r>
          </a:p>
          <a:p>
            <a:pPr marL="173593" indent="-173593">
              <a:buFont typeface="Arial" panose="020B0604020202020204" pitchFamily="34" charset="0"/>
              <a:buChar char="•"/>
            </a:pPr>
            <a:r>
              <a:rPr lang="da-DK" dirty="0"/>
              <a:t>Informationssikkerhedskoordinatoren og informationssikkerhedsudvalget får til opgave at koordinere eksekvering på baggrund af risikoanalysen.</a:t>
            </a:r>
          </a:p>
          <a:p>
            <a:r>
              <a:rPr lang="da-DK" dirty="0"/>
              <a:t> </a:t>
            </a:r>
            <a:endParaRPr lang="da-DK" b="1" dirty="0"/>
          </a:p>
          <a:p>
            <a:r>
              <a:rPr lang="da-DK" b="1" dirty="0"/>
              <a:t>Konklusioner som kan diskuteres</a:t>
            </a:r>
          </a:p>
          <a:p>
            <a:pPr marL="231458" indent="-231458">
              <a:buFont typeface="+mj-lt"/>
              <a:buAutoNum type="arabicPeriod"/>
            </a:pPr>
            <a:r>
              <a:rPr lang="da-DK" dirty="0"/>
              <a:t>Informationssikkerhedskoordinator kan ikke alene sikre, at de rigtige risici er blevet identificeret. Det er alles ansvar at give input til risikovurdering, men informationskoordinatoren skal </a:t>
            </a:r>
            <a:r>
              <a:rPr lang="da-DK" i="1" dirty="0"/>
              <a:t>koordinere</a:t>
            </a:r>
            <a:r>
              <a:rPr lang="da-DK" dirty="0"/>
              <a:t> processen.</a:t>
            </a:r>
            <a:endParaRPr lang="da-DK" i="1" dirty="0"/>
          </a:p>
          <a:p>
            <a:pPr marL="231458" indent="-231458">
              <a:buFont typeface="+mj-lt"/>
              <a:buAutoNum type="arabicPeriod"/>
            </a:pPr>
            <a:r>
              <a:rPr lang="da-DK" dirty="0"/>
              <a:t>Informationssikkerhedsarbejdet kræver i mange tilfælde involvering af mange interne interessenter og i visse fald også eksterne, for eksempel leverandører.</a:t>
            </a:r>
          </a:p>
        </p:txBody>
      </p:sp>
      <p:sp>
        <p:nvSpPr>
          <p:cNvPr id="4" name="Slide Number Placeholder 3"/>
          <p:cNvSpPr>
            <a:spLocks noGrp="1"/>
          </p:cNvSpPr>
          <p:nvPr>
            <p:ph type="sldNum" sz="quarter" idx="10"/>
          </p:nvPr>
        </p:nvSpPr>
        <p:spPr/>
        <p:txBody>
          <a:bodyPr/>
          <a:lstStyle/>
          <a:p>
            <a:fld id="{27848E65-9E75-41AE-BC80-13A10C6B0591}" type="slidenum">
              <a:rPr lang="da-DK" smtClean="0"/>
              <a:pPr/>
              <a:t>17</a:t>
            </a:fld>
            <a:endParaRPr lang="da-DK" dirty="0"/>
          </a:p>
        </p:txBody>
      </p:sp>
    </p:spTree>
    <p:extLst>
      <p:ext uri="{BB962C8B-B14F-4D97-AF65-F5344CB8AC3E}">
        <p14:creationId xmlns:p14="http://schemas.microsoft.com/office/powerpoint/2010/main" val="2583591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slides</a:t>
            </a:r>
          </a:p>
          <a:p>
            <a:r>
              <a:rPr lang="da-DK" dirty="0"/>
              <a:t>Her antager vi, at der indtræffer en hændelse, der skal behandles med en enkelt, fastlagt hændelseshåndteringsproces. Det forudsættes, at et informationssikkerhedssystem er implementeret, som beskriver en fastlagt hændelseshåndteringsproces:  </a:t>
            </a:r>
          </a:p>
          <a:p>
            <a:pPr lvl="0"/>
            <a:endParaRPr lang="da-DK" dirty="0"/>
          </a:p>
          <a:p>
            <a:pPr marL="231458" indent="-231458">
              <a:buFont typeface="+mj-lt"/>
              <a:buAutoNum type="arabicPeriod"/>
            </a:pPr>
            <a:r>
              <a:rPr lang="da-DK" dirty="0"/>
              <a:t>Hændelsesrapporteringen starter med en egentlig hændelse, som rapporteres til informationssikkerhedskoordinatoren. I tilfældet ovenfor har en medarbejder mistet og genfundet et USB-stik </a:t>
            </a:r>
          </a:p>
          <a:p>
            <a:pPr marL="231458" indent="-231458">
              <a:buFont typeface="+mj-lt"/>
              <a:buAutoNum type="arabicPeriod"/>
            </a:pPr>
            <a:r>
              <a:rPr lang="da-DK" dirty="0"/>
              <a:t>Informationssikkerhedskoordinatoren indhenter herefter yderligere informationer om hændelsen og opretter en rapport </a:t>
            </a:r>
          </a:p>
          <a:p>
            <a:pPr marL="231458" indent="-231458">
              <a:buFont typeface="+mj-lt"/>
              <a:buAutoNum type="arabicPeriod"/>
            </a:pPr>
            <a:r>
              <a:rPr lang="da-DK" dirty="0"/>
              <a:t>Informationssikkerhedsudvalget skal herefter tage stilling til: </a:t>
            </a:r>
          </a:p>
          <a:p>
            <a:pPr marL="694373" lvl="1" indent="-231458">
              <a:buFont typeface="+mj-lt"/>
              <a:buAutoNum type="alphaLcParenR"/>
            </a:pPr>
            <a:r>
              <a:rPr lang="da-DK" dirty="0"/>
              <a:t>Om der er tale om en krise, hvor beredskabsplanen bør eksekveres</a:t>
            </a:r>
          </a:p>
          <a:p>
            <a:pPr marL="694373" lvl="1" indent="-231458">
              <a:buFont typeface="+mj-lt"/>
              <a:buAutoNum type="alphaLcParenR"/>
            </a:pPr>
            <a:r>
              <a:rPr lang="da-DK" dirty="0"/>
              <a:t>Og sekundært om borgeren, myndighed, leverandør eller DPO, skal underrettes og kommunikationsplanen derved eksekveres</a:t>
            </a:r>
          </a:p>
          <a:p>
            <a:pPr marL="231458" indent="-231458">
              <a:buFont typeface="+mj-lt"/>
              <a:buAutoNum type="arabicPeriod"/>
            </a:pPr>
            <a:r>
              <a:rPr lang="da-DK" dirty="0"/>
              <a:t>Hvis svaret til både a og b ovenfor er nej, går hændelsen videre til ansvarlig data-og systemejer, der udbedrer eventuelle skader og vurderer konsekvenserne. </a:t>
            </a:r>
          </a:p>
          <a:p>
            <a:pPr marL="231458" indent="-231458">
              <a:buFont typeface="+mj-lt"/>
              <a:buAutoNum type="arabicPeriod"/>
            </a:pPr>
            <a:r>
              <a:rPr lang="da-DK" dirty="0"/>
              <a:t>Informationssikkerhedskoordinatoren sørger kontinuerligt for, at alle informationer konsolideres i en log og kommunikerer opsummeret status og forslag til foranstaltninger til informationssikkerhedsudvalget og topledelsen</a:t>
            </a:r>
          </a:p>
          <a:p>
            <a:pPr marL="231458" indent="-231458">
              <a:buFont typeface="+mj-lt"/>
              <a:buAutoNum type="arabicPeriod"/>
            </a:pPr>
            <a:r>
              <a:rPr lang="da-DK" dirty="0"/>
              <a:t>Endelig lukkes sagen, og de nødvendige foranstaltninger eksekveres. I dette tilfælde vil eksekveringen af en ny politik startes (som vises på næste slide). </a:t>
            </a:r>
          </a:p>
          <a:p>
            <a:pPr marL="231458" indent="-231458">
              <a:buFont typeface="+mj-lt"/>
              <a:buAutoNum type="arabicPeriod"/>
            </a:pPr>
            <a:endParaRPr lang="da-DK" dirty="0"/>
          </a:p>
          <a:p>
            <a:r>
              <a:rPr lang="da-DK" b="1" dirty="0"/>
              <a:t>Konklusioner som kan diskuteres</a:t>
            </a:r>
          </a:p>
          <a:p>
            <a:pPr marL="231458" indent="-231458">
              <a:buFont typeface="+mj-lt"/>
              <a:buAutoNum type="arabicPeriod"/>
            </a:pPr>
            <a:r>
              <a:rPr lang="da-DK" dirty="0"/>
              <a:t>Hvis der ikke var udarbejdet en hændelseshåndteringsproces, ville det ikke være sikkert, at organisationen ville have vidst, at Tom havde tabt informationer,</a:t>
            </a:r>
            <a:r>
              <a:rPr lang="da-DK" baseline="0" dirty="0"/>
              <a:t> og Tom </a:t>
            </a:r>
            <a:r>
              <a:rPr lang="da-DK" dirty="0"/>
              <a:t>ville ikke vide, hvorledes han skulle forholde sig.</a:t>
            </a:r>
          </a:p>
          <a:p>
            <a:pPr marL="231458" indent="-231458">
              <a:buFont typeface="+mj-lt"/>
              <a:buAutoNum type="arabicPeriod"/>
            </a:pPr>
            <a:r>
              <a:rPr lang="da-DK" dirty="0"/>
              <a:t>Tom kunne have undladt at rapportere, hvilket er en naturlig menneskelig reaktion. Kulturen i organisationen skal motivere medarbejderne til at rapportere hændelser, hvilket også forventes som resultatet af gennemført </a:t>
            </a:r>
            <a:r>
              <a:rPr lang="da-DK" dirty="0" err="1"/>
              <a:t>awareness</a:t>
            </a:r>
            <a:r>
              <a:rPr lang="da-DK" dirty="0"/>
              <a:t>-program.</a:t>
            </a:r>
          </a:p>
          <a:p>
            <a:pPr marL="231458" indent="-231458">
              <a:buFont typeface="+mj-lt"/>
              <a:buAutoNum type="arabicPeriod"/>
            </a:pPr>
            <a:r>
              <a:rPr lang="da-DK" dirty="0"/>
              <a:t>Hvis Tom ikke havde fundet sin USB, at der ikke var etableret en politik, hændelsesproces, tilstrækkelige sikkerhedsforanstaltninger på området, da kunne dette have fået alvorlige konsekvenser for organisationen såvel som ledelsen. Hændelseshåndtering skal, foruden mindske skaden, være forebyggende og medføre at foranstaltninger vil blive implementeret.</a:t>
            </a:r>
          </a:p>
          <a:p>
            <a:pPr marL="231458" indent="-231458">
              <a:buFont typeface="+mj-lt"/>
              <a:buAutoNum type="arabicPeriod"/>
            </a:pPr>
            <a:r>
              <a:rPr lang="da-DK" dirty="0"/>
              <a:t>Hvorfor har en medarbejder haft følsomme data på en USB? En god risikokultur og proces vil her have haft en præventiv effekt, og måske ville dette aldrig være sket. </a:t>
            </a:r>
          </a:p>
          <a:p>
            <a:pPr marL="231458" indent="-231458">
              <a:buFont typeface="+mj-lt"/>
              <a:buAutoNum type="arabicPeriod"/>
            </a:pPr>
            <a:endParaRPr lang="da-DK" dirty="0"/>
          </a:p>
          <a:p>
            <a:pPr marL="231458" indent="-231458">
              <a:buFont typeface="+mj-lt"/>
              <a:buAutoNum type="arabicPeriod"/>
            </a:pPr>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18</a:t>
            </a:fld>
            <a:endParaRPr lang="da-DK" dirty="0"/>
          </a:p>
        </p:txBody>
      </p:sp>
    </p:spTree>
    <p:extLst>
      <p:ext uri="{BB962C8B-B14F-4D97-AF65-F5344CB8AC3E}">
        <p14:creationId xmlns:p14="http://schemas.microsoft.com/office/powerpoint/2010/main" val="2682456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slides</a:t>
            </a:r>
          </a:p>
          <a:p>
            <a:r>
              <a:rPr lang="da-DK" dirty="0"/>
              <a:t>Organisationen ønsker at implementere en politik for håndtering af personoplysninger, som  eksempelvis kan være resultatet af en hændelse. Dette eksempel illustrerer, hvilke interne interessenter som kan være nødvendige at involvere.  Andre eksempler kunne også omfatte eksterne aktører, der skulle involveres i udarbejdelsen af en fx politik for it-leverandørstyring.</a:t>
            </a:r>
          </a:p>
          <a:p>
            <a:endParaRPr lang="da-DK" dirty="0"/>
          </a:p>
          <a:p>
            <a:pPr marL="231458" indent="-231458">
              <a:buFont typeface="+mj-lt"/>
              <a:buAutoNum type="arabicPeriod"/>
            </a:pPr>
            <a:r>
              <a:rPr lang="da-DK" dirty="0"/>
              <a:t>Informationssikkerhedsudvalget initierer processen og delegerer projektet til en projektleder. Dette kunne være informationssikkerhedskoordinatoren eller en anden relevant medarbejder.</a:t>
            </a:r>
          </a:p>
          <a:p>
            <a:pPr marL="231458" indent="-231458">
              <a:buFont typeface="+mj-lt"/>
              <a:buAutoNum type="arabicPeriod"/>
            </a:pPr>
            <a:r>
              <a:rPr lang="da-DK" dirty="0"/>
              <a:t>Herefter mødes informationssikkerhedskoordinatoren eller den medarbejder der er udset som projektleder med udvalgte ansvarlige for udpegede forretningsområder og støttefunktioner, der typisk vil være på mellemlederniveau. I fællesskab udarbejdes en analyse over, hvilke ændringer der bør foretages, hvordan ændringerne bør planlægges samt økonomi og ressourcer.</a:t>
            </a:r>
          </a:p>
          <a:p>
            <a:pPr marL="231458" indent="-231458">
              <a:buFont typeface="+mj-lt"/>
              <a:buAutoNum type="arabicPeriod"/>
            </a:pPr>
            <a:r>
              <a:rPr lang="da-DK" dirty="0"/>
              <a:t>Forslag til plan godkendes af topledelsen.</a:t>
            </a:r>
          </a:p>
          <a:p>
            <a:pPr marL="231458" indent="-231458">
              <a:buFont typeface="+mj-lt"/>
              <a:buAutoNum type="arabicPeriod"/>
            </a:pPr>
            <a:r>
              <a:rPr lang="da-DK" dirty="0"/>
              <a:t>De relevante mellemledere får til opgave at sikre implementering og vil som regel videredelegere opgaven til medarbejdere i organisationen.</a:t>
            </a:r>
          </a:p>
          <a:p>
            <a:pPr marL="231458" indent="-231458">
              <a:buFont typeface="+mj-lt"/>
              <a:buAutoNum type="arabicPeriod"/>
            </a:pPr>
            <a:r>
              <a:rPr lang="da-DK" dirty="0"/>
              <a:t>Projektlederen følger op på status og driver projektet i mål.</a:t>
            </a:r>
          </a:p>
          <a:p>
            <a:pPr marL="231458" indent="-231458">
              <a:buFont typeface="+mj-lt"/>
              <a:buAutoNum type="arabicPeriod"/>
            </a:pPr>
            <a:r>
              <a:rPr lang="da-DK" dirty="0"/>
              <a:t>Sikkerhedsudvalget godkender projektleverancen og lukker dermed projektet.</a:t>
            </a:r>
          </a:p>
          <a:p>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19</a:t>
            </a:fld>
            <a:endParaRPr lang="da-DK" dirty="0"/>
          </a:p>
        </p:txBody>
      </p:sp>
    </p:spTree>
    <p:extLst>
      <p:ext uri="{BB962C8B-B14F-4D97-AF65-F5344CB8AC3E}">
        <p14:creationId xmlns:p14="http://schemas.microsoft.com/office/powerpoint/2010/main" val="538463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2E19CD3-F52E-40B0-B58E-2129459FB501}" type="slidenum">
              <a:rPr lang="da-DK" smtClean="0"/>
              <a:t>2</a:t>
            </a:fld>
            <a:endParaRPr lang="da-DK" dirty="0"/>
          </a:p>
        </p:txBody>
      </p:sp>
    </p:spTree>
    <p:extLst>
      <p:ext uri="{BB962C8B-B14F-4D97-AF65-F5344CB8AC3E}">
        <p14:creationId xmlns:p14="http://schemas.microsoft.com/office/powerpoint/2010/main" val="380177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slides</a:t>
            </a:r>
          </a:p>
          <a:p>
            <a:pPr defTabSz="925830">
              <a:defRPr/>
            </a:pPr>
            <a:r>
              <a:rPr lang="da-DK" dirty="0"/>
              <a:t>Skemaet her giver et overblik over, hvilke opgaver de forskellige funktioner løfter i forbindelse med en række af kerneopgaverne i informationssikkerhedsarbejdet og kan derfor indgå i en statusrapport til ledelsens opfølgning på informationssikkerhedsaktiviteterne.</a:t>
            </a:r>
          </a:p>
          <a:p>
            <a:pPr defTabSz="925830">
              <a:defRPr/>
            </a:pPr>
            <a:endParaRPr lang="da-DK" dirty="0"/>
          </a:p>
          <a:p>
            <a:r>
              <a:rPr lang="da-DK" dirty="0"/>
              <a:t>Rollerne og aktiviteterne på foregående slides kan sammenfattes i dette skema, der illustrerer eksempler på aktiviteter, som de forskellige funktioner skal udføre i en organisation. Aktiviteterne er et fortløbende arbejde for at sikre informationssikkerhed, og det er ikke defineret i nogen standard, hvor ofte aktiviteterne skal gennemføres. Organisationer vil have forskellige behov for aktiviteter, og skemaet er derfor en hjælp til at forstå, hvordan aktiviteterne kan opdeles til roller og funktioner. Summen af aktiviteter udgør de samlede foranstaltninger og processer, der skal til for at opnå det ønskede informationssikkerhedsniveau. </a:t>
            </a:r>
          </a:p>
          <a:p>
            <a:endParaRPr lang="da-DK" dirty="0"/>
          </a:p>
          <a:p>
            <a:pPr defTabSz="633452">
              <a:defRPr/>
            </a:pPr>
            <a:r>
              <a:rPr lang="da-DK" dirty="0"/>
              <a:t>Som eksempel på læsevejledning kan for eksempel nævnes rollen ”informationssikkerhedskoordinator”. Ved aktiviteten ”skaber forretningsoverblik” kan man i eksemplet se, at informationssikkerhedskoordinatoren sikrer den overordnede koordination af forretningsoverblikket</a:t>
            </a:r>
            <a:r>
              <a:rPr lang="da-DK" baseline="0" dirty="0"/>
              <a:t> samt </a:t>
            </a:r>
            <a:r>
              <a:rPr lang="da-DK" dirty="0"/>
              <a:t>hvilke kerneprocesser og hvilken produktion der skal gennemføres af organisationen og dermed skal beskyttes. </a:t>
            </a:r>
          </a:p>
          <a:p>
            <a:pPr defTabSz="633452">
              <a:defRPr/>
            </a:pPr>
            <a:r>
              <a:rPr lang="da-DK" dirty="0"/>
              <a:t>Informationssikkerhedskoordinatoren vil i aktiviteten i ”udarbejdelsen af politikker/instrukser” være den, der udarbejder forslag til de overordnede politikker, der endeligt skal godkendes af topledelsen. På den måde kan man for de forskellige roller arbejde igennem aktiviteterne relateret til informationssikkerhedsarbejdet og få skabt et overblik.</a:t>
            </a:r>
          </a:p>
          <a:p>
            <a:endParaRPr lang="da-DK" b="1" dirty="0"/>
          </a:p>
          <a:p>
            <a:r>
              <a:rPr lang="da-DK" b="1" dirty="0"/>
              <a:t>Forretningsoverblik </a:t>
            </a:r>
            <a:endParaRPr lang="da-DK" dirty="0"/>
          </a:p>
          <a:p>
            <a:r>
              <a:rPr lang="da-DK" dirty="0"/>
              <a:t>Fundamentet for god informationssikkerhed er et godt overblik over forretningen, forretningens kerneprocesser, produktion og hovedaktører. Informationssikkerhedskoordinatoren står for den overordnede koordinering, når overblikket skal skabes. De øvrige involverede sørger for at skabe overblikket over hver deres område. Det samlede overblik kan herefter bruges til at prioritere organisationens indsats på området. Hvad laver de ansvarlige for økonomi?</a:t>
            </a:r>
          </a:p>
          <a:p>
            <a:endParaRPr lang="da-DK" b="1" dirty="0"/>
          </a:p>
          <a:p>
            <a:r>
              <a:rPr lang="da-DK" b="1" dirty="0"/>
              <a:t>Udarbejdelsen af politikker/instrukser</a:t>
            </a:r>
            <a:endParaRPr lang="da-DK" dirty="0"/>
          </a:p>
          <a:p>
            <a:r>
              <a:rPr lang="da-DK" dirty="0"/>
              <a:t>På baggrund af forretningsoverblikket kan organisationens politikker og instrukser for informationssikkerhedsområdet udarbejdes. Arbejdsdelingen er i store træk den samme som under </a:t>
            </a:r>
            <a:r>
              <a:rPr lang="da-DK" i="1" dirty="0"/>
              <a:t>forretningsoverblik. </a:t>
            </a:r>
            <a:r>
              <a:rPr lang="da-DK" dirty="0"/>
              <a:t>Informationssikkerhedskoordinatoren står for at udarbejde forslag til den overordnede politik, der skal godkendes af topledelsen, og modtager input fra de øvrige områder. Hvad laver de ansvarlige for økonomi?</a:t>
            </a:r>
          </a:p>
          <a:p>
            <a:endParaRPr lang="da-DK" b="1" dirty="0"/>
          </a:p>
          <a:p>
            <a:r>
              <a:rPr lang="da-DK" b="1" dirty="0"/>
              <a:t>Leverandørstyringen </a:t>
            </a:r>
          </a:p>
          <a:p>
            <a:r>
              <a:rPr lang="da-DK" dirty="0"/>
              <a:t>Denne varetages på tværs af funktionerne, men særligt organisationens DPO-funktion og jurister har en central rolle. DPO-funktionen skal overvåge og rådgive om </a:t>
            </a:r>
            <a:r>
              <a:rPr lang="da-DK" baseline="0" dirty="0"/>
              <a:t>indgåelse af </a:t>
            </a:r>
            <a:r>
              <a:rPr lang="da-DK" dirty="0"/>
              <a:t>databehandleraftaler, der beskriver, hvordan leverandørerne skal behandle persondata, de har adgang til. Juristerne står for at opdatere kontrakterne med leverandørerne, så det afspejler de forpligtelser, der påhviler leverandørerne i samarbejdet. De øvrige funktioner har en mere supporterende eller koordinerende rolle undtaget måske it-arkitekterne, der opdaterer indkøbsstrategien, så den afspejler gældende politikker.  </a:t>
            </a:r>
          </a:p>
          <a:p>
            <a:endParaRPr lang="da-DK" b="1" dirty="0"/>
          </a:p>
          <a:p>
            <a:r>
              <a:rPr lang="da-DK" b="1" dirty="0"/>
              <a:t>Hændelseshåndteringen</a:t>
            </a:r>
            <a:r>
              <a:rPr lang="da-DK" dirty="0"/>
              <a:t> </a:t>
            </a:r>
          </a:p>
          <a:p>
            <a:r>
              <a:rPr lang="da-DK" dirty="0"/>
              <a:t>Hændelseshåndteringen er</a:t>
            </a:r>
            <a:r>
              <a:rPr lang="da-DK" b="1" dirty="0"/>
              <a:t> </a:t>
            </a:r>
            <a:r>
              <a:rPr lang="da-DK" dirty="0"/>
              <a:t>naturligvis en proces, hele organisationen skal deltage i. Overordnet set er det dog informationssikkerhedskoordinatoren, der ejer selve processen for rapportering samt håndteringen af hændelser. Organisationens jurister sørger for at håndtere de juridiske aspekter af egentlige hændelser, herunder for eksempel erstatningskrav til leverandører, og HR står for både intern og ekstern kommunikation ved hændelser. De øvrige funktioner har til rolle at rapportere hændelser på deres respektive områder. </a:t>
            </a:r>
          </a:p>
          <a:p>
            <a:endParaRPr lang="da-DK" b="1" dirty="0"/>
          </a:p>
          <a:p>
            <a:r>
              <a:rPr lang="da-DK" b="1" dirty="0"/>
              <a:t>Beredskabsplanlægningen </a:t>
            </a:r>
          </a:p>
          <a:p>
            <a:r>
              <a:rPr lang="da-DK" dirty="0"/>
              <a:t>Beredskabsplanlægningen koordineres af informationssikkerhedskoordinatoren, som også er processejer. De øvrige funktioner sørger for beredskabsplanlægning – typisk med inddragelse af leverandører for deres respektive områder.</a:t>
            </a:r>
          </a:p>
          <a:p>
            <a:endParaRPr lang="da-DK" b="1" dirty="0"/>
          </a:p>
          <a:p>
            <a:r>
              <a:rPr lang="da-DK" b="1" dirty="0" err="1"/>
              <a:t>Awareness</a:t>
            </a:r>
            <a:r>
              <a:rPr lang="da-DK" b="1" dirty="0"/>
              <a:t> og uddannelse </a:t>
            </a:r>
          </a:p>
          <a:p>
            <a:r>
              <a:rPr lang="da-DK" dirty="0"/>
              <a:t>Informationssikkerhedskoordinatoren sørger for, at der findes en plan for at højne den såkaldte </a:t>
            </a:r>
            <a:r>
              <a:rPr lang="da-DK" dirty="0" err="1"/>
              <a:t>awareness</a:t>
            </a:r>
            <a:r>
              <a:rPr lang="da-DK" dirty="0"/>
              <a:t> med tilhørende uddannelse. HR står for selve koordineringen på området og sørger ligeledes for at udarbejde planer for uddannelse og oplysning. Økonomi er ansvarlig for, at budgettet til uddannelse overholdes, og de øvrige funktioner sørger for at afdække uddannelsesbehovet på eget område og sørger i øvrigt for selve oplysningen til medarbejderne.  </a:t>
            </a:r>
          </a:p>
          <a:p>
            <a:endParaRPr lang="da-DK" b="1" dirty="0"/>
          </a:p>
          <a:p>
            <a:r>
              <a:rPr lang="da-DK" b="1" dirty="0"/>
              <a:t>Risikovurdering og </a:t>
            </a:r>
            <a:r>
              <a:rPr lang="da-DK" b="1" dirty="0" err="1"/>
              <a:t>SoA</a:t>
            </a:r>
            <a:endParaRPr lang="da-DK" b="1" dirty="0"/>
          </a:p>
          <a:p>
            <a:r>
              <a:rPr lang="da-DK" dirty="0"/>
              <a:t>Informationssikkerhedskoordinatoren opdaterer relevante dokumenter, mens de øvrige funktioner giver input for hver deres område. Undtagelsen er økonomi, der er ansvarlig for, at de foranstaltninger der tages holder sig inden for det allokerede budget. </a:t>
            </a:r>
          </a:p>
          <a:p>
            <a:endParaRPr lang="da-DK" b="1" dirty="0"/>
          </a:p>
          <a:p>
            <a:r>
              <a:rPr lang="da-DK" b="1" dirty="0"/>
              <a:t>Planlægning af sikkerhedsaktiviteter</a:t>
            </a:r>
          </a:p>
          <a:p>
            <a:r>
              <a:rPr lang="da-DK" dirty="0"/>
              <a:t>Informationssikkerhedsarbejdet er et forløbende arbejde, der kræver kontinuerlig opdatering af planer og aktiviteter. Alle funktioner som har en rolle vil være involverede i planlægning.</a:t>
            </a:r>
          </a:p>
          <a:p>
            <a:pPr defTabSz="633452">
              <a:defRPr/>
            </a:pPr>
            <a:endParaRPr lang="da-DK" dirty="0"/>
          </a:p>
          <a:p>
            <a:pPr defTabSz="633452">
              <a:defRPr/>
            </a:pPr>
            <a:endParaRPr lang="da-DK" dirty="0"/>
          </a:p>
          <a:p>
            <a:pPr defTabSz="633452">
              <a:defRPr/>
            </a:pPr>
            <a:endParaRPr lang="da-DK"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20</a:t>
            </a:fld>
            <a:endParaRPr lang="da-DK" dirty="0"/>
          </a:p>
        </p:txBody>
      </p:sp>
    </p:spTree>
    <p:extLst>
      <p:ext uri="{BB962C8B-B14F-4D97-AF65-F5344CB8AC3E}">
        <p14:creationId xmlns:p14="http://schemas.microsoft.com/office/powerpoint/2010/main" val="1689010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slide</a:t>
            </a:r>
            <a:endParaRPr lang="da-DK" dirty="0"/>
          </a:p>
          <a:p>
            <a:r>
              <a:rPr lang="da-DK" dirty="0"/>
              <a:t>De aktiviteter</a:t>
            </a:r>
            <a:r>
              <a:rPr lang="da-DK" baseline="0" dirty="0"/>
              <a:t> </a:t>
            </a:r>
            <a:r>
              <a:rPr lang="da-DK" dirty="0"/>
              <a:t>som blev præsenteret på den foregående slide leder til en række leverancer, som beskrives i denne model. Modellen viser en metode og tankegang, der kan bruges for udvikling af </a:t>
            </a:r>
            <a:r>
              <a:rPr lang="da-DK" dirty="0" err="1"/>
              <a:t>KPI´er</a:t>
            </a:r>
            <a:r>
              <a:rPr lang="da-DK" dirty="0"/>
              <a:t> for organisationens centrale virke. </a:t>
            </a:r>
          </a:p>
          <a:p>
            <a:endParaRPr lang="da-DK" dirty="0"/>
          </a:p>
          <a:p>
            <a:r>
              <a:rPr lang="da-DK" b="1" dirty="0"/>
              <a:t>De fire kolonner</a:t>
            </a:r>
            <a:endParaRPr lang="da-DK" dirty="0"/>
          </a:p>
          <a:p>
            <a:r>
              <a:rPr lang="da-DK" sz="700" kern="1200" dirty="0">
                <a:solidFill>
                  <a:schemeClr val="tx1"/>
                </a:solidFill>
                <a:effectLst/>
                <a:latin typeface="+mn-lt"/>
                <a:ea typeface="+mn-ea"/>
                <a:cs typeface="+mn-cs"/>
              </a:rPr>
              <a:t>De fire kolonner repræsenterer faser i en kontinuerlig opfølgning på efterlevelse af processer og principper. </a:t>
            </a:r>
            <a:r>
              <a:rPr lang="da-DK" dirty="0"/>
              <a:t>Som eksempel på læsevejledning for organisationen kan man tage informationssikkerhedsaktiviteten ”hændelseshåndtering” og måle modenheden og status på aktiviteten ved at gå hen ad kolonnerne. Ved ”definering af processer og principper” er der beskrevet en proces for hændelseshåndtering</a:t>
            </a:r>
            <a:r>
              <a:rPr lang="da-DK" dirty="0">
                <a:solidFill>
                  <a:srgbClr val="FF0000"/>
                </a:solidFill>
              </a:rPr>
              <a:t>. Er den ”Implementeret” i organisationen, bliver hændelser rapporteret af faste kanaler</a:t>
            </a:r>
            <a:r>
              <a:rPr lang="da-DK" dirty="0"/>
              <a:t>. På den måde kan man følge anvendelsen af informationssikkerhedsaktiviteterne.</a:t>
            </a:r>
          </a:p>
          <a:p>
            <a:endParaRPr lang="da-DK" dirty="0"/>
          </a:p>
          <a:p>
            <a:r>
              <a:rPr lang="da-DK" b="1" dirty="0"/>
              <a:t>KPI</a:t>
            </a:r>
            <a:endParaRPr lang="da-DK" dirty="0"/>
          </a:p>
          <a:p>
            <a:r>
              <a:rPr lang="da-DK" dirty="0"/>
              <a:t>Som KPI kan ledelsen vælge at følge op på aktiviteter eller leverancer, men det mest væsentlige er, at man ikke betragter implementeringen som en engangsforseelse. ISO-principperne efterleves gennem, at der kontinuerligt følges op på de fire koloner, da trusselbilledet løbende vil forandre sig.</a:t>
            </a:r>
          </a:p>
          <a:p>
            <a:endParaRPr lang="da-DK" dirty="0"/>
          </a:p>
          <a:p>
            <a:r>
              <a:rPr lang="da-DK" b="1" dirty="0"/>
              <a:t>Prioritet</a:t>
            </a:r>
            <a:endParaRPr lang="da-DK" dirty="0"/>
          </a:p>
          <a:p>
            <a:r>
              <a:rPr lang="da-DK" dirty="0"/>
              <a:t>Organisationens prioritet vil afhænge af organisationens funktion. Umiddelbart vil leverancer inden for ”leverandørstyring” anses at have højere prioritet end for eksempel ”</a:t>
            </a:r>
            <a:r>
              <a:rPr lang="da-DK" dirty="0" err="1"/>
              <a:t>awareness</a:t>
            </a:r>
            <a:r>
              <a:rPr lang="da-DK" dirty="0"/>
              <a:t> og uddannelse”, men det er den samlede kombinationen, der vil sikre beskyttelsen. Uden </a:t>
            </a:r>
            <a:r>
              <a:rPr lang="da-DK" dirty="0" err="1"/>
              <a:t>awareness</a:t>
            </a:r>
            <a:r>
              <a:rPr lang="da-DK" dirty="0"/>
              <a:t> vil leverandørstyring ikke fungere optimalt, da politikker, instrukser og processer skal varetages af medarbejderne, hvor en manglende </a:t>
            </a:r>
            <a:r>
              <a:rPr lang="da-DK" dirty="0" err="1"/>
              <a:t>awareness</a:t>
            </a:r>
            <a:r>
              <a:rPr lang="da-DK" dirty="0"/>
              <a:t> vil forringe beskyttelsen. Hver af disse leverancer vil derfor være vigtige, for at informationssikkerheden samlet skal fungere. </a:t>
            </a:r>
          </a:p>
        </p:txBody>
      </p:sp>
      <p:sp>
        <p:nvSpPr>
          <p:cNvPr id="4" name="Slide Number Placeholder 3"/>
          <p:cNvSpPr>
            <a:spLocks noGrp="1"/>
          </p:cNvSpPr>
          <p:nvPr>
            <p:ph type="sldNum" sz="quarter" idx="10"/>
          </p:nvPr>
        </p:nvSpPr>
        <p:spPr/>
        <p:txBody>
          <a:bodyPr/>
          <a:lstStyle/>
          <a:p>
            <a:fld id="{27848E65-9E75-41AE-BC80-13A10C6B0591}" type="slidenum">
              <a:rPr lang="da-DK" smtClean="0"/>
              <a:pPr/>
              <a:t>21</a:t>
            </a:fld>
            <a:endParaRPr lang="da-DK" dirty="0"/>
          </a:p>
        </p:txBody>
      </p:sp>
    </p:spTree>
    <p:extLst>
      <p:ext uri="{BB962C8B-B14F-4D97-AF65-F5344CB8AC3E}">
        <p14:creationId xmlns:p14="http://schemas.microsoft.com/office/powerpoint/2010/main" val="1069200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Introduktion til slide: </a:t>
            </a:r>
          </a:p>
          <a:p>
            <a:r>
              <a:rPr lang="da-DK" dirty="0"/>
              <a:t>Foregående slide viser de forventede output som resultat</a:t>
            </a:r>
            <a:r>
              <a:rPr lang="da-DK" baseline="0" dirty="0"/>
              <a:t> af informationssikkerhedsarbejdet. </a:t>
            </a:r>
            <a:r>
              <a:rPr lang="da-DK" dirty="0"/>
              <a:t>Her</a:t>
            </a:r>
            <a:r>
              <a:rPr lang="da-DK" baseline="0" dirty="0"/>
              <a:t> illustreres de mest almindelige forbedringsmuligheder i de samme leverancer i arbejdet med informationssikkerhed. </a:t>
            </a:r>
          </a:p>
          <a:p>
            <a:endParaRPr lang="da-DK" baseline="0" dirty="0"/>
          </a:p>
          <a:p>
            <a:r>
              <a:rPr lang="da-DK" b="1" baseline="0" dirty="0"/>
              <a:t>Modellen set i faser</a:t>
            </a:r>
          </a:p>
          <a:p>
            <a:pPr marL="173593" indent="-173593">
              <a:buFont typeface="Arial" panose="020B0604020202020204" pitchFamily="34" charset="0"/>
              <a:buChar char="•"/>
            </a:pPr>
            <a:r>
              <a:rPr lang="da-DK" baseline="0" dirty="0"/>
              <a:t>Topledelsen har besluttet at implementere ISO 27001 principperne og sikret etablering af forretningsoverblik, efter hvilket organisationen har udviklet overordnede politikker og kommunikeret disse ned i organisationen. Det kan konstateres, at nogle organisationer stopper informationssikkerhedsarbejdet her i den tro, at dette er tilstrækkeligt. </a:t>
            </a:r>
          </a:p>
          <a:p>
            <a:pPr marL="173593" indent="-173593">
              <a:buFont typeface="Arial" panose="020B0604020202020204" pitchFamily="34" charset="0"/>
              <a:buChar char="•"/>
            </a:pPr>
            <a:r>
              <a:rPr lang="da-DK" baseline="0" dirty="0"/>
              <a:t>I dag har mange organisationer forstået, at det ikke er en ”engangsforseelse” at implementere ISO 27001, men der skal arbejdes videre med en effektiv forankring, hvor der etableres it-sikkerhedsroller, proces for beredskab, </a:t>
            </a:r>
            <a:r>
              <a:rPr lang="da-DK" baseline="0" dirty="0" err="1"/>
              <a:t>awareness</a:t>
            </a:r>
            <a:r>
              <a:rPr lang="da-DK" baseline="0" dirty="0"/>
              <a:t>-program, etc. </a:t>
            </a:r>
          </a:p>
          <a:p>
            <a:pPr marL="173593" indent="-173593">
              <a:buFont typeface="Arial" panose="020B0604020202020204" pitchFamily="34" charset="0"/>
              <a:buChar char="•"/>
            </a:pPr>
            <a:r>
              <a:rPr lang="da-DK" baseline="0" dirty="0"/>
              <a:t>Er ledelsen ikke kontinuerligt fokuseret vil implementering og eksekvering ikke blive gjort i tilstrækkelig udstrækning, hvorpå processen stagnerer med resultatet at kontroller og informationsbeskyttelse bliver ineffektiv.</a:t>
            </a:r>
          </a:p>
          <a:p>
            <a:pPr marL="173593" indent="-173593">
              <a:buFont typeface="Arial" panose="020B0604020202020204" pitchFamily="34" charset="0"/>
              <a:buChar char="•"/>
            </a:pPr>
            <a:r>
              <a:rPr lang="da-DK" baseline="0" dirty="0"/>
              <a:t>Det er meget almindeligt, at organisationer ikke evaluerer effektiviteten af informationssikkerhedssystemet, med det</a:t>
            </a:r>
            <a:r>
              <a:rPr lang="da-DK" dirty="0"/>
              <a:t> </a:t>
            </a:r>
            <a:r>
              <a:rPr lang="da-DK" baseline="0" dirty="0"/>
              <a:t>resultat at man i realiteten ikke ved, om man er i kontrol, eller om der findes et behov for at opdatere processer og principper.</a:t>
            </a:r>
          </a:p>
          <a:p>
            <a:pPr defTabSz="925830">
              <a:defRPr/>
            </a:pPr>
            <a:endParaRPr lang="da-DK" dirty="0"/>
          </a:p>
          <a:p>
            <a:r>
              <a:rPr lang="da-DK" b="1" baseline="0" dirty="0"/>
              <a:t>Modellen set i elementer</a:t>
            </a:r>
          </a:p>
          <a:p>
            <a:pPr defTabSz="925830">
              <a:defRPr/>
            </a:pPr>
            <a:r>
              <a:rPr lang="da-DK" b="1" baseline="0" dirty="0"/>
              <a:t>Forretningsoverblik</a:t>
            </a:r>
            <a:r>
              <a:rPr lang="da-DK" b="0" baseline="0" dirty="0"/>
              <a:t>: </a:t>
            </a:r>
            <a:r>
              <a:rPr lang="da-DK" baseline="0" dirty="0"/>
              <a:t>Manglende forretningsoverblik over aktiver, processer og interessenter er meget almindeligt i større organisationer. Men uden en aktuel og opdateret forretningsoverblik vil det være svært at sikre de rigtige foranstaltninger. </a:t>
            </a:r>
          </a:p>
          <a:p>
            <a:pPr defTabSz="925830">
              <a:defRPr/>
            </a:pPr>
            <a:endParaRPr lang="da-DK" baseline="0" dirty="0"/>
          </a:p>
          <a:p>
            <a:r>
              <a:rPr lang="da-DK" b="1" baseline="0" dirty="0"/>
              <a:t>Leverandørstyring</a:t>
            </a:r>
            <a:r>
              <a:rPr lang="da-DK" b="0" baseline="0" dirty="0"/>
              <a:t>: </a:t>
            </a:r>
            <a:r>
              <a:rPr lang="da-DK" baseline="0" dirty="0"/>
              <a:t>Flere organisationer har ikke en effektiv leverandørstyring. Det skyldes ofte en silo-orienteret indkøbsproces, hvor krav til informationssikkerhed ikke er tænkt ind i processen. Resultatet er, at kravspecifikationer har mangler, at der ikke er opfølgning på leverandørers kapabilitet samt at informationssikkerhedsaktiviteterne kommer reaktivt. Manglende leverandørstyring kan allerede på kort sigt få konsekvenser.</a:t>
            </a:r>
          </a:p>
          <a:p>
            <a:endParaRPr lang="da-DK" baseline="0" dirty="0"/>
          </a:p>
          <a:p>
            <a:r>
              <a:rPr lang="da-DK" b="1" baseline="0" dirty="0"/>
              <a:t>Hændelseshåndtering</a:t>
            </a:r>
            <a:r>
              <a:rPr lang="da-DK" b="0" baseline="0" dirty="0"/>
              <a:t>: </a:t>
            </a:r>
            <a:r>
              <a:rPr lang="da-DK" baseline="0" dirty="0"/>
              <a:t>Nogle organisationer savner en fungerende hændelseshåndtering, hvor der ikke er defineret  en fast kanal, som er let tilgængelig, og hvor der ikke er  en kultur som motiverer rapportering.</a:t>
            </a:r>
          </a:p>
          <a:p>
            <a:endParaRPr lang="da-DK" b="1" baseline="0" dirty="0"/>
          </a:p>
          <a:p>
            <a:pPr defTabSz="925830">
              <a:defRPr/>
            </a:pPr>
            <a:r>
              <a:rPr lang="da-DK" b="1" baseline="0" dirty="0" err="1"/>
              <a:t>Awareness</a:t>
            </a:r>
            <a:r>
              <a:rPr lang="da-DK" b="1" baseline="0" dirty="0"/>
              <a:t> og uddannelse</a:t>
            </a:r>
            <a:r>
              <a:rPr lang="da-DK" b="0" baseline="0" dirty="0"/>
              <a:t>:</a:t>
            </a:r>
            <a:r>
              <a:rPr lang="da-DK" b="1" baseline="0" dirty="0"/>
              <a:t> </a:t>
            </a:r>
            <a:r>
              <a:rPr lang="da-DK" baseline="0" dirty="0"/>
              <a:t>Det mest udfordrende er at sikre en god risikokultur og </a:t>
            </a:r>
            <a:r>
              <a:rPr lang="da-DK" baseline="0" dirty="0" err="1"/>
              <a:t>awareness</a:t>
            </a:r>
            <a:r>
              <a:rPr lang="da-DK" baseline="0" dirty="0"/>
              <a:t>. Hvis konsekvenserne for manglende informationssikkerhedsniveau er uklare, vil mange mennesker have svært ved at forstå værdien af informationssikkerhed. </a:t>
            </a:r>
            <a:r>
              <a:rPr lang="da-DK" baseline="0" dirty="0">
                <a:solidFill>
                  <a:srgbClr val="FF0000"/>
                </a:solidFill>
              </a:rPr>
              <a:t>Restriktive foranstaltninger hvor formålet ikke er forklaret til medarbejderne, og som hindrer medarbejderne i at udføre effektivt arbejde, vil medføre at der er risiko for, at procedurer, instrukser etc. omgås. Ved at sikre at medarbejderne modtager en god uddannelse og løbende </a:t>
            </a:r>
            <a:r>
              <a:rPr lang="da-DK" baseline="0" dirty="0" err="1">
                <a:solidFill>
                  <a:srgbClr val="FF0000"/>
                </a:solidFill>
              </a:rPr>
              <a:t>awareness</a:t>
            </a:r>
            <a:r>
              <a:rPr lang="da-DK" baseline="0" dirty="0">
                <a:solidFill>
                  <a:srgbClr val="FF0000"/>
                </a:solidFill>
              </a:rPr>
              <a:t> sikres samtidig en effektiv informationssikkerhed, der har langsigtet virkning.</a:t>
            </a:r>
          </a:p>
          <a:p>
            <a:pPr defTabSz="925830">
              <a:defRPr/>
            </a:pPr>
            <a:endParaRPr lang="da-DK" baseline="0" dirty="0"/>
          </a:p>
          <a:p>
            <a:r>
              <a:rPr lang="da-DK" b="1" baseline="0" dirty="0"/>
              <a:t>Planer for sikkerhedsaktiviteter</a:t>
            </a:r>
            <a:r>
              <a:rPr lang="da-DK" baseline="0" dirty="0"/>
              <a:t>: I umodne organisationer savnes der oftest planer for informationssikkerhedsaktiviteter, fx audit.</a:t>
            </a:r>
          </a:p>
          <a:p>
            <a:endParaRPr lang="da-DK" baseline="0" dirty="0"/>
          </a:p>
          <a:p>
            <a:pPr defTabSz="925830">
              <a:defRPr/>
            </a:pPr>
            <a:endParaRPr lang="da-DK" b="1" baseline="0" dirty="0"/>
          </a:p>
          <a:p>
            <a:endParaRPr lang="da-DK" baseline="0" dirty="0"/>
          </a:p>
          <a:p>
            <a:endParaRPr lang="da-DK" baseline="0"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22</a:t>
            </a:fld>
            <a:endParaRPr lang="da-DK"/>
          </a:p>
        </p:txBody>
      </p:sp>
    </p:spTree>
    <p:extLst>
      <p:ext uri="{BB962C8B-B14F-4D97-AF65-F5344CB8AC3E}">
        <p14:creationId xmlns:p14="http://schemas.microsoft.com/office/powerpoint/2010/main" val="1005455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Introduktion til slide: </a:t>
            </a:r>
          </a:p>
          <a:p>
            <a:r>
              <a:rPr lang="da-DK" dirty="0"/>
              <a:t>Foregående slide viser de almindelige svagheder i informationssikkerhedsarbejdet. Her illustreres en række centrale elementer i arbejdet med informationssikkerhed som konklusion på foregående slide. Modellen ovenfor er baseret på de principelle elementer og fokuserer på nogle aspekter af god husholdning, fx dokumentationsstyring. Gode husholdningsprincipper kan også være høj kvalitet i projektstyring, styring af sikkerhed i projekter og generel sikring af opfyldelse af lovpligt. Med en organisation som har en god grundig husholdning, vil informationssikkerhedsarbejdet have en god chance at være effektiv.</a:t>
            </a:r>
          </a:p>
          <a:p>
            <a:endParaRPr lang="da-DK" dirty="0"/>
          </a:p>
          <a:p>
            <a:r>
              <a:rPr lang="da-DK" dirty="0">
                <a:solidFill>
                  <a:srgbClr val="FF0000"/>
                </a:solidFill>
              </a:rPr>
              <a:t>Til arbejdet med bl.a. politikker, risikostyring</a:t>
            </a:r>
            <a:r>
              <a:rPr lang="da-DK" baseline="0" dirty="0">
                <a:solidFill>
                  <a:srgbClr val="FF0000"/>
                </a:solidFill>
              </a:rPr>
              <a:t> og </a:t>
            </a:r>
            <a:r>
              <a:rPr lang="da-DK" dirty="0" err="1">
                <a:solidFill>
                  <a:srgbClr val="FF0000"/>
                </a:solidFill>
              </a:rPr>
              <a:t>awareness</a:t>
            </a:r>
            <a:r>
              <a:rPr lang="da-DK" baseline="0" dirty="0">
                <a:solidFill>
                  <a:srgbClr val="FF0000"/>
                </a:solidFill>
              </a:rPr>
              <a:t> </a:t>
            </a:r>
            <a:r>
              <a:rPr lang="da-DK" dirty="0">
                <a:solidFill>
                  <a:srgbClr val="FF0000"/>
                </a:solidFill>
              </a:rPr>
              <a:t>kan der hentes inspiration i vejledningsmateriale på Sikkerdigital.dk</a:t>
            </a:r>
          </a:p>
          <a:p>
            <a:endParaRPr lang="da-DK" b="1" dirty="0">
              <a:solidFill>
                <a:srgbClr val="FF0000"/>
              </a:solidFill>
            </a:endParaRPr>
          </a:p>
          <a:p>
            <a:r>
              <a:rPr lang="da-DK" b="1" dirty="0"/>
              <a:t>Teknisk sikkerhed</a:t>
            </a:r>
            <a:endParaRPr lang="da-DK" dirty="0"/>
          </a:p>
          <a:p>
            <a:r>
              <a:rPr lang="da-DK" dirty="0"/>
              <a:t>Etablering af den tekniske sikkerhed er en vanskelig proces, da beslutningstagerne ofte sidder tilbage med usikkerhed om:</a:t>
            </a:r>
          </a:p>
          <a:p>
            <a:pPr marL="173593" indent="-173593">
              <a:buFont typeface="Arial" panose="020B0604020202020204" pitchFamily="34" charset="0"/>
              <a:buChar char="•"/>
            </a:pPr>
            <a:r>
              <a:rPr lang="da-DK" dirty="0"/>
              <a:t>Er der etableret de rigtige og tilstrækkelige tekniske foranstaltninger for at opnå det ønskede informationssikkerhedsniveau?</a:t>
            </a:r>
          </a:p>
          <a:p>
            <a:pPr marL="173593" indent="-173593">
              <a:buFont typeface="Arial" panose="020B0604020202020204" pitchFamily="34" charset="0"/>
              <a:buChar char="•"/>
            </a:pPr>
            <a:r>
              <a:rPr lang="da-DK" dirty="0"/>
              <a:t>Hvorledes det sikres, at den tekniske sikkerhed ajourføres i forhold til ændring af: </a:t>
            </a:r>
          </a:p>
          <a:p>
            <a:pPr marL="636508" lvl="1" indent="-173593">
              <a:buFont typeface="Arial" panose="020B0604020202020204" pitchFamily="34" charset="0"/>
              <a:buChar char="•"/>
            </a:pPr>
            <a:r>
              <a:rPr lang="da-DK" dirty="0"/>
              <a:t>Organisationens forretningsprocesser </a:t>
            </a:r>
          </a:p>
          <a:p>
            <a:pPr marL="636508" lvl="1" indent="-173593">
              <a:buFont typeface="Arial" panose="020B0604020202020204" pitchFamily="34" charset="0"/>
              <a:buChar char="•"/>
            </a:pPr>
            <a:r>
              <a:rPr lang="da-DK" dirty="0"/>
              <a:t>Truslen mod organisationen</a:t>
            </a:r>
          </a:p>
          <a:p>
            <a:pPr marL="636508" lvl="1" indent="-173593">
              <a:buFont typeface="Arial" panose="020B0604020202020204" pitchFamily="34" charset="0"/>
              <a:buChar char="•"/>
            </a:pPr>
            <a:r>
              <a:rPr lang="da-DK" dirty="0"/>
              <a:t>Den teknologiske udvikling?</a:t>
            </a:r>
          </a:p>
          <a:p>
            <a:pPr marL="636508" lvl="1" indent="-173593">
              <a:buFont typeface="Arial" panose="020B0604020202020204" pitchFamily="34" charset="0"/>
              <a:buChar char="•"/>
            </a:pPr>
            <a:endParaRPr lang="da-DK" dirty="0"/>
          </a:p>
          <a:p>
            <a:r>
              <a:rPr lang="da-DK" dirty="0"/>
              <a:t>Topledelsen kan med fordel overveje, om der skal udarbejdes en decideret sikkerhedsarkitektur. Sikkerhedsarkitekturen sikrer den ønskede gennemskuelig, idet sikkerhedsarkitekturen er en lagopdelt metodik, der forklarer, hvorfor man har truffet de nødvendige tekniske sikkerhedsbeslutninger på det ”logiske lag”. Nedenfor er et eksempel på en sikkerhedsarkitekturs lagopdeling (SABSA).</a:t>
            </a:r>
          </a:p>
          <a:p>
            <a:pPr defTabSz="925830">
              <a:defRPr/>
            </a:pPr>
            <a:endParaRPr lang="da-DK" dirty="0"/>
          </a:p>
          <a:p>
            <a:pPr marL="173593" indent="-173593" defTabSz="925830">
              <a:buFont typeface="Arial" panose="020B0604020202020204" pitchFamily="34" charset="0"/>
              <a:buChar char="•"/>
              <a:defRPr/>
            </a:pPr>
            <a:r>
              <a:rPr lang="en-GB" dirty="0">
                <a:solidFill>
                  <a:schemeClr val="bg1"/>
                </a:solidFill>
              </a:rPr>
              <a:t>Contextual (business view)</a:t>
            </a:r>
          </a:p>
          <a:p>
            <a:pPr marL="173593" indent="-173593" defTabSz="925830">
              <a:buFont typeface="Arial" panose="020B0604020202020204" pitchFamily="34" charset="0"/>
              <a:buChar char="•"/>
              <a:defRPr/>
            </a:pPr>
            <a:r>
              <a:rPr lang="en-GB" dirty="0">
                <a:solidFill>
                  <a:schemeClr val="bg1"/>
                </a:solidFill>
              </a:rPr>
              <a:t>Conceptual (architect’s view)</a:t>
            </a:r>
          </a:p>
          <a:p>
            <a:pPr marL="173593" indent="-173593" defTabSz="925830">
              <a:buFont typeface="Arial" panose="020B0604020202020204" pitchFamily="34" charset="0"/>
              <a:buChar char="•"/>
              <a:defRPr/>
            </a:pPr>
            <a:r>
              <a:rPr lang="en-GB" dirty="0">
                <a:solidFill>
                  <a:schemeClr val="bg1"/>
                </a:solidFill>
              </a:rPr>
              <a:t>Logical layer (designer’s view)</a:t>
            </a:r>
          </a:p>
          <a:p>
            <a:pPr marL="173593" indent="-173593" defTabSz="925830">
              <a:buFont typeface="Arial" panose="020B0604020202020204" pitchFamily="34" charset="0"/>
              <a:buChar char="•"/>
              <a:defRPr/>
            </a:pPr>
            <a:r>
              <a:rPr lang="en-GB" dirty="0">
                <a:solidFill>
                  <a:schemeClr val="bg1"/>
                </a:solidFill>
              </a:rPr>
              <a:t>Physical layer (builder’s/integrator’s view)</a:t>
            </a:r>
            <a:endParaRPr lang="en-GB" dirty="0"/>
          </a:p>
          <a:p>
            <a:pPr marL="173593" indent="-173593" defTabSz="925830">
              <a:buFont typeface="Arial" panose="020B0604020202020204" pitchFamily="34" charset="0"/>
              <a:buChar char="•"/>
              <a:defRPr/>
            </a:pPr>
            <a:r>
              <a:rPr lang="en-GB" dirty="0">
                <a:solidFill>
                  <a:schemeClr val="bg1"/>
                </a:solidFill>
              </a:rPr>
              <a:t>Component layer (developer’s view)</a:t>
            </a:r>
            <a:endParaRPr lang="da-DK" b="1" dirty="0"/>
          </a:p>
        </p:txBody>
      </p:sp>
      <p:sp>
        <p:nvSpPr>
          <p:cNvPr id="4" name="Pladsholder til slidenummer 3"/>
          <p:cNvSpPr>
            <a:spLocks noGrp="1"/>
          </p:cNvSpPr>
          <p:nvPr>
            <p:ph type="sldNum" sz="quarter" idx="5"/>
          </p:nvPr>
        </p:nvSpPr>
        <p:spPr/>
        <p:txBody>
          <a:bodyPr/>
          <a:lstStyle/>
          <a:p>
            <a:fld id="{12E19CD3-F52E-40B0-B58E-2129459FB501}" type="slidenum">
              <a:rPr lang="da-DK" smtClean="0"/>
              <a:t>23</a:t>
            </a:fld>
            <a:endParaRPr lang="da-DK"/>
          </a:p>
        </p:txBody>
      </p:sp>
    </p:spTree>
    <p:extLst>
      <p:ext uri="{BB962C8B-B14F-4D97-AF65-F5344CB8AC3E}">
        <p14:creationId xmlns:p14="http://schemas.microsoft.com/office/powerpoint/2010/main" val="3600238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830">
              <a:defRPr/>
            </a:pPr>
            <a:r>
              <a:rPr lang="da-DK" b="1" dirty="0">
                <a:solidFill>
                  <a:schemeClr val="tx1"/>
                </a:solidFill>
              </a:rPr>
              <a:t>Introduktion til slide: </a:t>
            </a:r>
            <a:endParaRPr lang="da-DK" dirty="0">
              <a:solidFill>
                <a:schemeClr val="tx1"/>
              </a:solidFill>
            </a:endParaRPr>
          </a:p>
          <a:p>
            <a:pPr defTabSz="925830">
              <a:defRPr/>
            </a:pPr>
            <a:r>
              <a:rPr lang="da-DK" dirty="0">
                <a:solidFill>
                  <a:schemeClr val="tx1"/>
                </a:solidFill>
              </a:rPr>
              <a:t>Dette er et eksempel på en ledelsesrapport ved kontinuerlig rapportering</a:t>
            </a:r>
            <a:r>
              <a:rPr lang="da-DK" baseline="0" dirty="0">
                <a:solidFill>
                  <a:schemeClr val="tx1"/>
                </a:solidFill>
              </a:rPr>
              <a:t> af status på informationssikkerhedsarbejdet. Typisk vil det være informationssikkerhedskoordinatoren, der rapporterer til ledelsen. Ledelsen vil herigennem danne sig et overblik over 1) status på de forskellige elementer i forhold til 2) procesfaser. </a:t>
            </a:r>
            <a:r>
              <a:rPr lang="da-DK" dirty="0"/>
              <a:t>Rapporten skal give ledelsen et overblik over svagheder og udeståender i opnåelsen af det ønskede informationssikkerhedsniveau. Det er i ledelsens interesse at kende status, men også, gennem sin interesse for opfølgning, at demonstrere sit fokus på informationssikkerhed for organisationen.</a:t>
            </a:r>
          </a:p>
          <a:p>
            <a:pPr defTabSz="925830">
              <a:defRPr/>
            </a:pPr>
            <a:endParaRPr lang="da-DK" baseline="0" dirty="0">
              <a:solidFill>
                <a:schemeClr val="tx1"/>
              </a:solidFill>
            </a:endParaRPr>
          </a:p>
          <a:p>
            <a:pPr defTabSz="925830">
              <a:defRPr/>
            </a:pPr>
            <a:r>
              <a:rPr lang="da-DK" b="1" baseline="0" dirty="0">
                <a:solidFill>
                  <a:schemeClr val="tx1"/>
                </a:solidFill>
              </a:rPr>
              <a:t>Forklaring af modellen</a:t>
            </a:r>
          </a:p>
          <a:p>
            <a:pPr defTabSz="925830">
              <a:defRPr/>
            </a:pPr>
            <a:r>
              <a:rPr lang="da-DK" baseline="0" dirty="0">
                <a:solidFill>
                  <a:schemeClr val="tx1"/>
                </a:solidFill>
              </a:rPr>
              <a:t>Hver kolonne repræsenterer en fase og vil rapportere tilstanden på leverancer inden for den fase. Ledelsen skal være opmærksom på, at tidligere grønne områder kan blive røde, da nye trusler og interne mangler kan opstå, hvilket kan forandre billedet.</a:t>
            </a:r>
          </a:p>
          <a:p>
            <a:endParaRPr lang="da-DK" baseline="0" dirty="0">
              <a:solidFill>
                <a:schemeClr val="tx1"/>
              </a:solidFill>
            </a:endParaRPr>
          </a:p>
          <a:p>
            <a:r>
              <a:rPr lang="da-DK" baseline="0" dirty="0">
                <a:solidFill>
                  <a:schemeClr val="tx1"/>
                </a:solidFill>
              </a:rPr>
              <a:t>Grøn farve = Output er gjort med tilfredsstillende resultat inden for den tidsramme, som er forventet og defineret af organisationen som nødvendig opdateringsfrekvens.</a:t>
            </a:r>
          </a:p>
          <a:p>
            <a:r>
              <a:rPr lang="da-DK" baseline="0" dirty="0">
                <a:solidFill>
                  <a:schemeClr val="tx1"/>
                </a:solidFill>
              </a:rPr>
              <a:t>Gul farve = Aktiviteter er påbegyndt, men leverancen er ikke endnu på et tilfredsstillende niveau.</a:t>
            </a:r>
          </a:p>
          <a:p>
            <a:r>
              <a:rPr lang="da-DK" baseline="0" dirty="0">
                <a:solidFill>
                  <a:schemeClr val="tx1"/>
                </a:solidFill>
              </a:rPr>
              <a:t>Rød farve = Mangler i leverancer.</a:t>
            </a:r>
          </a:p>
          <a:p>
            <a:endParaRPr lang="da-DK" baseline="0" dirty="0">
              <a:solidFill>
                <a:schemeClr val="tx1"/>
              </a:solidFill>
            </a:endParaRPr>
          </a:p>
          <a:p>
            <a:r>
              <a:rPr lang="da-DK" b="1" baseline="0" dirty="0">
                <a:solidFill>
                  <a:schemeClr val="tx1"/>
                </a:solidFill>
              </a:rPr>
              <a:t>Begrænsninger i rapporteringsmåden</a:t>
            </a:r>
          </a:p>
          <a:p>
            <a:r>
              <a:rPr lang="da-DK" b="0" baseline="0" dirty="0">
                <a:solidFill>
                  <a:schemeClr val="tx1"/>
                </a:solidFill>
              </a:rPr>
              <a:t>Kvaliteten af rapporteringen vil være afhængig af, hvor grundligt informationssikkerhedskoordinatoren følger op på leverancerne. Ledelsen kan som kompliment følge op på aktiviteter, som skal laves i de forskellige funktioner, illustreret i slide 21, </a:t>
            </a:r>
            <a:r>
              <a:rPr lang="da-DK" dirty="0"/>
              <a:t>”</a:t>
            </a:r>
            <a:r>
              <a:rPr lang="da-DK" dirty="0">
                <a:solidFill>
                  <a:schemeClr val="tx1"/>
                </a:solidFill>
              </a:rPr>
              <a:t>Eksempler på tværgående aktiviteter i informationssikkerhedsarbejdet”.</a:t>
            </a:r>
            <a:endParaRPr lang="da-DK" b="0" baseline="0" dirty="0">
              <a:solidFill>
                <a:schemeClr val="tx1"/>
              </a:solidFill>
            </a:endParaRPr>
          </a:p>
          <a:p>
            <a:endParaRPr lang="da-DK" baseline="0" dirty="0">
              <a:solidFill>
                <a:schemeClr val="tx1"/>
              </a:solidFill>
            </a:endParaRPr>
          </a:p>
          <a:p>
            <a:pPr defTabSz="925830">
              <a:defRPr/>
            </a:pPr>
            <a:r>
              <a:rPr lang="da-DK" b="1" baseline="0" dirty="0">
                <a:solidFill>
                  <a:schemeClr val="tx1"/>
                </a:solidFill>
              </a:rPr>
              <a:t>KPI</a:t>
            </a:r>
          </a:p>
          <a:p>
            <a:pPr defTabSz="925830">
              <a:defRPr/>
            </a:pPr>
            <a:r>
              <a:rPr lang="da-DK" baseline="0" dirty="0">
                <a:solidFill>
                  <a:schemeClr val="tx1"/>
                </a:solidFill>
              </a:rPr>
              <a:t>Som KPI kan ledelsen vælge at følge op på aktiviteter og/eller leverancer, men det mest væsentlige er, at man ikke betragter implementeringen som en engangsforseelse. ISO-principper efterleves gennem, at det kontinuerligt følges op på de fire kolumner, da trusselbilledet vil forandre sig. </a:t>
            </a:r>
          </a:p>
          <a:p>
            <a:pPr defTabSz="925830">
              <a:defRPr/>
            </a:pPr>
            <a:endParaRPr lang="da-DK" baseline="0" dirty="0">
              <a:solidFill>
                <a:schemeClr val="tx1"/>
              </a:solidFill>
            </a:endParaRPr>
          </a:p>
          <a:p>
            <a:endParaRPr lang="da-DK" baseline="0" dirty="0">
              <a:solidFill>
                <a:schemeClr val="tx1"/>
              </a:solidFill>
            </a:endParaRPr>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24</a:t>
            </a:fld>
            <a:endParaRPr lang="da-DK"/>
          </a:p>
        </p:txBody>
      </p:sp>
    </p:spTree>
    <p:extLst>
      <p:ext uri="{BB962C8B-B14F-4D97-AF65-F5344CB8AC3E}">
        <p14:creationId xmlns:p14="http://schemas.microsoft.com/office/powerpoint/2010/main" val="2703090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830">
              <a:defRPr/>
            </a:pPr>
            <a:r>
              <a:rPr lang="da-DK" b="1" dirty="0"/>
              <a:t>Introduktion til slide: </a:t>
            </a:r>
            <a:endParaRPr lang="da-DK" dirty="0"/>
          </a:p>
          <a:p>
            <a:pPr defTabSz="925830">
              <a:defRPr/>
            </a:pPr>
            <a:r>
              <a:rPr lang="da-DK" dirty="0"/>
              <a:t>Billedet beskriver informationssikkerhed som et hus, hvor topledelsens support er fundamentet for organisationens informationssikkerhed. Dette fundament er nødvendigt for at støtte op om en god kultur og rammeværk for informationssikkerheden – her beskrevet som to søjler. </a:t>
            </a:r>
            <a:r>
              <a:rPr lang="da-DK" baseline="0" dirty="0"/>
              <a:t>Kulturen vil være vigtig for at sikre, at foranstaltninger og politikker efterleves. Derfor er det også vigtigt, at ansvar for informationssikkerheden ikke er personafhængig, men forstås og deles af hele organisationen. </a:t>
            </a:r>
          </a:p>
          <a:p>
            <a:pPr defTabSz="925830">
              <a:defRPr/>
            </a:pPr>
            <a:endParaRPr lang="da-DK" b="1" dirty="0"/>
          </a:p>
          <a:p>
            <a:pPr defTabSz="925830">
              <a:defRPr/>
            </a:pPr>
            <a:r>
              <a:rPr lang="da-DK" b="1" dirty="0"/>
              <a:t>Konklusion</a:t>
            </a:r>
          </a:p>
          <a:p>
            <a:pPr defTabSz="925830">
              <a:defRPr/>
            </a:pPr>
            <a:r>
              <a:rPr lang="da-DK" dirty="0"/>
              <a:t>Ligesom et hus skal informationssikkerheden bygges op, men også vedligeholdes og forbedres for at sikre den bedst mulige informationssikkerhed ud fra de muligheder, man har. Derfor er informationssikkerhed ikke en engangsimplementering, men et fortløbende arbejde med at evaluere, forbedre og udvikle organisationens informationssikkerhed i forhold til den teknologiske udvikling og nye trusler fra fx internettet</a:t>
            </a:r>
            <a:r>
              <a:rPr lang="da-DK" baseline="0" dirty="0"/>
              <a:t>. Det er ikke nok at etablere nogle instrukser uden at sikre, at organisationen har kulturen til at efterleve dem.</a:t>
            </a:r>
          </a:p>
          <a:p>
            <a:pPr defTabSz="925830">
              <a:defRPr/>
            </a:pPr>
            <a:endParaRPr lang="da-DK" baseline="0" dirty="0"/>
          </a:p>
          <a:p>
            <a:pPr defTabSz="925830">
              <a:defRPr/>
            </a:pPr>
            <a:endParaRPr lang="da-DK" baseline="0" dirty="0"/>
          </a:p>
          <a:p>
            <a:pPr defTabSz="925830">
              <a:defRPr/>
            </a:pPr>
            <a:endParaRPr lang="da-DK"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25</a:t>
            </a:fld>
            <a:endParaRPr lang="da-DK"/>
          </a:p>
        </p:txBody>
      </p:sp>
    </p:spTree>
    <p:extLst>
      <p:ext uri="{BB962C8B-B14F-4D97-AF65-F5344CB8AC3E}">
        <p14:creationId xmlns:p14="http://schemas.microsoft.com/office/powerpoint/2010/main" val="1578244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26</a:t>
            </a:fld>
            <a:endParaRPr lang="da-DK"/>
          </a:p>
        </p:txBody>
      </p:sp>
    </p:spTree>
    <p:extLst>
      <p:ext uri="{BB962C8B-B14F-4D97-AF65-F5344CB8AC3E}">
        <p14:creationId xmlns:p14="http://schemas.microsoft.com/office/powerpoint/2010/main" val="5573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Introduktion til slide</a:t>
            </a:r>
            <a:endParaRPr lang="da-DK" dirty="0"/>
          </a:p>
          <a:p>
            <a:r>
              <a:rPr lang="da-DK" dirty="0"/>
              <a:t>De tre typer af eksempler på </a:t>
            </a:r>
            <a:r>
              <a:rPr lang="da-DK" dirty="0" err="1"/>
              <a:t>sliden</a:t>
            </a:r>
            <a:r>
              <a:rPr lang="da-DK" dirty="0"/>
              <a:t> og nedenstående artikler er tænkt som en hjælp til at skabe opmærksomhed omkring data- og informationssikkerhed. Eksemplerne illustrerer, at 1) informationssikkerhed er en udfordring for talrige organisationer i dag, og 2) trusler mod informationssikkerhed er større end nogensinde før. Til at underbygge denne udvikling skriver </a:t>
            </a:r>
            <a:r>
              <a:rPr lang="da-DK" dirty="0" err="1"/>
              <a:t>Forbes</a:t>
            </a:r>
            <a:r>
              <a:rPr lang="da-DK" dirty="0"/>
              <a:t> i en artikel, at it-sikkerhedsmarkedet opnåede en værdi på 530 milliarder i 2015, en værdi</a:t>
            </a:r>
            <a:r>
              <a:rPr lang="da-DK" baseline="0" dirty="0"/>
              <a:t> der</a:t>
            </a:r>
            <a:r>
              <a:rPr lang="da-DK" dirty="0"/>
              <a:t> forventes at vokse til det dobbelte frem til 2020; derved tangerer værdierne organiseret kriminalitet fra narkotika. </a:t>
            </a:r>
          </a:p>
          <a:p>
            <a:r>
              <a:rPr lang="da-DK" dirty="0"/>
              <a:t> </a:t>
            </a:r>
          </a:p>
          <a:p>
            <a:r>
              <a:rPr lang="da-DK" b="1" dirty="0"/>
              <a:t>Typer af it-kriminalitet:</a:t>
            </a:r>
            <a:endParaRPr lang="da-DK" dirty="0"/>
          </a:p>
          <a:p>
            <a:r>
              <a:rPr lang="da-DK" b="1" dirty="0"/>
              <a:t> </a:t>
            </a:r>
            <a:endParaRPr lang="da-DK" dirty="0"/>
          </a:p>
          <a:p>
            <a:r>
              <a:rPr lang="da-DK" b="1" dirty="0" err="1"/>
              <a:t>Ransomware</a:t>
            </a:r>
            <a:endParaRPr lang="da-DK" dirty="0"/>
          </a:p>
          <a:p>
            <a:r>
              <a:rPr lang="da-DK" dirty="0" err="1"/>
              <a:t>Ransomware</a:t>
            </a:r>
            <a:r>
              <a:rPr lang="da-DK" dirty="0"/>
              <a:t> er en milliardforretning for </a:t>
            </a:r>
            <a:r>
              <a:rPr lang="da-DK" dirty="0" err="1"/>
              <a:t>cyberkriminelle</a:t>
            </a:r>
            <a:r>
              <a:rPr lang="da-DK" dirty="0"/>
              <a:t>. Virksomheder bliver ramt af </a:t>
            </a:r>
            <a:r>
              <a:rPr lang="da-DK" dirty="0" err="1"/>
              <a:t>ransomware</a:t>
            </a:r>
            <a:r>
              <a:rPr lang="da-DK" dirty="0"/>
              <a:t> ved fx at åbne en inficeret fil/link i en mail, som låser (kryptering) filer/data på det interne netværk og meddeler brugerne, at de kan få dem åbnet ved at betale løsepenge. </a:t>
            </a:r>
          </a:p>
          <a:p>
            <a:endParaRPr lang="da-DK" u="sng" dirty="0"/>
          </a:p>
          <a:p>
            <a:r>
              <a:rPr lang="da-DK" u="sng" dirty="0"/>
              <a:t>Historie:</a:t>
            </a:r>
            <a:r>
              <a:rPr lang="da-DK" dirty="0"/>
              <a:t> Arbejdsskadestyrelsen blev udsat for </a:t>
            </a:r>
            <a:r>
              <a:rPr lang="da-DK" dirty="0" err="1"/>
              <a:t>ransomware</a:t>
            </a:r>
            <a:r>
              <a:rPr lang="da-DK" dirty="0"/>
              <a:t>, som låste en større mængde filer i deres kernesystemer og kunne derfor ikke arbejde i flere dage. </a:t>
            </a:r>
          </a:p>
          <a:p>
            <a:r>
              <a:rPr lang="en-US" i="1" dirty="0"/>
              <a:t>(Link: https://</a:t>
            </a:r>
            <a:r>
              <a:rPr lang="en-US" i="1" dirty="0" err="1"/>
              <a:t>www.dr.dk</a:t>
            </a:r>
            <a:r>
              <a:rPr lang="en-US" i="1" dirty="0"/>
              <a:t>/</a:t>
            </a:r>
            <a:r>
              <a:rPr lang="en-US" i="1" dirty="0" err="1"/>
              <a:t>nyheder</a:t>
            </a:r>
            <a:r>
              <a:rPr lang="en-US" i="1" dirty="0"/>
              <a:t>/</a:t>
            </a:r>
            <a:r>
              <a:rPr lang="en-US" i="1" dirty="0" err="1"/>
              <a:t>indland</a:t>
            </a:r>
            <a:r>
              <a:rPr lang="en-US" i="1" dirty="0"/>
              <a:t>/</a:t>
            </a:r>
            <a:r>
              <a:rPr lang="en-US" i="1" dirty="0" err="1"/>
              <a:t>hackere</a:t>
            </a:r>
            <a:r>
              <a:rPr lang="en-US" i="1" dirty="0"/>
              <a:t>-</a:t>
            </a:r>
            <a:r>
              <a:rPr lang="en-US" i="1" dirty="0" err="1"/>
              <a:t>nedlaegger</a:t>
            </a:r>
            <a:r>
              <a:rPr lang="en-US" i="1" dirty="0"/>
              <a:t>-</a:t>
            </a:r>
            <a:r>
              <a:rPr lang="en-US" i="1" dirty="0" err="1"/>
              <a:t>arbejdsskadestyrelsens</a:t>
            </a:r>
            <a:r>
              <a:rPr lang="en-US" i="1" dirty="0"/>
              <a:t>-it-system) </a:t>
            </a:r>
          </a:p>
          <a:p>
            <a:endParaRPr lang="da-DK" dirty="0"/>
          </a:p>
          <a:p>
            <a:r>
              <a:rPr lang="da-DK" b="1" dirty="0"/>
              <a:t>CEO-</a:t>
            </a:r>
            <a:r>
              <a:rPr lang="da-DK" b="1" dirty="0" err="1"/>
              <a:t>fraud</a:t>
            </a:r>
            <a:endParaRPr lang="da-DK" dirty="0"/>
          </a:p>
          <a:p>
            <a:r>
              <a:rPr lang="da-DK" dirty="0"/>
              <a:t>Svindlerne udnytter, at en stor del af kommunikationen i virksomhederne foregår per mail. Teknikken ”direktør-svindel” også kalder for ”CEO </a:t>
            </a:r>
            <a:r>
              <a:rPr lang="da-DK" dirty="0" err="1"/>
              <a:t>fraud</a:t>
            </a:r>
            <a:r>
              <a:rPr lang="da-DK" dirty="0"/>
              <a:t>” benytter en mail fra direktøren til at snyde medarbejdere i en virksomhed til at overføre penge eller give dem adgang til systemer ved at udgive sig for at være direktøren.</a:t>
            </a:r>
          </a:p>
          <a:p>
            <a:endParaRPr lang="da-DK" dirty="0"/>
          </a:p>
          <a:p>
            <a:r>
              <a:rPr lang="da-DK" dirty="0"/>
              <a:t>Historie:</a:t>
            </a:r>
            <a:r>
              <a:rPr lang="da-DK" baseline="0" dirty="0"/>
              <a:t> </a:t>
            </a:r>
            <a:r>
              <a:rPr lang="da-DK" dirty="0" err="1"/>
              <a:t>Computerworld</a:t>
            </a:r>
            <a:r>
              <a:rPr lang="da-DK" dirty="0"/>
              <a:t> (også </a:t>
            </a:r>
            <a:r>
              <a:rPr lang="da-DK" dirty="0" err="1"/>
              <a:t>finans.dk</a:t>
            </a:r>
            <a:r>
              <a:rPr lang="da-DK" dirty="0"/>
              <a:t>)</a:t>
            </a:r>
            <a:r>
              <a:rPr lang="da-DK" baseline="0" dirty="0"/>
              <a:t> </a:t>
            </a:r>
            <a:r>
              <a:rPr lang="da-DK" dirty="0"/>
              <a:t>skrev om en direktør, som svindlere forsøgte at narre til at betale 100.000 kroner via en mail fra direktøren til regnskabsafdelingen. </a:t>
            </a:r>
          </a:p>
          <a:p>
            <a:endParaRPr lang="da-DK" dirty="0"/>
          </a:p>
          <a:p>
            <a:r>
              <a:rPr lang="da-DK" dirty="0"/>
              <a:t>De økonomiske tab har naturligvis store konsekvenser for de ramte virksomheder og kan også få store personlige konsekvenser for de virksomheder, der er gået i fælden.</a:t>
            </a:r>
          </a:p>
          <a:p>
            <a:endParaRPr lang="da-DK" u="sng" dirty="0"/>
          </a:p>
          <a:p>
            <a:endParaRPr lang="en-US" i="1" dirty="0"/>
          </a:p>
          <a:p>
            <a:r>
              <a:rPr lang="en-US" i="1" dirty="0"/>
              <a:t>(https://</a:t>
            </a:r>
            <a:r>
              <a:rPr lang="en-US" i="1" dirty="0" err="1"/>
              <a:t>www.computerworld.dk</a:t>
            </a:r>
            <a:r>
              <a:rPr lang="en-US" i="1" dirty="0"/>
              <a:t>/art/239211/hackere-har-fundet-dansk-guldgrube-har-suget-180-millioner-kroner-ud-af-danske-virksomheder-paa-seks-maaneder-med-simpelt-kneb)</a:t>
            </a:r>
          </a:p>
          <a:p>
            <a:endParaRPr lang="da-DK" dirty="0"/>
          </a:p>
          <a:p>
            <a:r>
              <a:rPr lang="da-DK" b="1" dirty="0"/>
              <a:t>Digital industrispionage</a:t>
            </a:r>
            <a:endParaRPr lang="da-DK" dirty="0"/>
          </a:p>
          <a:p>
            <a:r>
              <a:rPr lang="da-DK" dirty="0"/>
              <a:t>Datatyveri som er rettet mod fx teknologi-/statshemmeligheder, rettighedsbeskyttede produkter og forskning er digital spionage. Formålet er at tilegne sig oplysninger om konkurrentens viden på ulovlig vis via hackerangreb eller social manipulation. Digital spionage udgør en alvorlig trussel, som kan føre til tab af eksport og arbejdspladser i Danmark.</a:t>
            </a:r>
          </a:p>
          <a:p>
            <a:endParaRPr lang="da-DK" dirty="0"/>
          </a:p>
          <a:p>
            <a:r>
              <a:rPr lang="da-DK" u="sng" dirty="0"/>
              <a:t>Historie:</a:t>
            </a:r>
            <a:r>
              <a:rPr lang="da-DK" dirty="0"/>
              <a:t> Med et målrettet og ekstremt avanceret hackerangreb lykkedes det i foråret 2012 en fremmed stat at udføre spionage mod flere danske myndigheder. Angrebet var rettet mod Statens It, daværende Erhvervs- og Vækstministeriet samt Søfartsstyrelsen og var ifølge hidtil hemmeligstemplede rapporter udført af statsstøttede hackere. I en evaluering fastslår Forsvarets Efterretningstjeneste, at "angrebet var statssponsoreret og meget professionelt udført". </a:t>
            </a:r>
          </a:p>
          <a:p>
            <a:r>
              <a:rPr lang="en-US" i="1" dirty="0"/>
              <a:t>(Link: https://</a:t>
            </a:r>
            <a:r>
              <a:rPr lang="en-US" i="1" dirty="0" err="1"/>
              <a:t>www.dr.dk</a:t>
            </a:r>
            <a:r>
              <a:rPr lang="en-US" i="1" dirty="0"/>
              <a:t>/</a:t>
            </a:r>
            <a:r>
              <a:rPr lang="en-US" i="1" dirty="0" err="1"/>
              <a:t>nyheder</a:t>
            </a:r>
            <a:r>
              <a:rPr lang="en-US" i="1" dirty="0"/>
              <a:t>/</a:t>
            </a:r>
            <a:r>
              <a:rPr lang="en-US" i="1" dirty="0" err="1"/>
              <a:t>penge</a:t>
            </a:r>
            <a:r>
              <a:rPr lang="en-US" i="1" dirty="0"/>
              <a:t>/</a:t>
            </a:r>
            <a:r>
              <a:rPr lang="en-US" i="1" dirty="0" err="1"/>
              <a:t>fremmed</a:t>
            </a:r>
            <a:r>
              <a:rPr lang="en-US" i="1" dirty="0"/>
              <a:t>-stat-</a:t>
            </a:r>
            <a:r>
              <a:rPr lang="en-US" i="1" dirty="0" err="1"/>
              <a:t>spionerede</a:t>
            </a:r>
            <a:r>
              <a:rPr lang="en-US" i="1" dirty="0"/>
              <a:t>-mod-</a:t>
            </a:r>
            <a:r>
              <a:rPr lang="en-US" i="1" dirty="0" err="1"/>
              <a:t>dansk</a:t>
            </a:r>
            <a:r>
              <a:rPr lang="en-US" i="1" dirty="0"/>
              <a:t>-ministerium)</a:t>
            </a:r>
          </a:p>
          <a:p>
            <a:endParaRPr lang="da-DK" dirty="0"/>
          </a:p>
          <a:p>
            <a:r>
              <a:rPr lang="da-DK" b="1" dirty="0"/>
              <a:t>Øvrige kilder:</a:t>
            </a:r>
            <a:endParaRPr lang="da-DK" dirty="0"/>
          </a:p>
          <a:p>
            <a:r>
              <a:rPr lang="da-DK" i="1" dirty="0" err="1"/>
              <a:t>Forbes</a:t>
            </a:r>
            <a:r>
              <a:rPr lang="da-DK" i="1" dirty="0"/>
              <a:t>: http://</a:t>
            </a:r>
            <a:r>
              <a:rPr lang="da-DK" i="1" dirty="0" err="1"/>
              <a:t>www.forbes.com</a:t>
            </a:r>
            <a:r>
              <a:rPr lang="da-DK" i="1" dirty="0"/>
              <a:t>/sites/</a:t>
            </a:r>
            <a:r>
              <a:rPr lang="da-DK" i="1" dirty="0" err="1"/>
              <a:t>stevemorgan</a:t>
            </a:r>
            <a:r>
              <a:rPr lang="da-DK" i="1" dirty="0"/>
              <a:t>/2015/12/20/cybersecurity%E2%80%8B-%E2%80%8Bmarket-reaches-75-billion-in-2015%E2%80%8B%E2%80%8B-%E2%80%8Bexpected-to-reach-170-billion-by-2020/#752cdfbb2191</a:t>
            </a:r>
            <a:endParaRPr lang="da-DK" dirty="0"/>
          </a:p>
          <a:p>
            <a:r>
              <a:rPr lang="da-DK" dirty="0"/>
              <a:t> </a:t>
            </a:r>
          </a:p>
          <a:p>
            <a:r>
              <a:rPr lang="da-DK" dirty="0"/>
              <a:t> </a:t>
            </a:r>
          </a:p>
          <a:p>
            <a:r>
              <a:rPr lang="da-DK" dirty="0"/>
              <a:t> </a:t>
            </a:r>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3</a:t>
            </a:fld>
            <a:endParaRPr lang="da-DK"/>
          </a:p>
        </p:txBody>
      </p:sp>
    </p:spTree>
    <p:extLst>
      <p:ext uri="{BB962C8B-B14F-4D97-AF65-F5344CB8AC3E}">
        <p14:creationId xmlns:p14="http://schemas.microsoft.com/office/powerpoint/2010/main" val="4235544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Introduktion til slide</a:t>
            </a:r>
            <a:endParaRPr lang="da-DK" dirty="0"/>
          </a:p>
          <a:p>
            <a:r>
              <a:rPr lang="da-DK" dirty="0"/>
              <a:t>Den foregående slide beskrev nogle eksempler på informationssikkerhedsbrud, blandt andet ”Hackere nedlægger Arbejdsskadestyrelsens it-system”. Her tager vi den op igen og diskuterer konsekvensen. </a:t>
            </a:r>
          </a:p>
          <a:p>
            <a:endParaRPr lang="da-DK" dirty="0"/>
          </a:p>
          <a:p>
            <a:r>
              <a:rPr lang="da-DK" dirty="0"/>
              <a:t>Konsekvensen af et informationssikkerhedsbrud kan være vanskeligt at vurdere (sætte tal på), fordi omfanget af et sikkerhedsbrud blandt</a:t>
            </a:r>
            <a:r>
              <a:rPr lang="da-DK" baseline="0" dirty="0"/>
              <a:t> andet </a:t>
            </a:r>
            <a:r>
              <a:rPr lang="da-DK" dirty="0"/>
              <a:t>kan påvirke økonomi, omdømme og tillid. Denne slide beskriver nogle direkte konsekvenser, men også faktorerne tillid og tryghed som kan få alvorlige konsekvenser for vores samfund.</a:t>
            </a:r>
          </a:p>
          <a:p>
            <a:endParaRPr lang="da-DK" dirty="0"/>
          </a:p>
          <a:p>
            <a:r>
              <a:rPr lang="da-DK" b="1" dirty="0"/>
              <a:t>Hvad betyder tabt tillid til myndighederne</a:t>
            </a:r>
            <a:endParaRPr lang="da-DK" dirty="0"/>
          </a:p>
          <a:p>
            <a:r>
              <a:rPr lang="da-DK" dirty="0"/>
              <a:t>Tab af tillid kan få alvorlige konsekvenser for borgernes og virksomhedernes digitale tryghed over for den måde den offentlige sektor yder service og håndterer personlige samt kritiske data. </a:t>
            </a:r>
          </a:p>
          <a:p>
            <a:endParaRPr lang="da-DK" dirty="0"/>
          </a:p>
          <a:p>
            <a:r>
              <a:rPr lang="da-DK" b="1" dirty="0"/>
              <a:t>Den offentlige sektor passer godt på data</a:t>
            </a:r>
            <a:endParaRPr lang="da-DK" dirty="0"/>
          </a:p>
          <a:p>
            <a:r>
              <a:rPr lang="da-DK" dirty="0"/>
              <a:t>For at forbedre og vedligeholde den tillid og tiltro som borgerne har til den offentlige sektor, har man i den fællesoffentlige digitaliseringsstrategi for 2016-2020 sat et fokusområde (nr. 7), som har titlen “Den offentlige sektor passer godt på data”. Her har man defineret en række initiativer, som skal hjælpe med at opretholde denne tillid:</a:t>
            </a:r>
          </a:p>
          <a:p>
            <a:r>
              <a:rPr lang="da-DK" dirty="0"/>
              <a:t>7.1 Styr på informationssikkerhed i alle myndigheder</a:t>
            </a:r>
          </a:p>
          <a:p>
            <a:r>
              <a:rPr lang="da-DK" dirty="0"/>
              <a:t>7.2 Fælles standarder for sikker udveksling af information</a:t>
            </a:r>
          </a:p>
          <a:p>
            <a:r>
              <a:rPr lang="da-DK" dirty="0"/>
              <a:t>7.3 Digitale identiteter og rettighedsstyring</a:t>
            </a:r>
          </a:p>
          <a:p>
            <a:r>
              <a:rPr lang="da-DK" dirty="0"/>
              <a:t>7.4 Nye generationer </a:t>
            </a:r>
            <a:r>
              <a:rPr lang="da-DK" dirty="0" err="1"/>
              <a:t>NemID</a:t>
            </a:r>
            <a:r>
              <a:rPr lang="da-DK" dirty="0"/>
              <a:t>, </a:t>
            </a:r>
            <a:r>
              <a:rPr lang="da-DK" dirty="0" err="1"/>
              <a:t>NemLog</a:t>
            </a:r>
            <a:r>
              <a:rPr lang="da-DK" dirty="0"/>
              <a:t>-in og digital post</a:t>
            </a:r>
          </a:p>
          <a:p>
            <a:r>
              <a:rPr lang="da-DK" dirty="0"/>
              <a:t>7.5 Sikre id-løsninger til børn og unge.</a:t>
            </a:r>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4</a:t>
            </a:fld>
            <a:endParaRPr lang="da-DK" dirty="0"/>
          </a:p>
        </p:txBody>
      </p:sp>
    </p:spTree>
    <p:extLst>
      <p:ext uri="{BB962C8B-B14F-4D97-AF65-F5344CB8AC3E}">
        <p14:creationId xmlns:p14="http://schemas.microsoft.com/office/powerpoint/2010/main" val="209125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Introduktion til slide</a:t>
            </a:r>
            <a:endParaRPr lang="da-DK" dirty="0"/>
          </a:p>
          <a:p>
            <a:r>
              <a:rPr lang="da-DK" dirty="0"/>
              <a:t>Billedet viser en række af de vigtigste forhold, der bør overvejes, når en organisation skal fastsætte sikringsbehov og indsatsområder. Helt overordnet skal det overvejes, hvilke eksterne sikkerhedsvariabler (de blå pile), der er med til at bestemme et passende sikkerhedsniveau. Dertil kommer en række faktorer (de tre største cirkler), der fungerer som den egentlige beskyttelse for den information, der skal beskyttes (mindste cirkel). </a:t>
            </a:r>
          </a:p>
          <a:p>
            <a:endParaRPr lang="da-DK" dirty="0"/>
          </a:p>
          <a:p>
            <a:r>
              <a:rPr lang="da-DK" i="1" u="sng" dirty="0"/>
              <a:t>Sikkerhedsvariabler (de tre pile) </a:t>
            </a:r>
            <a:endParaRPr lang="da-DK" dirty="0"/>
          </a:p>
          <a:p>
            <a:r>
              <a:rPr lang="da-DK" dirty="0"/>
              <a:t>Graden af sikkerhedsniveau skal tilpasses den virkelighed, organisationen begår sig i. For at beskytte informationer og kritiske data, vil organisationen vurdere konsekvensen og sandsynligheden for tab. </a:t>
            </a:r>
          </a:p>
          <a:p>
            <a:endParaRPr lang="da-DK" dirty="0"/>
          </a:p>
          <a:p>
            <a:r>
              <a:rPr lang="da-DK" dirty="0"/>
              <a:t>Minimering af risici vil være påvirkede af følgende tre faktorer: </a:t>
            </a:r>
          </a:p>
          <a:p>
            <a:pPr lvl="0"/>
            <a:endParaRPr lang="da-DK" dirty="0"/>
          </a:p>
          <a:p>
            <a:pPr lvl="0"/>
            <a:r>
              <a:rPr lang="da-DK" b="1" dirty="0"/>
              <a:t>Teknologiudviklingen</a:t>
            </a:r>
            <a:r>
              <a:rPr lang="da-DK" b="0" dirty="0"/>
              <a:t>:</a:t>
            </a:r>
            <a:r>
              <a:rPr lang="da-DK" b="0" baseline="0" dirty="0"/>
              <a:t> </a:t>
            </a:r>
            <a:r>
              <a:rPr lang="da-DK" dirty="0"/>
              <a:t>Hvor stærkt går udviklingen på det område, organisationen arbejder indenfor? På folkeskoleområdet er der en mere moderat teknologiudvikling, og derfor er skolerne ofte tilstrækkeligt beskyttede, hvis de blot vedligeholder et givent sikkerhedsniveau. Andre teknologitunge brancher såsom medicinalindustrien og telesektoren arbejder derimod på områder, hvor der ofte indføres ny teknologi, og sikkerhedsniveauet bør derfor sættes herefter. Den digitale udvikling vil for mange organisationer betyde, at der løbende skal arbejdes med en tilstrækkelig beskyttelse af information, da tekniske foranstaltninger bliver forældede og ineffektive.</a:t>
            </a:r>
          </a:p>
          <a:p>
            <a:pPr lvl="0"/>
            <a:endParaRPr lang="da-DK" dirty="0"/>
          </a:p>
          <a:p>
            <a:pPr lvl="0"/>
            <a:r>
              <a:rPr lang="da-DK" b="1" dirty="0"/>
              <a:t>Brugerbehov</a:t>
            </a:r>
            <a:r>
              <a:rPr lang="da-DK" b="0" dirty="0"/>
              <a:t>:</a:t>
            </a:r>
            <a:r>
              <a:rPr lang="da-DK" dirty="0"/>
              <a:t> Brugerbehov</a:t>
            </a:r>
            <a:r>
              <a:rPr lang="da-DK" baseline="0" dirty="0"/>
              <a:t> </a:t>
            </a:r>
            <a:r>
              <a:rPr lang="da-DK" dirty="0"/>
              <a:t>bør også indgå i overvejelserne. Hvordan bør datasikkerhed fx afvejes i forhold til tilgængelighed? Er det alt for svært at bruge eller få adgang til information, vil personer måske finde andre løsninger, som ikke nødvendigvis er sikre. I dette tilfælde vil adfærd og informationssikkerhedskultur også påvirke effektiviteten af kontroller.</a:t>
            </a:r>
          </a:p>
          <a:p>
            <a:pPr lvl="0"/>
            <a:endParaRPr lang="da-DK" dirty="0"/>
          </a:p>
          <a:p>
            <a:pPr lvl="0"/>
            <a:r>
              <a:rPr lang="da-DK" b="1" dirty="0"/>
              <a:t>Økonomi</a:t>
            </a:r>
            <a:r>
              <a:rPr lang="da-DK" b="0" dirty="0"/>
              <a:t>: Økonomi</a:t>
            </a:r>
            <a:r>
              <a:rPr lang="da-DK" dirty="0"/>
              <a:t> er et andet centralt område, der bør overvejes. Omkostningerne til at opretholde et højt informationssikkerhedsniveau skal tage hensyn til, hvad konsekvenserne af tabt information er. Løsningen skal således være økonomisk forsvarlig ift. trusselsbilledet.</a:t>
            </a:r>
          </a:p>
          <a:p>
            <a:endParaRPr lang="da-DK" i="1" u="sng" dirty="0"/>
          </a:p>
          <a:p>
            <a:r>
              <a:rPr lang="da-DK" i="1" u="sng" dirty="0"/>
              <a:t>Beskyttelse (De fire cirkler)</a:t>
            </a:r>
            <a:endParaRPr lang="da-DK" dirty="0"/>
          </a:p>
          <a:p>
            <a:pPr lvl="0"/>
            <a:r>
              <a:rPr lang="da-DK" dirty="0"/>
              <a:t>De tre cirkler omkring den inderste cirkel illustrerer beskyttelseslager rundt omkring informationen.</a:t>
            </a:r>
          </a:p>
          <a:p>
            <a:pPr lvl="0"/>
            <a:endParaRPr lang="da-DK" b="1" dirty="0"/>
          </a:p>
          <a:p>
            <a:pPr lvl="0"/>
            <a:r>
              <a:rPr lang="da-DK" b="1" dirty="0"/>
              <a:t>Informationer</a:t>
            </a:r>
            <a:r>
              <a:rPr lang="da-DK" b="0" dirty="0"/>
              <a:t>: Typisk</a:t>
            </a:r>
            <a:r>
              <a:rPr lang="da-DK" dirty="0"/>
              <a:t> vil der skelnes mellem data og information, da data ikke er behandlet, hvorimod information er det, du får fra fx analyse af data. I konteksten af informationssikkerhed er data også indberegnet som beskyttelsesværdigt, da information kan trækkes herfra. </a:t>
            </a:r>
          </a:p>
          <a:p>
            <a:pPr lvl="0"/>
            <a:endParaRPr lang="da-DK" b="1" dirty="0"/>
          </a:p>
          <a:p>
            <a:pPr lvl="0"/>
            <a:r>
              <a:rPr lang="da-DK" b="1" dirty="0"/>
              <a:t>Fysisk beskyttelse</a:t>
            </a:r>
            <a:r>
              <a:rPr lang="da-DK" b="0" dirty="0"/>
              <a:t>:</a:t>
            </a:r>
            <a:r>
              <a:rPr lang="da-DK" b="1" dirty="0"/>
              <a:t> </a:t>
            </a:r>
            <a:r>
              <a:rPr lang="da-DK" b="0" dirty="0"/>
              <a:t>Fysisk</a:t>
            </a:r>
            <a:r>
              <a:rPr lang="da-DK" b="0" baseline="0" dirty="0"/>
              <a:t> beskyttelse </a:t>
            </a:r>
            <a:r>
              <a:rPr lang="da-DK" dirty="0"/>
              <a:t>dækker meget simpelt over, hvor tilgængelig informationen som skal beskyttes er. Hvordan er fx serversystemer og papirarkiver fysisk beskyttede af døre og vægge? Er adgange beskyttede med låste døre og vinduer? Findes der et brandslukningssystem eller alarm?</a:t>
            </a:r>
          </a:p>
          <a:p>
            <a:pPr lvl="0"/>
            <a:endParaRPr lang="da-DK" dirty="0"/>
          </a:p>
          <a:p>
            <a:pPr lvl="0"/>
            <a:r>
              <a:rPr lang="da-DK" b="1" dirty="0"/>
              <a:t>Digital beskyttelse</a:t>
            </a:r>
            <a:r>
              <a:rPr lang="da-DK" b="0" dirty="0"/>
              <a:t>:</a:t>
            </a:r>
            <a:r>
              <a:rPr lang="da-DK" b="0" baseline="0" dirty="0"/>
              <a:t> Digital beskyttelse</a:t>
            </a:r>
            <a:r>
              <a:rPr lang="da-DK" b="1" dirty="0"/>
              <a:t> </a:t>
            </a:r>
            <a:r>
              <a:rPr lang="da-DK" dirty="0"/>
              <a:t>er ofte noget af det første, vi tænker på, når vi taler om informationssikkerhed. En statelig myndighed vil typisk håndtere følsom persondata, og meget fokus vil være at etablere stærke digitale ”låste døre”, fx firewalls og adgangskoder. Særligt den digitale beskyttelse er udfordret af den teknologisk udvikling, og derfor skal der aktivt arbejdes med at sikre en kontinuerlig forebyggende beskyttelse.</a:t>
            </a:r>
          </a:p>
          <a:p>
            <a:pPr lvl="0"/>
            <a:endParaRPr lang="da-DK" dirty="0"/>
          </a:p>
          <a:p>
            <a:pPr lvl="0"/>
            <a:r>
              <a:rPr lang="da-DK" b="1" dirty="0"/>
              <a:t>Adfærd og styring</a:t>
            </a:r>
            <a:r>
              <a:rPr lang="da-DK" b="0" dirty="0"/>
              <a:t>: Når</a:t>
            </a:r>
            <a:r>
              <a:rPr lang="da-DK" dirty="0"/>
              <a:t> digitale og fysiske barrierer ikke er nok imod en trussel, kræver det også menneskelige barrierer i form af korrekt adfærd og styring, fx gennem politikker, processer, kultur, etc. Er det ikke klart for medarbejdere, at man ikke må åbne hvilke som helst e-mails, vil stærke firewalls ikke beskytte informationen effektivt. Korrekt adfærd og styring er derfor meget vigtigt, men måske også det der er sværest at få helt på plads, for hvordan får man egentlig medarbejdere til at ændre adfærd, så de efterlever regler og politikker?  </a:t>
            </a:r>
          </a:p>
          <a:p>
            <a:endParaRPr lang="da-DK"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5</a:t>
            </a:fld>
            <a:endParaRPr lang="da-DK" dirty="0"/>
          </a:p>
        </p:txBody>
      </p:sp>
    </p:spTree>
    <p:extLst>
      <p:ext uri="{BB962C8B-B14F-4D97-AF65-F5344CB8AC3E}">
        <p14:creationId xmlns:p14="http://schemas.microsoft.com/office/powerpoint/2010/main" val="955941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b="1" dirty="0"/>
              <a:t>Introduktion til slide </a:t>
            </a:r>
          </a:p>
          <a:p>
            <a:pPr fontAlgn="base"/>
            <a:r>
              <a:rPr lang="da-DK" dirty="0"/>
              <a:t>Formålet med oversigten er,</a:t>
            </a:r>
            <a:r>
              <a:rPr lang="da-DK" baseline="0" dirty="0"/>
              <a:t> at give et overordnet indtryk af myndigheders indplacering fordelt på en række forskellige områder og opgaver</a:t>
            </a:r>
            <a:r>
              <a:rPr lang="da-DK" dirty="0"/>
              <a:t>. Det er derfor vigtigt at understrege, at indplaceringen skal betragtes som vejledende og ikke afspejler alle myndighedsopgaver, prioritering eller kerneopgaver. Modellen kan derfor</a:t>
            </a:r>
            <a:r>
              <a:rPr lang="da-DK" baseline="0" dirty="0"/>
              <a:t> </a:t>
            </a:r>
            <a:r>
              <a:rPr lang="da-DK" dirty="0"/>
              <a:t>tilpasses den enkel</a:t>
            </a:r>
            <a:r>
              <a:rPr lang="da-DK" baseline="0" dirty="0"/>
              <a:t> myndighed og </a:t>
            </a:r>
            <a:r>
              <a:rPr lang="da-DK" dirty="0"/>
              <a:t>egen organisations fokusområder eller interessenter m.fl.</a:t>
            </a:r>
            <a:br>
              <a:rPr lang="da-DK" dirty="0"/>
            </a:br>
            <a:endParaRPr lang="da-DK" baseline="0" dirty="0"/>
          </a:p>
          <a:p>
            <a:pPr fontAlgn="base"/>
            <a:r>
              <a:rPr lang="da-DK" dirty="0"/>
              <a:t>Modellen viser en oversigt over offentlige myndigheder, som på forskellige områder og niveauer arbejder med informationssikkerhed. Myndighedernes placering i forhold til den hvide cirkel, illustrerer i hvilken grad myndighederne har kontakt med organisationer på informationssikkerhedsområdet. </a:t>
            </a:r>
            <a:endParaRPr lang="en-GB" dirty="0"/>
          </a:p>
          <a:p>
            <a:pPr fontAlgn="base"/>
            <a:endParaRPr lang="da-DK" dirty="0"/>
          </a:p>
          <a:p>
            <a:pPr fontAlgn="base"/>
            <a:r>
              <a:rPr lang="da-DK" dirty="0"/>
              <a:t>Nedenfor er de enkelte aktører meget kort beskrevet:</a:t>
            </a:r>
          </a:p>
          <a:p>
            <a:pPr fontAlgn="base"/>
            <a:endParaRPr lang="en-GB" dirty="0"/>
          </a:p>
          <a:p>
            <a:pPr fontAlgn="base"/>
            <a:r>
              <a:rPr lang="da-DK" u="sng" dirty="0"/>
              <a:t>Koordinerende, vejledende</a:t>
            </a:r>
            <a:r>
              <a:rPr lang="da-DK" u="sng" baseline="0" dirty="0"/>
              <a:t> og </a:t>
            </a:r>
            <a:r>
              <a:rPr lang="da-DK" u="sng" dirty="0"/>
              <a:t>understøttende</a:t>
            </a:r>
          </a:p>
          <a:p>
            <a:pPr fontAlgn="base"/>
            <a:endParaRPr lang="en-GB" dirty="0"/>
          </a:p>
          <a:p>
            <a:pPr marL="173593" indent="-173593">
              <a:buFont typeface="Arial" panose="020B0604020202020204" pitchFamily="34" charset="0"/>
              <a:buChar char="•"/>
            </a:pPr>
            <a:r>
              <a:rPr lang="da-DK" b="1" dirty="0"/>
              <a:t>Digitaliseringsstyrelsen </a:t>
            </a:r>
            <a:r>
              <a:rPr lang="da-DK" dirty="0"/>
              <a:t>blev dannet i 2011 af regeringen med det formål at stå i spidsen for omstillingen til et mere digitalt offentligt Danmark. Som en del af dette arbejde har styrelsen ansvar for informationssikkerhed i den offentlige sektor, hvorfor styrelsen indtager en koordinerende rolle og udgiver vejledningsmateriale vedrørende informationssikkerhed, herunder hjælp til indførelse af standard for informationssikkerhed ISO 27001. </a:t>
            </a:r>
          </a:p>
          <a:p>
            <a:pPr marL="173593" indent="-173593">
              <a:buFont typeface="Arial" panose="020B0604020202020204" pitchFamily="34" charset="0"/>
              <a:buChar char="•"/>
            </a:pPr>
            <a:endParaRPr lang="en-GB" dirty="0"/>
          </a:p>
          <a:p>
            <a:pPr marL="173593" indent="-173593">
              <a:buFont typeface="Arial" panose="020B0604020202020204" pitchFamily="34" charset="0"/>
              <a:buChar char="•"/>
            </a:pPr>
            <a:r>
              <a:rPr lang="da-DK" b="1" dirty="0"/>
              <a:t>Beredskabsstyrelsen </a:t>
            </a:r>
            <a:r>
              <a:rPr lang="da-DK" dirty="0"/>
              <a:t>forestår blandt andet</a:t>
            </a:r>
            <a:r>
              <a:rPr lang="da-DK" b="1" dirty="0"/>
              <a:t> </a:t>
            </a:r>
            <a:r>
              <a:rPr lang="da-DK" dirty="0"/>
              <a:t>koordineringen af beredskabet, som understøtter samfundet ved ulykker og katastrofer. Myndigheder og visse virksomheder inden for de centrale forsyningssektorer indgår i beredskabet. Beredskabsstyrelsen udgiver årligt et nationalt risikobillede, som bør indgå i grundlaget for myndighedernes og virksomhedernes risikovurderinger. </a:t>
            </a:r>
          </a:p>
          <a:p>
            <a:pPr marL="173593" indent="-173593">
              <a:buFont typeface="Arial" panose="020B0604020202020204" pitchFamily="34" charset="0"/>
              <a:buChar char="•"/>
            </a:pPr>
            <a:endParaRPr lang="en-GB" dirty="0"/>
          </a:p>
          <a:p>
            <a:pPr marL="173593" indent="-173593">
              <a:buFont typeface="Arial" panose="020B0604020202020204" pitchFamily="34" charset="0"/>
              <a:buChar char="•"/>
            </a:pPr>
            <a:r>
              <a:rPr lang="da-DK" b="1" dirty="0" err="1"/>
              <a:t>DeIC</a:t>
            </a:r>
            <a:r>
              <a:rPr lang="da-DK" b="1" dirty="0"/>
              <a:t> </a:t>
            </a:r>
            <a:r>
              <a:rPr lang="da-DK" b="0" dirty="0"/>
              <a:t>(</a:t>
            </a:r>
            <a:r>
              <a:rPr lang="da-DK" dirty="0"/>
              <a:t>Danish e-</a:t>
            </a:r>
            <a:r>
              <a:rPr lang="da-DK" dirty="0" err="1"/>
              <a:t>Infrastructure</a:t>
            </a:r>
            <a:r>
              <a:rPr lang="da-DK" dirty="0"/>
              <a:t> </a:t>
            </a:r>
            <a:r>
              <a:rPr lang="da-DK" dirty="0" err="1"/>
              <a:t>Cooperation</a:t>
            </a:r>
            <a:r>
              <a:rPr lang="da-DK" dirty="0"/>
              <a:t>) hører under Uddannelses- og Forskningsministeriet og blev dannet i 2012. Formålet med </a:t>
            </a:r>
            <a:r>
              <a:rPr lang="da-DK" dirty="0" err="1"/>
              <a:t>DeIC</a:t>
            </a:r>
            <a:r>
              <a:rPr lang="da-DK" dirty="0"/>
              <a:t> er at understøtte Danmark som e-Science-nation gennem levering af e-infrastruktur (</a:t>
            </a:r>
            <a:r>
              <a:rPr lang="da-DK" dirty="0" err="1"/>
              <a:t>computing</a:t>
            </a:r>
            <a:r>
              <a:rPr lang="da-DK" dirty="0"/>
              <a:t>, datalagring og netværk) til forskning og forskningsbaseret undervisning. </a:t>
            </a:r>
          </a:p>
          <a:p>
            <a:pPr marL="173593" indent="-173593">
              <a:buFont typeface="Arial" panose="020B0604020202020204" pitchFamily="34" charset="0"/>
              <a:buChar char="•"/>
            </a:pPr>
            <a:endParaRPr lang="en-GB" dirty="0"/>
          </a:p>
          <a:p>
            <a:pPr marL="173593" indent="-173593">
              <a:buFont typeface="Arial" panose="020B0604020202020204" pitchFamily="34" charset="0"/>
              <a:buChar char="•"/>
            </a:pPr>
            <a:r>
              <a:rPr lang="da-DK" b="1" dirty="0"/>
              <a:t>DKCERT</a:t>
            </a:r>
            <a:r>
              <a:rPr lang="da-DK" dirty="0"/>
              <a:t> er en del af </a:t>
            </a:r>
            <a:r>
              <a:rPr lang="da-DK" dirty="0" err="1"/>
              <a:t>DeIC</a:t>
            </a:r>
            <a:r>
              <a:rPr lang="da-DK" dirty="0"/>
              <a:t>-organisationen og har til opgave at overvåge </a:t>
            </a:r>
            <a:r>
              <a:rPr lang="da-DK" dirty="0" err="1"/>
              <a:t>netsikkerheden</a:t>
            </a:r>
            <a:r>
              <a:rPr lang="da-DK" dirty="0"/>
              <a:t>, håndtere sikkerhedshændelser på forskningsnettet og tilbyde en række ydelser til forbedring af sikkerheden. </a:t>
            </a:r>
          </a:p>
          <a:p>
            <a:pPr lvl="0" fontAlgn="base"/>
            <a:endParaRPr lang="en-GB" dirty="0"/>
          </a:p>
          <a:p>
            <a:pPr fontAlgn="base"/>
            <a:r>
              <a:rPr lang="da-DK" u="sng" dirty="0"/>
              <a:t>Kriminalitet og it-kriminalitet</a:t>
            </a:r>
          </a:p>
          <a:p>
            <a:pPr fontAlgn="base"/>
            <a:endParaRPr lang="en-GB" dirty="0"/>
          </a:p>
          <a:p>
            <a:pPr marL="173593" indent="-173593">
              <a:buFont typeface="Arial" panose="020B0604020202020204" pitchFamily="34" charset="0"/>
              <a:buChar char="•"/>
            </a:pPr>
            <a:r>
              <a:rPr lang="da-DK" b="1" dirty="0"/>
              <a:t>Nationalt </a:t>
            </a:r>
            <a:r>
              <a:rPr lang="da-DK" b="1" dirty="0" err="1"/>
              <a:t>Cyber</a:t>
            </a:r>
            <a:r>
              <a:rPr lang="da-DK" b="1" dirty="0"/>
              <a:t> Crime Center (NC3)</a:t>
            </a:r>
            <a:r>
              <a:rPr lang="da-DK" b="1" baseline="0" dirty="0"/>
              <a:t> </a:t>
            </a:r>
            <a:r>
              <a:rPr lang="da-DK" b="0" baseline="0" dirty="0"/>
              <a:t>blev pr. 1 maj 2014 etableret af</a:t>
            </a:r>
            <a:r>
              <a:rPr lang="da-DK" b="1" dirty="0"/>
              <a:t> </a:t>
            </a:r>
            <a:r>
              <a:rPr lang="da-DK" dirty="0"/>
              <a:t>Rigspolitiet.</a:t>
            </a:r>
            <a:r>
              <a:rPr lang="da-DK" baseline="0" dirty="0"/>
              <a:t> </a:t>
            </a:r>
            <a:r>
              <a:rPr lang="da-DK" dirty="0"/>
              <a:t>NC3 har bl.a. til opgave at efterforske og opklare it-kriminalitet, krænkelse af børn på nettet og behandle anmeldelser om hacking og </a:t>
            </a:r>
            <a:r>
              <a:rPr lang="da-DK" dirty="0" err="1"/>
              <a:t>DDoS</a:t>
            </a:r>
            <a:r>
              <a:rPr lang="da-DK" dirty="0"/>
              <a:t>.</a:t>
            </a:r>
          </a:p>
          <a:p>
            <a:pPr marL="173593" indent="-173593">
              <a:buFont typeface="Arial" panose="020B0604020202020204" pitchFamily="34" charset="0"/>
              <a:buChar char="•"/>
            </a:pPr>
            <a:endParaRPr lang="en-GB" dirty="0"/>
          </a:p>
          <a:p>
            <a:pPr marL="173593" indent="-173593">
              <a:buFont typeface="Arial" panose="020B0604020202020204" pitchFamily="34" charset="0"/>
              <a:buChar char="•"/>
            </a:pPr>
            <a:r>
              <a:rPr lang="da-DK" b="1" dirty="0"/>
              <a:t>Politiets efterretningstjeneste (PET) </a:t>
            </a:r>
            <a:r>
              <a:rPr lang="da-DK" dirty="0"/>
              <a:t>rådgiver om den fysiske beskyttelse af følsom information, herunder om sikkerhedsmæssig håndtering af medarbejdere med fysisk adgang til information og informationssystemer. PET er endvidere it-sikkerhedsmyndighed på Justitsministeriets område. PET arbejder således på at styrke overblikket over og reducere sårbarheder i de af Justitsministeriets systemer, der håndterer klassificeret information.</a:t>
            </a:r>
          </a:p>
          <a:p>
            <a:pPr lvl="0" fontAlgn="base"/>
            <a:endParaRPr lang="en-GB" dirty="0"/>
          </a:p>
          <a:p>
            <a:pPr fontAlgn="base"/>
            <a:r>
              <a:rPr lang="da-DK" u="sng" dirty="0"/>
              <a:t>Regulerende</a:t>
            </a:r>
          </a:p>
          <a:p>
            <a:pPr fontAlgn="base"/>
            <a:endParaRPr lang="en-GB" dirty="0"/>
          </a:p>
          <a:p>
            <a:pPr marL="173593" indent="-173593">
              <a:buFont typeface="Arial" panose="020B0604020202020204" pitchFamily="34" charset="0"/>
              <a:buChar char="•"/>
            </a:pPr>
            <a:r>
              <a:rPr lang="da-DK" b="1" dirty="0"/>
              <a:t>Center for </a:t>
            </a:r>
            <a:r>
              <a:rPr lang="da-DK" b="1" dirty="0" err="1"/>
              <a:t>Cybersikkerhed</a:t>
            </a:r>
            <a:r>
              <a:rPr lang="da-DK" b="1" dirty="0"/>
              <a:t> (CFCS) </a:t>
            </a:r>
            <a:r>
              <a:rPr lang="da-DK" dirty="0"/>
              <a:t>blev oprettet i december 2012 som en del af Forsvarets Efterretningstjeneste (FE). CFCS er Danmarks it-sikkerhedsmyndighed i relation til EU og NATO og varetager nationale opgaver vedr. </a:t>
            </a:r>
            <a:r>
              <a:rPr lang="da-DK" dirty="0" err="1"/>
              <a:t>netsikkerhedstjeneste</a:t>
            </a:r>
            <a:r>
              <a:rPr lang="da-DK" dirty="0"/>
              <a:t>, tilsyn med telesektoren, underretningsordning og kompetencecenter for </a:t>
            </a:r>
            <a:r>
              <a:rPr lang="da-DK" dirty="0" err="1"/>
              <a:t>cybersikkerhed</a:t>
            </a:r>
            <a:r>
              <a:rPr lang="da-DK" dirty="0"/>
              <a:t>. Centeret er sat i verden for at hjælpe danske myndigheder og virksomheder, der understøtter samfundsvigtige funktioner, med at forebygge, imødegå og beskytte mod </a:t>
            </a:r>
            <a:r>
              <a:rPr lang="da-DK" dirty="0" err="1"/>
              <a:t>cyberangreb</a:t>
            </a:r>
            <a:r>
              <a:rPr lang="da-DK" dirty="0"/>
              <a:t>. </a:t>
            </a:r>
          </a:p>
          <a:p>
            <a:pPr marL="173593" indent="-173593">
              <a:buFont typeface="Arial" panose="020B0604020202020204" pitchFamily="34" charset="0"/>
              <a:buChar char="•"/>
            </a:pPr>
            <a:endParaRPr lang="en-GB" dirty="0"/>
          </a:p>
          <a:p>
            <a:pPr marL="173593" indent="-173593">
              <a:buFont typeface="Arial" panose="020B0604020202020204" pitchFamily="34" charset="0"/>
              <a:buChar char="•"/>
            </a:pPr>
            <a:r>
              <a:rPr lang="da-DK" b="1" dirty="0"/>
              <a:t>Europol – European </a:t>
            </a:r>
            <a:r>
              <a:rPr lang="da-DK" b="1" dirty="0" err="1"/>
              <a:t>Cybercrime</a:t>
            </a:r>
            <a:r>
              <a:rPr lang="da-DK" b="1" dirty="0"/>
              <a:t> Centre (EC3) </a:t>
            </a:r>
            <a:r>
              <a:rPr lang="da-DK" dirty="0"/>
              <a:t>blev etableret i 2013 for at styrke forebyggelsen</a:t>
            </a:r>
            <a:r>
              <a:rPr lang="da-DK" baseline="0" dirty="0"/>
              <a:t>, </a:t>
            </a:r>
            <a:r>
              <a:rPr lang="da-DK" dirty="0"/>
              <a:t>efterforskningen og opklaringen af it-kriminalitet, men har også ansvar som repræsentant for EU’s </a:t>
            </a:r>
            <a:r>
              <a:rPr lang="da-DK" dirty="0" err="1"/>
              <a:t>regulative</a:t>
            </a:r>
            <a:r>
              <a:rPr lang="da-DK" dirty="0"/>
              <a:t> ansvar for lovgivning. </a:t>
            </a:r>
          </a:p>
          <a:p>
            <a:pPr marL="173593" indent="-173593">
              <a:buFont typeface="Arial" panose="020B0604020202020204" pitchFamily="34" charset="0"/>
              <a:buChar char="•"/>
            </a:pPr>
            <a:endParaRPr lang="en-GB" dirty="0"/>
          </a:p>
          <a:p>
            <a:pPr marL="173593" indent="-173593">
              <a:buFont typeface="Arial" panose="020B0604020202020204" pitchFamily="34" charset="0"/>
              <a:buChar char="•"/>
            </a:pPr>
            <a:r>
              <a:rPr lang="da-DK" b="1" dirty="0"/>
              <a:t>Den Europæiske Union </a:t>
            </a:r>
            <a:r>
              <a:rPr lang="da-DK" dirty="0"/>
              <a:t>arbejder på flere områder for at sikre </a:t>
            </a:r>
            <a:r>
              <a:rPr lang="da-DK" dirty="0" err="1"/>
              <a:t>cybersikkerhed</a:t>
            </a:r>
            <a:r>
              <a:rPr lang="da-DK" dirty="0"/>
              <a:t> i Europa. Arbejdet inkluderer både at sikre høj </a:t>
            </a:r>
            <a:r>
              <a:rPr lang="da-DK" dirty="0" err="1"/>
              <a:t>cybersikkerhed</a:t>
            </a:r>
            <a:r>
              <a:rPr lang="da-DK" dirty="0"/>
              <a:t> i enkelte medlemslande og implementering af et internationalt samarbejde. </a:t>
            </a:r>
            <a:r>
              <a:rPr lang="en-US" dirty="0" err="1"/>
              <a:t>Aktiviteterne</a:t>
            </a:r>
            <a:r>
              <a:rPr lang="en-US" dirty="0"/>
              <a:t> </a:t>
            </a:r>
            <a:r>
              <a:rPr lang="en-US" dirty="0" err="1"/>
              <a:t>supporteres</a:t>
            </a:r>
            <a:r>
              <a:rPr lang="en-US" dirty="0"/>
              <a:t> </a:t>
            </a:r>
            <a:r>
              <a:rPr lang="en-US" dirty="0" err="1">
                <a:solidFill>
                  <a:schemeClr val="bg1"/>
                </a:solidFill>
              </a:rPr>
              <a:t>af</a:t>
            </a:r>
            <a:r>
              <a:rPr lang="en-US" dirty="0">
                <a:solidFill>
                  <a:schemeClr val="bg1"/>
                </a:solidFill>
              </a:rPr>
              <a:t> </a:t>
            </a:r>
            <a:r>
              <a:rPr lang="en-US" u="sng" dirty="0">
                <a:solidFill>
                  <a:schemeClr val="bg1"/>
                </a:solidFill>
                <a:hlinkClick r:id="rId3"/>
              </a:rPr>
              <a:t>European Network and Information Security Agency</a:t>
            </a:r>
            <a:r>
              <a:rPr lang="en-US" dirty="0">
                <a:solidFill>
                  <a:schemeClr val="bg1"/>
                </a:solidFill>
              </a:rPr>
              <a:t>, </a:t>
            </a:r>
            <a:r>
              <a:rPr lang="en-US" dirty="0" err="1">
                <a:solidFill>
                  <a:schemeClr val="bg1"/>
                </a:solidFill>
              </a:rPr>
              <a:t>og</a:t>
            </a:r>
            <a:r>
              <a:rPr lang="en-US" dirty="0">
                <a:solidFill>
                  <a:schemeClr val="bg1"/>
                </a:solidFill>
              </a:rPr>
              <a:t> Computer Emergency Response Team for the EU institutions (</a:t>
            </a:r>
            <a:r>
              <a:rPr lang="en-US" u="sng" dirty="0">
                <a:solidFill>
                  <a:schemeClr val="bg1"/>
                </a:solidFill>
                <a:hlinkClick r:id="rId4"/>
              </a:rPr>
              <a:t>CERT-EU</a:t>
            </a:r>
            <a:r>
              <a:rPr lang="en-US" dirty="0">
                <a:solidFill>
                  <a:schemeClr val="bg1"/>
                </a:solidFill>
              </a:rPr>
              <a:t>).</a:t>
            </a:r>
          </a:p>
          <a:p>
            <a:pPr lvl="0" fontAlgn="base"/>
            <a:endParaRPr lang="en-GB" dirty="0"/>
          </a:p>
          <a:p>
            <a:pPr fontAlgn="base"/>
            <a:r>
              <a:rPr lang="da-DK" u="sng" dirty="0"/>
              <a:t>Dansk interessevaretagelse i udlandet</a:t>
            </a:r>
          </a:p>
          <a:p>
            <a:pPr fontAlgn="base"/>
            <a:endParaRPr lang="en-GB" dirty="0"/>
          </a:p>
          <a:p>
            <a:pPr marL="173593" indent="-173593">
              <a:buFont typeface="Arial" panose="020B0604020202020204" pitchFamily="34" charset="0"/>
              <a:buChar char="•"/>
            </a:pPr>
            <a:r>
              <a:rPr lang="da-DK" b="1" dirty="0"/>
              <a:t>Udenrigsministeriet </a:t>
            </a:r>
            <a:r>
              <a:rPr lang="da-DK" dirty="0"/>
              <a:t>arbejder for at styrke den samlede danske interessevaretagelse i internationale spørgsmål om </a:t>
            </a:r>
            <a:r>
              <a:rPr lang="da-DK" dirty="0" err="1"/>
              <a:t>cyber</a:t>
            </a:r>
            <a:r>
              <a:rPr lang="da-DK" dirty="0"/>
              <a:t>- og informationssikkerhed, herunder sikre at danske holdninger er bedst muligt repræsenterede, når der udvikles nye standarder og internationale aftaler på området. </a:t>
            </a:r>
          </a:p>
          <a:p>
            <a:pPr lvl="0" fontAlgn="base"/>
            <a:endParaRPr lang="en-GB" dirty="0"/>
          </a:p>
          <a:p>
            <a:pPr fontAlgn="base"/>
            <a:r>
              <a:rPr lang="da-DK" u="sng" dirty="0"/>
              <a:t>Tilsyn</a:t>
            </a:r>
          </a:p>
          <a:p>
            <a:pPr fontAlgn="base"/>
            <a:endParaRPr lang="en-GB" dirty="0"/>
          </a:p>
          <a:p>
            <a:pPr marL="173593" indent="-173593">
              <a:buFont typeface="Arial" panose="020B0604020202020204" pitchFamily="34" charset="0"/>
              <a:buChar char="•"/>
            </a:pPr>
            <a:r>
              <a:rPr lang="da-DK" b="1" dirty="0"/>
              <a:t>Erhvervsstyrelsen </a:t>
            </a:r>
            <a:r>
              <a:rPr lang="da-DK" dirty="0"/>
              <a:t>er ansvarlig for opgaverne vedr. privatlivsbeskyttelse på nettet, </a:t>
            </a:r>
            <a:r>
              <a:rPr lang="da-DK" dirty="0" err="1"/>
              <a:t>netneutralitet</a:t>
            </a:r>
            <a:r>
              <a:rPr lang="da-DK" dirty="0"/>
              <a:t>, DNS-blokering af hjemmesider og logning, herunder at føre tilsyn med cookie-reglerne i telesektoren.</a:t>
            </a:r>
          </a:p>
          <a:p>
            <a:pPr marL="173593" indent="-173593">
              <a:buFont typeface="Arial" panose="020B0604020202020204" pitchFamily="34" charset="0"/>
              <a:buChar char="•"/>
            </a:pPr>
            <a:endParaRPr lang="en-GB" dirty="0"/>
          </a:p>
          <a:p>
            <a:pPr marL="173593" indent="-173593">
              <a:buFont typeface="Arial" panose="020B0604020202020204" pitchFamily="34" charset="0"/>
              <a:buChar char="•"/>
            </a:pPr>
            <a:r>
              <a:rPr lang="da-DK" b="1" dirty="0"/>
              <a:t>Datatilsynet </a:t>
            </a:r>
            <a:r>
              <a:rPr lang="da-DK" dirty="0"/>
              <a:t>fører tilsyn med, at bestemmelser i </a:t>
            </a:r>
            <a:r>
              <a:rPr lang="da-DK" sz="700" kern="1200" dirty="0">
                <a:solidFill>
                  <a:schemeClr val="tx1"/>
                </a:solidFill>
                <a:effectLst/>
                <a:latin typeface="+mn-lt"/>
                <a:ea typeface="+mn-ea"/>
                <a:cs typeface="+mn-cs"/>
              </a:rPr>
              <a:t>EU databeskyttelsesforordning og dansk supplerende databeskyttelseslov </a:t>
            </a:r>
            <a:r>
              <a:rPr lang="da-DK" dirty="0"/>
              <a:t>overholdes. Datatilsynet rådgiver og vejleder, behandler klager og gennemfører inspektioner hos myndigheder og virksomheder. Datatilsynet har særlig fokus på,</a:t>
            </a:r>
            <a:r>
              <a:rPr lang="da-DK" baseline="0" dirty="0"/>
              <a:t> at den </a:t>
            </a:r>
            <a:r>
              <a:rPr lang="da-DK" dirty="0"/>
              <a:t>dataansvarlige har indgået databehandleraftaler og påset behandlingssikkerheden hos databehandleren.</a:t>
            </a:r>
          </a:p>
          <a:p>
            <a:pPr marL="173593" indent="-173593">
              <a:buFont typeface="Arial" panose="020B0604020202020204" pitchFamily="34" charset="0"/>
              <a:buChar char="•"/>
            </a:pPr>
            <a:endParaRPr lang="en-GB" dirty="0"/>
          </a:p>
          <a:p>
            <a:pPr marL="173593" indent="-173593">
              <a:buFont typeface="Arial" panose="020B0604020202020204" pitchFamily="34" charset="0"/>
              <a:buChar char="•"/>
            </a:pPr>
            <a:r>
              <a:rPr lang="da-DK" b="1" dirty="0"/>
              <a:t>Finanstilsynet </a:t>
            </a:r>
            <a:r>
              <a:rPr lang="da-DK" dirty="0"/>
              <a:t>fører tilsyn med it-sikkerheden i finansielle virksomheder.</a:t>
            </a:r>
          </a:p>
          <a:p>
            <a:pPr marL="173593" indent="-173593">
              <a:buFont typeface="Arial" panose="020B0604020202020204" pitchFamily="34" charset="0"/>
              <a:buChar char="•"/>
            </a:pPr>
            <a:endParaRPr lang="en-GB" dirty="0"/>
          </a:p>
          <a:p>
            <a:pPr marL="173593" indent="-173593">
              <a:buFont typeface="Arial" panose="020B0604020202020204" pitchFamily="34" charset="0"/>
              <a:buChar char="•"/>
            </a:pPr>
            <a:r>
              <a:rPr lang="da-DK" b="1" dirty="0"/>
              <a:t>Rigsrevisionen </a:t>
            </a:r>
            <a:r>
              <a:rPr lang="da-DK" dirty="0"/>
              <a:t>reviderer på vegne af Folketinget og styrker en ansvarlig forvaltning til gavn for borgerne. Revisionen</a:t>
            </a:r>
            <a:r>
              <a:rPr lang="da-DK" b="1" dirty="0"/>
              <a:t> </a:t>
            </a:r>
            <a:r>
              <a:rPr lang="da-DK" dirty="0"/>
              <a:t>af økonomi, forvaltning og it-anvendelsen sikrer, at den danske stat forvaltes effektivt og så økonomisk hensigtsmæssigt som muligt. </a:t>
            </a:r>
            <a:endParaRPr lang="en-GB" dirty="0"/>
          </a:p>
          <a:p>
            <a:pPr marL="118772" indent="-118772">
              <a:buFont typeface="Arial" panose="020B0604020202020204" pitchFamily="34" charset="0"/>
              <a:buChar char="•"/>
            </a:pPr>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12E19CD3-F52E-40B0-B58E-2129459FB501}" type="slidenum">
              <a:rPr lang="da-DK" smtClean="0"/>
              <a:t>6</a:t>
            </a:fld>
            <a:endParaRPr lang="da-DK"/>
          </a:p>
        </p:txBody>
      </p:sp>
    </p:spTree>
    <p:extLst>
      <p:ext uri="{BB962C8B-B14F-4D97-AF65-F5344CB8AC3E}">
        <p14:creationId xmlns:p14="http://schemas.microsoft.com/office/powerpoint/2010/main" val="2777293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 y="514350"/>
            <a:ext cx="4573588" cy="2573338"/>
          </a:xfrm>
        </p:spPr>
      </p:sp>
      <p:sp>
        <p:nvSpPr>
          <p:cNvPr id="3" name="Notes Placeholder 2"/>
          <p:cNvSpPr>
            <a:spLocks noGrp="1"/>
          </p:cNvSpPr>
          <p:nvPr>
            <p:ph type="body" idx="1"/>
          </p:nvPr>
        </p:nvSpPr>
        <p:spPr/>
        <p:txBody>
          <a:bodyPr/>
          <a:lstStyle/>
          <a:p>
            <a:r>
              <a:rPr lang="da-DK" b="1" dirty="0"/>
              <a:t>Introduktion til slide</a:t>
            </a:r>
          </a:p>
          <a:p>
            <a:r>
              <a:rPr lang="da-DK" dirty="0"/>
              <a:t>Modellen beskriver de centrale roller og funktioner,</a:t>
            </a:r>
            <a:r>
              <a:rPr lang="da-DK" baseline="0" dirty="0"/>
              <a:t> der findes i informationssikkerhedsarbejdet. Rollerne og funktionerne er opdelt i et ledelses- og medarbejderniveau, men strækker sig dog over begge niveauer. Er der brug for yderligere information, findes der en side pr. rolle/funktion, der giver et mere detaljeret overblik. </a:t>
            </a:r>
          </a:p>
          <a:p>
            <a:endParaRPr lang="da-DK" baseline="0" dirty="0"/>
          </a:p>
          <a:p>
            <a:r>
              <a:rPr lang="da-DK" baseline="0" dirty="0"/>
              <a:t>Modellen </a:t>
            </a:r>
            <a:r>
              <a:rPr lang="da-DK" dirty="0"/>
              <a:t>kan tilpasses egen organisation og bruges til at diskutere de forskellige roller og funktioner samt de indbyrdes forhold og snitflader.</a:t>
            </a:r>
            <a:r>
              <a:rPr lang="da-DK" baseline="0" dirty="0"/>
              <a:t> Organisationens størrelse og opgaver har indflydelse på hvorledes organisationen vælger at forvalte roller og funktioner.</a:t>
            </a:r>
          </a:p>
          <a:p>
            <a:endParaRPr lang="da-DK" baseline="0" dirty="0"/>
          </a:p>
          <a:p>
            <a:r>
              <a:rPr lang="da-DK" dirty="0"/>
              <a:t>På de næste sider uddybes de nævnte roller og funktioner.</a:t>
            </a:r>
            <a:endParaRPr lang="da-DK" baseline="0" dirty="0"/>
          </a:p>
          <a:p>
            <a:endParaRPr lang="da-DK" baseline="0" dirty="0"/>
          </a:p>
          <a:p>
            <a:r>
              <a:rPr lang="da-DK" b="1" baseline="0" dirty="0"/>
              <a:t>Skalering</a:t>
            </a:r>
          </a:p>
          <a:p>
            <a:r>
              <a:rPr lang="da-DK" dirty="0"/>
              <a:t>ISO 27001 er</a:t>
            </a:r>
            <a:r>
              <a:rPr lang="da-DK" baseline="0" dirty="0"/>
              <a:t> udarbejdet med et ønske om at skabe et mere fleksibelt </a:t>
            </a:r>
            <a:r>
              <a:rPr lang="da-DK" dirty="0"/>
              <a:t>og risikobaseret </a:t>
            </a:r>
            <a:r>
              <a:rPr lang="da-DK" baseline="0" dirty="0"/>
              <a:t>rammeværk og </a:t>
            </a:r>
            <a:r>
              <a:rPr lang="da-DK" dirty="0"/>
              <a:t>lægger</a:t>
            </a:r>
            <a:r>
              <a:rPr lang="da-DK" baseline="0" dirty="0"/>
              <a:t> derfor op til, at den enkelte </a:t>
            </a:r>
            <a:r>
              <a:rPr lang="da-DK" dirty="0"/>
              <a:t>organisations indsats på sikkerhedsområdet skal vægtes med udgangspunkt i en konkret vurdering mellem hensynene</a:t>
            </a:r>
            <a:r>
              <a:rPr lang="da-DK" baseline="0" dirty="0"/>
              <a:t> s</a:t>
            </a:r>
            <a:r>
              <a:rPr lang="da-DK" dirty="0"/>
              <a:t>ikkerhed, brugervenlighed og økonomi.</a:t>
            </a:r>
          </a:p>
          <a:p>
            <a:endParaRPr lang="da-DK" dirty="0"/>
          </a:p>
          <a:p>
            <a:r>
              <a:rPr lang="da-DK" dirty="0"/>
              <a:t>Muligheden for skalering til organisationernes</a:t>
            </a:r>
            <a:r>
              <a:rPr lang="da-DK" baseline="0" dirty="0"/>
              <a:t> </a:t>
            </a:r>
            <a:r>
              <a:rPr lang="da-DK" dirty="0"/>
              <a:t>kompleksitet, størrelse og fagområder </a:t>
            </a:r>
            <a:r>
              <a:rPr lang="da-DK" baseline="0" dirty="0"/>
              <a:t>betyder naturligvis også, at de enkelte roller og funktioner ser forskellige ud i forskellige organisationer. Nogle steder vil fx informationssikkerhedskoordinatoren være et job i sig selv, mens det andre steder vil være en funktion, som en medarbejder påtager sig ved siden af andre arbejdsopgaver. Det centrale er derfor at tilpasse rollerne og funktionerne til den givne organisation, når de fremlægges eller diskuteres i organisationen. </a:t>
            </a:r>
            <a:endParaRPr lang="da-DK" dirty="0"/>
          </a:p>
          <a:p>
            <a:pPr lvl="0">
              <a:defRPr/>
            </a:pPr>
            <a:endParaRPr lang="da-DK" dirty="0"/>
          </a:p>
          <a:p>
            <a:pPr lvl="0">
              <a:defRPr/>
            </a:pPr>
            <a:r>
              <a:rPr lang="da-DK" dirty="0"/>
              <a:t>Rollerne dataansvarlig, dataejer og systemejer kan være én</a:t>
            </a:r>
            <a:r>
              <a:rPr lang="da-DK" baseline="0" dirty="0"/>
              <a:t> og samme funktion, men i større organisationer er funktionerne oftest delt op. </a:t>
            </a:r>
            <a:r>
              <a:rPr lang="da-DK" dirty="0"/>
              <a:t>Jf. databeskyttelsesforordningen er den dataansvarlig </a:t>
            </a:r>
            <a:r>
              <a:rPr lang="da-DK" baseline="0" dirty="0"/>
              <a:t>myndighed, den juridiske person, der har ansvaret for behandlingen af personoplysninger og udstikker rammer og anvendelse af hjælpeværktøjer, der må anvendes til behandling af personoplysninger. Den dataansvarlig kan være en myndighed eller </a:t>
            </a:r>
            <a:r>
              <a:rPr lang="da-DK" dirty="0"/>
              <a:t>en arbejdsgiver, der behandler personoplysninger om ansatte, borger og kunder. Det er s</a:t>
            </a:r>
            <a:r>
              <a:rPr lang="da-DK" baseline="0" dirty="0"/>
              <a:t>åledes også den dataansvarlig der, ved anvendelse af en databehandler, har ansvaret for udarbejdelse af databehandleraftaler. </a:t>
            </a:r>
          </a:p>
          <a:p>
            <a:pPr lvl="0">
              <a:defRPr/>
            </a:pPr>
            <a:endParaRPr lang="da-DK" baseline="0" dirty="0"/>
          </a:p>
          <a:p>
            <a:pPr defTabSz="925830">
              <a:defRPr/>
            </a:pPr>
            <a:r>
              <a:rPr lang="da-DK" baseline="0" dirty="0"/>
              <a:t>Dataejere </a:t>
            </a:r>
            <a:r>
              <a:rPr lang="da-DK" dirty="0">
                <a:effectLst/>
              </a:rPr>
              <a:t>har dispositionsret til data og ansvar for behandling af data. Dataejere kan være dataansvarlige, men kan også være skilt fra den dataansvarlige organisation. Det kan f.eks. være</a:t>
            </a:r>
            <a:r>
              <a:rPr lang="da-DK" dirty="0"/>
              <a:t> en læge, der behandler patientoplysninger i forbindelse med et forskningsprojekt.</a:t>
            </a:r>
          </a:p>
          <a:p>
            <a:endParaRPr lang="da-DK" dirty="0"/>
          </a:p>
          <a:p>
            <a:pPr defTabSz="925830">
              <a:defRPr/>
            </a:pPr>
            <a:r>
              <a:rPr lang="da-DK" dirty="0"/>
              <a:t>Systemejerne</a:t>
            </a:r>
            <a:r>
              <a:rPr lang="da-DK" baseline="0" dirty="0"/>
              <a:t> har ansvaret for det enkelte </a:t>
            </a:r>
            <a:r>
              <a:rPr lang="da-DK" dirty="0"/>
              <a:t>it</a:t>
            </a:r>
            <a:r>
              <a:rPr lang="da-DK" baseline="0" dirty="0"/>
              <a:t>-system og dermed systemets d</a:t>
            </a:r>
            <a:r>
              <a:rPr lang="da-DK" dirty="0"/>
              <a:t>rift, vedligeholdelse og kontraktlige forhold.</a:t>
            </a:r>
            <a:r>
              <a:rPr lang="da-DK" baseline="0" dirty="0"/>
              <a:t> Systemejeren sikrer således fortløbende, at </a:t>
            </a:r>
            <a:r>
              <a:rPr lang="da-DK" dirty="0"/>
              <a:t>systemets funktionalitet fungerer effektivt og understøtter dermed arbejdsprocesserne, herunder behandlingen og sikring af informationer og lovkrav. Ligeledes holder systemejeren sig opdateret med kontraktlige forhold for systemet,</a:t>
            </a:r>
            <a:r>
              <a:rPr lang="da-DK" baseline="0" dirty="0"/>
              <a:t> således at systemejeren sikrer, at kontraktkomplekset er i overensstemmelse med lovgivningen og regulativer på informationssikkerhedsområdet.</a:t>
            </a:r>
          </a:p>
          <a:p>
            <a:r>
              <a:rPr lang="da-DK" dirty="0"/>
              <a:t>En</a:t>
            </a:r>
            <a:r>
              <a:rPr lang="da-DK" baseline="0" dirty="0"/>
              <a:t> systemejer kan være en slutbruger i en økonomifunktion, der er systemejer for et </a:t>
            </a:r>
            <a:r>
              <a:rPr lang="da-DK" b="0" dirty="0"/>
              <a:t>rejse- og udlægssystem</a:t>
            </a:r>
            <a:r>
              <a:rPr lang="da-DK" baseline="0" dirty="0"/>
              <a:t> eller en HR-medarbejder ved et universitet, der har systemejerskabet af universitetets centrale organisationskomponent. </a:t>
            </a:r>
            <a:endParaRPr lang="da-DK" dirty="0">
              <a:effectLst/>
            </a:endParaRPr>
          </a:p>
        </p:txBody>
      </p:sp>
      <p:sp>
        <p:nvSpPr>
          <p:cNvPr id="4" name="Slide Number Placeholder 3"/>
          <p:cNvSpPr>
            <a:spLocks noGrp="1"/>
          </p:cNvSpPr>
          <p:nvPr>
            <p:ph type="sldNum" sz="quarter" idx="10"/>
          </p:nvPr>
        </p:nvSpPr>
        <p:spPr/>
        <p:txBody>
          <a:bodyPr/>
          <a:lstStyle/>
          <a:p>
            <a:fld id="{27848E65-9E75-41AE-BC80-13A10C6B0591}" type="slidenum">
              <a:rPr lang="da-DK" smtClean="0"/>
              <a:pPr/>
              <a:t>7</a:t>
            </a:fld>
            <a:endParaRPr lang="da-DK" dirty="0"/>
          </a:p>
        </p:txBody>
      </p:sp>
    </p:spTree>
    <p:extLst>
      <p:ext uri="{BB962C8B-B14F-4D97-AF65-F5344CB8AC3E}">
        <p14:creationId xmlns:p14="http://schemas.microsoft.com/office/powerpoint/2010/main" val="206401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 y="514350"/>
            <a:ext cx="4573588" cy="2573338"/>
          </a:xfrm>
        </p:spPr>
      </p:sp>
      <p:sp>
        <p:nvSpPr>
          <p:cNvPr id="3" name="Notes Placeholder 2"/>
          <p:cNvSpPr>
            <a:spLocks noGrp="1"/>
          </p:cNvSpPr>
          <p:nvPr>
            <p:ph type="body" idx="1"/>
          </p:nvPr>
        </p:nvSpPr>
        <p:spPr/>
        <p:txBody>
          <a:bodyPr/>
          <a:lstStyle/>
          <a:p>
            <a:r>
              <a:rPr lang="da-DK" b="1" dirty="0"/>
              <a:t>Introduktion til slide</a:t>
            </a:r>
          </a:p>
          <a:p>
            <a:r>
              <a:rPr lang="da-DK" dirty="0"/>
              <a:t>Modellen beskriver eksempler</a:t>
            </a:r>
            <a:r>
              <a:rPr lang="da-DK" baseline="0" dirty="0"/>
              <a:t> på kerne-/stabs-/støttefunktioner i en organisation. Ofte samles støttefunktioner under begrebet ”shared service”</a:t>
            </a:r>
            <a:r>
              <a:rPr lang="da-DK" i="1" baseline="0" dirty="0"/>
              <a:t>,</a:t>
            </a:r>
            <a:r>
              <a:rPr lang="da-DK" i="0" baseline="0" dirty="0"/>
              <a:t> der betegner de centrale services, der understøtter organisationens produktion. Modellen beskriver de, for støttefunktionen, typiske kerneopgaver samt opgaver relateret til informationssikkerhed. For en nærmere konkretisering henvises der til slide 20.</a:t>
            </a:r>
          </a:p>
        </p:txBody>
      </p:sp>
      <p:sp>
        <p:nvSpPr>
          <p:cNvPr id="4" name="Slide Number Placeholder 3"/>
          <p:cNvSpPr>
            <a:spLocks noGrp="1"/>
          </p:cNvSpPr>
          <p:nvPr>
            <p:ph type="sldNum" sz="quarter" idx="10"/>
          </p:nvPr>
        </p:nvSpPr>
        <p:spPr/>
        <p:txBody>
          <a:bodyPr/>
          <a:lstStyle/>
          <a:p>
            <a:fld id="{27848E65-9E75-41AE-BC80-13A10C6B0591}" type="slidenum">
              <a:rPr lang="da-DK" smtClean="0"/>
              <a:pPr/>
              <a:t>8</a:t>
            </a:fld>
            <a:endParaRPr lang="da-DK" dirty="0"/>
          </a:p>
        </p:txBody>
      </p:sp>
    </p:spTree>
    <p:extLst>
      <p:ext uri="{BB962C8B-B14F-4D97-AF65-F5344CB8AC3E}">
        <p14:creationId xmlns:p14="http://schemas.microsoft.com/office/powerpoint/2010/main" val="1811547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Introduktion til slide</a:t>
            </a:r>
          </a:p>
          <a:p>
            <a:r>
              <a:rPr lang="da-DK" dirty="0"/>
              <a:t>Ovenstående tabel skaber et overblik over, hvordan forskellige roller og funktioner deler ansvaret for informationssikkerhed mellem sig. RASCI-modellen er brugt til at tydeliggøre ansvar og snitflader. Modellen er kort beskrevet nederst på </a:t>
            </a:r>
            <a:r>
              <a:rPr lang="da-DK" dirty="0" err="1"/>
              <a:t>sliden</a:t>
            </a:r>
            <a:r>
              <a:rPr lang="da-DK" dirty="0"/>
              <a:t>. I tillæg findes nogle overordnede betragtninger herunder: </a:t>
            </a:r>
          </a:p>
          <a:p>
            <a:endParaRPr lang="da-DK" b="1" dirty="0"/>
          </a:p>
          <a:p>
            <a:r>
              <a:rPr lang="da-DK" u="sng" dirty="0" err="1"/>
              <a:t>Responsible</a:t>
            </a:r>
            <a:endParaRPr lang="da-DK" u="sng" dirty="0"/>
          </a:p>
          <a:p>
            <a:r>
              <a:rPr lang="da-DK" dirty="0"/>
              <a:t>Som oftest vil det være Informationssikkerhedsudvalget, der leder det daglige arbejde omkring informationssikkerheden. I tillæg vil informationssikkerhedskoordinatoren supportere og i praksis udføre koordinations- og kommunikationsopgaverne. Det er dog vigtigt at understrege, at det overordnede ansvar for informationssikkerheden stadig ligger hos topledelsen.</a:t>
            </a:r>
          </a:p>
          <a:p>
            <a:endParaRPr lang="da-DK" b="1" dirty="0"/>
          </a:p>
          <a:p>
            <a:r>
              <a:rPr lang="da-DK" u="sng" dirty="0" err="1"/>
              <a:t>Accountable</a:t>
            </a:r>
            <a:endParaRPr lang="da-DK" u="sng" dirty="0"/>
          </a:p>
          <a:p>
            <a:r>
              <a:rPr lang="da-DK" dirty="0"/>
              <a:t>Topledelsen er overordnet ansvarlig for informationssikkerheden. Oftest vil opgaverne vedr. implementering og daglig sikring af informationssikkerheden være delegeret til mellemlederne, som derfor også har en del af ansvaret for eventuelle hændelser.</a:t>
            </a:r>
          </a:p>
          <a:p>
            <a:endParaRPr lang="da-DK" b="1" dirty="0"/>
          </a:p>
          <a:p>
            <a:r>
              <a:rPr lang="da-DK" u="sng" dirty="0" err="1"/>
              <a:t>Supportive</a:t>
            </a:r>
            <a:endParaRPr lang="da-DK" u="sng" dirty="0"/>
          </a:p>
          <a:p>
            <a:r>
              <a:rPr lang="da-DK" dirty="0"/>
              <a:t>Som nævnt har især informationssikkerhedskoordinatoren en supporterende rolle. Denne fremlægger således forslag til aktiviteter, planer, kontroller mv. til Informationssikkerhedsudvalget og leder således det daglige arbejde. </a:t>
            </a:r>
          </a:p>
          <a:p>
            <a:endParaRPr lang="da-DK" b="1" dirty="0"/>
          </a:p>
          <a:p>
            <a:r>
              <a:rPr lang="da-DK" u="sng" dirty="0" err="1"/>
              <a:t>Consulted</a:t>
            </a:r>
            <a:endParaRPr lang="da-DK" u="sng" dirty="0"/>
          </a:p>
          <a:p>
            <a:r>
              <a:rPr lang="da-DK" dirty="0"/>
              <a:t>For eksempel </a:t>
            </a:r>
            <a:r>
              <a:rPr lang="da-DK" dirty="0" err="1"/>
              <a:t>ifm</a:t>
            </a:r>
            <a:r>
              <a:rPr lang="da-DK" dirty="0"/>
              <a:t>. risikoprocessen vil der være brug for at konsultere de medarbejdere, hvis arbejde påvirker eller på anden måde relaterer sig til informationssikkerheden og den pågældende identificerede trussel. Fra gennemførelsen af risikovurderingen vil det typisk være den udpegede risikoejer af den enkelte risiko, der konsulterer medarbejderne. Medarbejderne har i dette tilfælde fået til opgave at eksekvere kontroller på, at en risici indtræffer, og de </a:t>
            </a:r>
            <a:r>
              <a:rPr lang="da-DK" dirty="0" err="1"/>
              <a:t>mitigerende</a:t>
            </a:r>
            <a:r>
              <a:rPr lang="da-DK" dirty="0"/>
              <a:t> handlinger virker. Som eksempel kan nævnes truslen ved ”hackerangreb”, hvor it-ansvarlige og it-arkitekter konsulteres af den udpegede risikoejer med</a:t>
            </a:r>
            <a:r>
              <a:rPr lang="da-DK" baseline="0" dirty="0"/>
              <a:t> henblik på</a:t>
            </a:r>
            <a:r>
              <a:rPr lang="da-DK" dirty="0"/>
              <a:t> at opstille ønskede foranstaltninger og kontroller.</a:t>
            </a:r>
          </a:p>
          <a:p>
            <a:endParaRPr lang="da-DK" b="1" dirty="0"/>
          </a:p>
          <a:p>
            <a:r>
              <a:rPr lang="da-DK" u="sng" dirty="0" err="1"/>
              <a:t>Informed</a:t>
            </a:r>
            <a:endParaRPr lang="da-DK" u="sng" dirty="0"/>
          </a:p>
          <a:p>
            <a:r>
              <a:rPr lang="da-DK" dirty="0"/>
              <a:t>Der findes en række roller og funktioner, som bør informeres om arbejdet med informationssikkerheden. Den mest centrale gruppe er naturligvis medarbejderne, som i deres daglige arbejde skal efterleve krav og politikker.</a:t>
            </a:r>
          </a:p>
          <a:p>
            <a:endParaRPr lang="da-DK" baseline="0" dirty="0"/>
          </a:p>
        </p:txBody>
      </p:sp>
      <p:sp>
        <p:nvSpPr>
          <p:cNvPr id="4" name="Slide Number Placeholder 3"/>
          <p:cNvSpPr>
            <a:spLocks noGrp="1"/>
          </p:cNvSpPr>
          <p:nvPr>
            <p:ph type="sldNum" sz="quarter" idx="10"/>
          </p:nvPr>
        </p:nvSpPr>
        <p:spPr/>
        <p:txBody>
          <a:bodyPr/>
          <a:lstStyle/>
          <a:p>
            <a:fld id="{27848E65-9E75-41AE-BC80-13A10C6B0591}" type="slidenum">
              <a:rPr lang="da-DK" smtClean="0"/>
              <a:pPr/>
              <a:t>9</a:t>
            </a:fld>
            <a:endParaRPr lang="da-DK" dirty="0"/>
          </a:p>
        </p:txBody>
      </p:sp>
    </p:spTree>
    <p:extLst>
      <p:ext uri="{BB962C8B-B14F-4D97-AF65-F5344CB8AC3E}">
        <p14:creationId xmlns:p14="http://schemas.microsoft.com/office/powerpoint/2010/main" val="2468110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B2637D5-308B-E942-B099-F2EC8404E810}"/>
              </a:ext>
            </a:extLst>
          </p:cNvPr>
          <p:cNvSpPr>
            <a:spLocks noGrp="1"/>
          </p:cNvSpPr>
          <p:nvPr>
            <p:ph type="pic" sz="quarter" idx="10" hasCustomPrompt="1"/>
          </p:nvPr>
        </p:nvSpPr>
        <p:spPr>
          <a:xfrm>
            <a:off x="0" y="0"/>
            <a:ext cx="10879138" cy="6119813"/>
          </a:xfrm>
        </p:spPr>
        <p:txBody>
          <a:bodyPr bIns="3600000" anchor="ctr"/>
          <a:lstStyle>
            <a:lvl1pPr algn="ctr">
              <a:defRPr/>
            </a:lvl1pPr>
          </a:lstStyle>
          <a:p>
            <a:r>
              <a:rPr lang="da-DK" dirty="0"/>
              <a:t>Indsæt billede</a:t>
            </a:r>
          </a:p>
        </p:txBody>
      </p:sp>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p:nvPr>
        </p:nvSpPr>
        <p:spPr>
          <a:xfrm>
            <a:off x="542925" y="3059112"/>
            <a:ext cx="9253538" cy="1997339"/>
          </a:xfrm>
          <a:solidFill>
            <a:schemeClr val="bg1"/>
          </a:solidFill>
        </p:spPr>
        <p:txBody>
          <a:bodyPr lIns="360000" tIns="360000" rIns="360000" bIns="360000" anchor="ctr" anchorCtr="0">
            <a:noAutofit/>
          </a:bodyPr>
          <a:lstStyle>
            <a:lvl1pPr>
              <a:spcAft>
                <a:spcPts val="0"/>
              </a:spcAft>
              <a:defRPr sz="4800" b="1"/>
            </a:lvl1pPr>
          </a:lstStyle>
          <a:p>
            <a:pPr lvl="0"/>
            <a:endParaRPr lang="da-DK" dirty="0"/>
          </a:p>
        </p:txBody>
      </p:sp>
      <p:sp>
        <p:nvSpPr>
          <p:cNvPr id="8" name="Pladsholder til tekst 5">
            <a:extLst>
              <a:ext uri="{FF2B5EF4-FFF2-40B4-BE49-F238E27FC236}">
                <a16:creationId xmlns:a16="http://schemas.microsoft.com/office/drawing/2014/main" id="{3B89DE03-0FFC-844A-98CB-5BABE1B228D3}"/>
              </a:ext>
            </a:extLst>
          </p:cNvPr>
          <p:cNvSpPr>
            <a:spLocks noGrp="1"/>
          </p:cNvSpPr>
          <p:nvPr>
            <p:ph type="body" sz="quarter" idx="12" hasCustomPrompt="1"/>
          </p:nvPr>
        </p:nvSpPr>
        <p:spPr>
          <a:xfrm>
            <a:off x="542926" y="2591946"/>
            <a:ext cx="3308638" cy="467960"/>
          </a:xfrm>
          <a:solidFill>
            <a:schemeClr val="tx1"/>
          </a:solidFill>
        </p:spPr>
        <p:txBody>
          <a:bodyPr lIns="180000" tIns="180000" rIns="180000" bIns="180000" anchor="ctr" anchorCtr="0">
            <a:noAutofit/>
          </a:bodyPr>
          <a:lstStyle>
            <a:lvl1pPr>
              <a:defRPr sz="1800" b="1">
                <a:solidFill>
                  <a:schemeClr val="bg1"/>
                </a:solidFill>
              </a:defRPr>
            </a:lvl1pPr>
          </a:lstStyle>
          <a:p>
            <a:pPr lvl="0"/>
            <a:r>
              <a:rPr lang="da-DK" dirty="0"/>
              <a:t>Tema</a:t>
            </a:r>
          </a:p>
        </p:txBody>
      </p:sp>
      <p:sp>
        <p:nvSpPr>
          <p:cNvPr id="20" name="Pladsholder til tekst 5">
            <a:extLst>
              <a:ext uri="{FF2B5EF4-FFF2-40B4-BE49-F238E27FC236}">
                <a16:creationId xmlns:a16="http://schemas.microsoft.com/office/drawing/2014/main" id="{BF35F5F5-94FC-B847-A2BE-E58E3B71C897}"/>
              </a:ext>
            </a:extLst>
          </p:cNvPr>
          <p:cNvSpPr>
            <a:spLocks noGrp="1"/>
          </p:cNvSpPr>
          <p:nvPr>
            <p:ph type="body" sz="quarter" idx="14" hasCustomPrompt="1"/>
          </p:nvPr>
        </p:nvSpPr>
        <p:spPr>
          <a:xfrm>
            <a:off x="542925" y="5040313"/>
            <a:ext cx="9253538" cy="468313"/>
          </a:xfrm>
          <a:solidFill>
            <a:schemeClr val="bg1"/>
          </a:solidFill>
        </p:spPr>
        <p:txBody>
          <a:bodyPr lIns="360000" anchor="ctr" anchorCtr="0">
            <a:noAutofit/>
          </a:bodyPr>
          <a:lstStyle>
            <a:lvl1pPr>
              <a:defRPr sz="1400" b="1"/>
            </a:lvl1pPr>
          </a:lstStyle>
          <a:p>
            <a:pPr lvl="0"/>
            <a:fld id="{E1F2563C-A4FD-8A40-B545-7A581DAC442D}" type="datetime2">
              <a:rPr lang="da-DK" smtClean="0"/>
              <a:t>18. november 2019</a:t>
            </a:fld>
            <a:endParaRPr lang="da-DK" dirty="0"/>
          </a:p>
        </p:txBody>
      </p:sp>
    </p:spTree>
    <p:extLst>
      <p:ext uri="{BB962C8B-B14F-4D97-AF65-F5344CB8AC3E}">
        <p14:creationId xmlns:p14="http://schemas.microsoft.com/office/powerpoint/2010/main" val="388810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ørgsmål">
    <p:bg>
      <p:bgPr>
        <a:solidFill>
          <a:schemeClr val="tx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B5037A5D-EAAF-E84F-9701-AB8F30448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18881" y="1524541"/>
            <a:ext cx="4441376" cy="1642251"/>
          </a:xfrm>
          <a:prstGeom prst="rect">
            <a:avLst/>
          </a:prstGeom>
        </p:spPr>
      </p:pic>
      <p:graphicFrame>
        <p:nvGraphicFramePr>
          <p:cNvPr id="10" name="Tabel 9">
            <a:extLst>
              <a:ext uri="{FF2B5EF4-FFF2-40B4-BE49-F238E27FC236}">
                <a16:creationId xmlns:a16="http://schemas.microsoft.com/office/drawing/2014/main" id="{A6C960F8-4C77-2A43-92F6-39BA883A095D}"/>
              </a:ext>
            </a:extLst>
          </p:cNvPr>
          <p:cNvGraphicFramePr>
            <a:graphicFrameLocks noGrp="1"/>
          </p:cNvGraphicFramePr>
          <p:nvPr userDrawn="1">
            <p:extLst>
              <p:ext uri="{D42A27DB-BD31-4B8C-83A1-F6EECF244321}">
                <p14:modId xmlns:p14="http://schemas.microsoft.com/office/powerpoint/2010/main" val="1229621558"/>
              </p:ext>
            </p:extLst>
          </p:nvPr>
        </p:nvGraphicFramePr>
        <p:xfrm>
          <a:off x="542925" y="3995349"/>
          <a:ext cx="5832475" cy="1513275"/>
        </p:xfrm>
        <a:graphic>
          <a:graphicData uri="http://schemas.openxmlformats.org/drawingml/2006/table">
            <a:tbl>
              <a:tblPr firstRow="1" bandRow="1">
                <a:tableStyleId>{5C22544A-7EE6-4342-B048-85BDC9FD1C3A}</a:tableStyleId>
              </a:tblPr>
              <a:tblGrid>
                <a:gridCol w="5832475">
                  <a:extLst>
                    <a:ext uri="{9D8B030D-6E8A-4147-A177-3AD203B41FA5}">
                      <a16:colId xmlns:a16="http://schemas.microsoft.com/office/drawing/2014/main" val="2935997468"/>
                    </a:ext>
                  </a:extLst>
                </a:gridCol>
              </a:tblGrid>
              <a:tr h="1513275">
                <a:tc>
                  <a:txBody>
                    <a:bodyPr/>
                    <a:lstStyle/>
                    <a:p>
                      <a:endParaRPr lang="da-DK" dirty="0"/>
                    </a:p>
                  </a:txBody>
                  <a:tcPr>
                    <a:lnT w="76200"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1313143836"/>
                  </a:ext>
                </a:extLst>
              </a:tr>
            </a:tbl>
          </a:graphicData>
        </a:graphic>
      </p:graphicFrame>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hasCustomPrompt="1"/>
          </p:nvPr>
        </p:nvSpPr>
        <p:spPr>
          <a:xfrm>
            <a:off x="542924" y="4026520"/>
            <a:ext cx="5832475" cy="1513275"/>
          </a:xfrm>
          <a:noFill/>
        </p:spPr>
        <p:txBody>
          <a:bodyPr anchor="ctr" anchorCtr="0">
            <a:noAutofit/>
          </a:bodyPr>
          <a:lstStyle>
            <a:lvl1pPr>
              <a:defRPr sz="3000" b="1">
                <a:solidFill>
                  <a:schemeClr val="tx2"/>
                </a:solidFill>
              </a:defRPr>
            </a:lvl1pPr>
          </a:lstStyle>
          <a:p>
            <a:pPr lvl="0"/>
            <a:r>
              <a:rPr lang="da-DK" dirty="0"/>
              <a:t>Spørgsmål?</a:t>
            </a:r>
          </a:p>
        </p:txBody>
      </p:sp>
      <p:sp>
        <p:nvSpPr>
          <p:cNvPr id="7" name="Rectangle 11">
            <a:extLst>
              <a:ext uri="{FF2B5EF4-FFF2-40B4-BE49-F238E27FC236}">
                <a16:creationId xmlns:a16="http://schemas.microsoft.com/office/drawing/2014/main" id="{2490ED8E-387D-BA43-A3EE-3C2739873358}"/>
              </a:ext>
            </a:extLst>
          </p:cNvPr>
          <p:cNvSpPr txBox="1">
            <a:spLocks noChangeArrowheads="1"/>
          </p:cNvSpPr>
          <p:nvPr userDrawn="1"/>
        </p:nvSpPr>
        <p:spPr>
          <a:xfrm>
            <a:off x="8968629" y="5829804"/>
            <a:ext cx="1369433" cy="129934"/>
          </a:xfrm>
          <a:prstGeom prst="rect">
            <a:avLst/>
          </a:prstGeom>
          <a:solidFill>
            <a:schemeClr val="tx1"/>
          </a:solid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bg1"/>
                </a:solidFill>
                <a:latin typeface="Arial" panose="020B0604020202020204" pitchFamily="34" charset="0"/>
                <a:cs typeface="Arial" panose="020B0604020202020204" pitchFamily="34" charset="0"/>
              </a:rPr>
              <a:t>Side  </a:t>
            </a:r>
            <a:fld id="{07C3ABF7-9C5F-4CBA-B4FC-DD1D7FBF45EA}" type="slidenum">
              <a:rPr lang="da-DK" sz="800" smtClean="0">
                <a:solidFill>
                  <a:schemeClr val="bg1"/>
                </a:solidFill>
                <a:latin typeface="Arial" panose="020B0604020202020204" pitchFamily="34" charset="0"/>
                <a:cs typeface="Arial" panose="020B0604020202020204" pitchFamily="34" charset="0"/>
              </a:rPr>
              <a:pPr algn="r">
                <a:defRPr/>
              </a:pPr>
              <a:t>‹nr.›</a:t>
            </a:fld>
            <a:endParaRPr lang="da-DK"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24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4" name="Pladsholder til billede 3">
            <a:extLst>
              <a:ext uri="{FF2B5EF4-FFF2-40B4-BE49-F238E27FC236}">
                <a16:creationId xmlns:a16="http://schemas.microsoft.com/office/drawing/2014/main" id="{0B2637D5-308B-E942-B099-F2EC8404E810}"/>
              </a:ext>
            </a:extLst>
          </p:cNvPr>
          <p:cNvSpPr>
            <a:spLocks noGrp="1"/>
          </p:cNvSpPr>
          <p:nvPr>
            <p:ph type="pic" sz="quarter" idx="10" hasCustomPrompt="1"/>
          </p:nvPr>
        </p:nvSpPr>
        <p:spPr>
          <a:xfrm>
            <a:off x="0" y="0"/>
            <a:ext cx="10879138" cy="6119813"/>
          </a:xfrm>
        </p:spPr>
        <p:txBody>
          <a:bodyPr bIns="3600000" anchor="ctr"/>
          <a:lstStyle>
            <a:lvl1pPr algn="ctr">
              <a:defRPr/>
            </a:lvl1pPr>
          </a:lstStyle>
          <a:p>
            <a:r>
              <a:rPr lang="da-DK" dirty="0"/>
              <a:t>Indsæt billede</a:t>
            </a:r>
          </a:p>
        </p:txBody>
      </p:sp>
      <p:sp>
        <p:nvSpPr>
          <p:cNvPr id="6" name="Pladsholder til tekst 5">
            <a:extLst>
              <a:ext uri="{FF2B5EF4-FFF2-40B4-BE49-F238E27FC236}">
                <a16:creationId xmlns:a16="http://schemas.microsoft.com/office/drawing/2014/main" id="{E6B26C73-A9F5-4441-887F-18F0D675D687}"/>
              </a:ext>
            </a:extLst>
          </p:cNvPr>
          <p:cNvSpPr>
            <a:spLocks noGrp="1"/>
          </p:cNvSpPr>
          <p:nvPr>
            <p:ph type="body" sz="quarter" idx="11"/>
          </p:nvPr>
        </p:nvSpPr>
        <p:spPr>
          <a:xfrm>
            <a:off x="542925" y="3995351"/>
            <a:ext cx="5832475" cy="1513274"/>
          </a:xfrm>
          <a:noFill/>
        </p:spPr>
        <p:txBody>
          <a:bodyPr lIns="180000" tIns="180000" rIns="180000" bIns="180000" anchor="ctr" anchorCtr="0">
            <a:noAutofit/>
          </a:bodyPr>
          <a:lstStyle>
            <a:lvl1pPr>
              <a:defRPr sz="3000" b="1"/>
            </a:lvl1pPr>
          </a:lstStyle>
          <a:p>
            <a:pPr lvl="0"/>
            <a:r>
              <a:rPr lang="da-DK" dirty="0"/>
              <a:t>Klik for at redigere teksttypografierne i masteren</a:t>
            </a:r>
          </a:p>
        </p:txBody>
      </p:sp>
      <p:sp>
        <p:nvSpPr>
          <p:cNvPr id="3" name="Pladsholder til tekst 2">
            <a:extLst>
              <a:ext uri="{FF2B5EF4-FFF2-40B4-BE49-F238E27FC236}">
                <a16:creationId xmlns:a16="http://schemas.microsoft.com/office/drawing/2014/main" id="{C6E9CEFC-E162-EE43-872E-36DB3365FB45}"/>
              </a:ext>
            </a:extLst>
          </p:cNvPr>
          <p:cNvSpPr>
            <a:spLocks noGrp="1"/>
          </p:cNvSpPr>
          <p:nvPr>
            <p:ph type="body" sz="quarter" idx="12" hasCustomPrompt="1"/>
          </p:nvPr>
        </p:nvSpPr>
        <p:spPr>
          <a:xfrm>
            <a:off x="542925" y="3946121"/>
            <a:ext cx="5832475" cy="72000"/>
          </a:xfrm>
          <a:solidFill>
            <a:schemeClr val="tx1"/>
          </a:solidFill>
        </p:spPr>
        <p:txBody>
          <a:bodyPr/>
          <a:lstStyle/>
          <a:p>
            <a:pPr lvl="0"/>
            <a:r>
              <a:rPr lang="da-DK" dirty="0"/>
              <a:t> </a:t>
            </a:r>
          </a:p>
        </p:txBody>
      </p:sp>
    </p:spTree>
    <p:extLst>
      <p:ext uri="{BB962C8B-B14F-4D97-AF65-F5344CB8AC3E}">
        <p14:creationId xmlns:p14="http://schemas.microsoft.com/office/powerpoint/2010/main" val="285461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Tree>
    <p:extLst>
      <p:ext uri="{BB962C8B-B14F-4D97-AF65-F5344CB8AC3E}">
        <p14:creationId xmlns:p14="http://schemas.microsoft.com/office/powerpoint/2010/main" val="1660802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9793287" cy="792162"/>
          </a:xfrm>
          <a:prstGeom prst="rect">
            <a:avLst/>
          </a:prstGeom>
        </p:spPr>
        <p:txBody>
          <a:bodyPr vert="horz" lIns="0" tIns="0" rIns="0" bIns="0" rtlCol="0" anchor="t" anchorCtr="0">
            <a:noAutofit/>
          </a:bodyPr>
          <a:lstStyle>
            <a:lvl1pPr>
              <a:defRPr/>
            </a:lvl1pPr>
          </a:lstStyle>
          <a:p>
            <a:r>
              <a:rPr lang="da-DK" noProof="0" dirty="0"/>
              <a:t>Overskrift</a:t>
            </a:r>
          </a:p>
        </p:txBody>
      </p:sp>
    </p:spTree>
    <p:extLst>
      <p:ext uri="{BB962C8B-B14F-4D97-AF65-F5344CB8AC3E}">
        <p14:creationId xmlns:p14="http://schemas.microsoft.com/office/powerpoint/2010/main" val="279001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yheder">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2A67A5DD-50EE-4A4E-A536-0C2B7F727560}"/>
              </a:ext>
            </a:extLst>
          </p:cNvPr>
          <p:cNvSpPr/>
          <p:nvPr userDrawn="1"/>
        </p:nvSpPr>
        <p:spPr>
          <a:xfrm>
            <a:off x="5548314" y="0"/>
            <a:ext cx="5330824"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6" y="503239"/>
            <a:ext cx="4787900" cy="510746"/>
          </a:xfrm>
          <a:prstGeom prst="rect">
            <a:avLst/>
          </a:prstGeom>
        </p:spPr>
        <p:txBody>
          <a:bodyPr vert="horz" lIns="0" tIns="0" rIns="0" bIns="0" rtlCol="0" anchor="t" anchorCtr="0">
            <a:noAutofit/>
          </a:bodyPr>
          <a:lstStyle>
            <a:lvl1pPr>
              <a:defRPr>
                <a:solidFill>
                  <a:schemeClr val="tx2"/>
                </a:solidFill>
                <a:latin typeface="Arial" panose="020B0604020202020204" pitchFamily="34" charset="0"/>
                <a:cs typeface="Arial" panose="020B0604020202020204" pitchFamily="34" charset="0"/>
              </a:defRPr>
            </a:lvl1pPr>
          </a:lstStyle>
          <a:p>
            <a:r>
              <a:rPr lang="da-DK" noProof="0" dirty="0"/>
              <a:t>Overskrift</a:t>
            </a:r>
          </a:p>
        </p:txBody>
      </p:sp>
      <p:sp>
        <p:nvSpPr>
          <p:cNvPr id="3" name="Pladsholder til tekst 2">
            <a:extLst>
              <a:ext uri="{FF2B5EF4-FFF2-40B4-BE49-F238E27FC236}">
                <a16:creationId xmlns:a16="http://schemas.microsoft.com/office/drawing/2014/main" id="{377B33C6-C905-0847-BF54-502A46147C59}"/>
              </a:ext>
            </a:extLst>
          </p:cNvPr>
          <p:cNvSpPr>
            <a:spLocks noGrp="1"/>
          </p:cNvSpPr>
          <p:nvPr>
            <p:ph type="body" sz="quarter" idx="10" hasCustomPrompt="1"/>
          </p:nvPr>
        </p:nvSpPr>
        <p:spPr>
          <a:xfrm>
            <a:off x="6375401" y="2263280"/>
            <a:ext cx="3421063" cy="297833"/>
          </a:xfrm>
        </p:spPr>
        <p:txBody>
          <a:bodyPr/>
          <a:lstStyle>
            <a:lvl1pPr algn="r">
              <a:defRPr sz="1200" b="0">
                <a:solidFill>
                  <a:schemeClr val="tx1"/>
                </a:solidFill>
              </a:defRPr>
            </a:lvl1pPr>
          </a:lstStyle>
          <a:p>
            <a:pPr lvl="0"/>
            <a:r>
              <a:rPr lang="da-DK" dirty="0"/>
              <a:t>Tilføj billedtekst</a:t>
            </a:r>
          </a:p>
        </p:txBody>
      </p:sp>
      <p:sp>
        <p:nvSpPr>
          <p:cNvPr id="14" name="Pladsholder til tekst 2">
            <a:extLst>
              <a:ext uri="{FF2B5EF4-FFF2-40B4-BE49-F238E27FC236}">
                <a16:creationId xmlns:a16="http://schemas.microsoft.com/office/drawing/2014/main" id="{8CDF08A8-AD8A-134C-9FAB-B4222062ED0B}"/>
              </a:ext>
            </a:extLst>
          </p:cNvPr>
          <p:cNvSpPr>
            <a:spLocks noGrp="1"/>
          </p:cNvSpPr>
          <p:nvPr>
            <p:ph type="body" sz="quarter" idx="11"/>
          </p:nvPr>
        </p:nvSpPr>
        <p:spPr>
          <a:xfrm>
            <a:off x="542925" y="1934017"/>
            <a:ext cx="4787900" cy="1410316"/>
          </a:xfrm>
        </p:spPr>
        <p:txBody>
          <a:bodyPr/>
          <a:lstStyle>
            <a:lvl1pPr>
              <a:defRPr b="0">
                <a:solidFill>
                  <a:schemeClr val="tx2"/>
                </a:solidFill>
              </a:defRPr>
            </a:lvl1pPr>
          </a:lstStyle>
          <a:p>
            <a:pPr lvl="0"/>
            <a:r>
              <a:rPr lang="da-DK" dirty="0"/>
              <a:t>Klik for at redigere teksttypografierne i masteren</a:t>
            </a:r>
          </a:p>
        </p:txBody>
      </p:sp>
      <p:sp>
        <p:nvSpPr>
          <p:cNvPr id="18" name="Rectangle 11">
            <a:extLst>
              <a:ext uri="{FF2B5EF4-FFF2-40B4-BE49-F238E27FC236}">
                <a16:creationId xmlns:a16="http://schemas.microsoft.com/office/drawing/2014/main" id="{A198B789-53C8-464C-9083-F0AD1B8C8F53}"/>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tx2"/>
                </a:solidFill>
                <a:latin typeface="Arial" panose="020B0604020202020204" pitchFamily="34" charset="0"/>
                <a:cs typeface="Arial" panose="020B0604020202020204" pitchFamily="34" charset="0"/>
              </a:rPr>
              <a:t>Side  </a:t>
            </a:r>
            <a:fld id="{07C3ABF7-9C5F-4CBA-B4FC-DD1D7FBF45EA}" type="slidenum">
              <a:rPr lang="da-DK" sz="800" smtClean="0">
                <a:solidFill>
                  <a:schemeClr val="tx2"/>
                </a:solidFill>
                <a:latin typeface="Arial" panose="020B0604020202020204" pitchFamily="34" charset="0"/>
                <a:cs typeface="Arial" panose="020B0604020202020204" pitchFamily="34" charset="0"/>
              </a:rPr>
              <a:pPr algn="r">
                <a:defRPr/>
              </a:pPr>
              <a:t>‹nr.›</a:t>
            </a:fld>
            <a:endParaRPr lang="da-DK" sz="800" dirty="0">
              <a:solidFill>
                <a:schemeClr val="tx2"/>
              </a:solidFill>
              <a:latin typeface="Arial" panose="020B0604020202020204" pitchFamily="34" charset="0"/>
              <a:cs typeface="Arial" panose="020B0604020202020204" pitchFamily="34" charset="0"/>
            </a:endParaRPr>
          </a:p>
        </p:txBody>
      </p:sp>
      <p:sp>
        <p:nvSpPr>
          <p:cNvPr id="19" name="Pladsholder til tekst 16">
            <a:extLst>
              <a:ext uri="{FF2B5EF4-FFF2-40B4-BE49-F238E27FC236}">
                <a16:creationId xmlns:a16="http://schemas.microsoft.com/office/drawing/2014/main" id="{7A309129-020F-994D-82BB-058D395AC3FA}"/>
              </a:ext>
            </a:extLst>
          </p:cNvPr>
          <p:cNvSpPr>
            <a:spLocks noGrp="1"/>
          </p:cNvSpPr>
          <p:nvPr>
            <p:ph type="body" sz="quarter" idx="15"/>
          </p:nvPr>
        </p:nvSpPr>
        <p:spPr>
          <a:xfrm>
            <a:off x="542925" y="1627702"/>
            <a:ext cx="4787900" cy="289381"/>
          </a:xfrm>
        </p:spPr>
        <p:txBody>
          <a:bodyPr anchor="ctr" anchorCtr="0">
            <a:noAutofit/>
          </a:bodyPr>
          <a:lstStyle>
            <a:lvl1pPr>
              <a:defRPr sz="1400" b="1">
                <a:solidFill>
                  <a:schemeClr val="tx1"/>
                </a:solidFill>
              </a:defRPr>
            </a:lvl1pPr>
          </a:lstStyle>
          <a:p>
            <a:pPr lvl="0"/>
            <a:r>
              <a:rPr lang="da-DK" dirty="0"/>
              <a:t>Klik for at redigere teksttypografierne i masteren</a:t>
            </a:r>
          </a:p>
        </p:txBody>
      </p:sp>
      <p:sp>
        <p:nvSpPr>
          <p:cNvPr id="6" name="Pladsholder til billede 5">
            <a:extLst>
              <a:ext uri="{FF2B5EF4-FFF2-40B4-BE49-F238E27FC236}">
                <a16:creationId xmlns:a16="http://schemas.microsoft.com/office/drawing/2014/main" id="{6BBCDFCF-ECE5-414C-8D56-DDFF31DC5D84}"/>
              </a:ext>
            </a:extLst>
          </p:cNvPr>
          <p:cNvSpPr>
            <a:spLocks noGrp="1"/>
          </p:cNvSpPr>
          <p:nvPr>
            <p:ph type="pic" sz="quarter" idx="19" hasCustomPrompt="1"/>
          </p:nvPr>
        </p:nvSpPr>
        <p:spPr>
          <a:xfrm>
            <a:off x="6375400" y="503239"/>
            <a:ext cx="3421063" cy="1599965"/>
          </a:xfrm>
          <a:solidFill>
            <a:schemeClr val="lt1"/>
          </a:solidFill>
          <a:effectLst>
            <a:outerShdw blurRad="50800" dist="38100" dir="2700000" algn="tl" rotWithShape="0">
              <a:prstClr val="black">
                <a:alpha val="40000"/>
              </a:prstClr>
            </a:outerShdw>
          </a:effectLst>
        </p:spPr>
        <p:txBody>
          <a:bodyPr anchor="ctr" anchorCtr="0"/>
          <a:lstStyle>
            <a:lvl1pPr algn="ctr">
              <a:defRPr/>
            </a:lvl1pPr>
          </a:lstStyle>
          <a:p>
            <a:r>
              <a:rPr lang="da-DK" dirty="0"/>
              <a:t>Indsæt billede</a:t>
            </a:r>
          </a:p>
        </p:txBody>
      </p:sp>
      <p:sp>
        <p:nvSpPr>
          <p:cNvPr id="24" name="Pladsholder til tekst 2">
            <a:extLst>
              <a:ext uri="{FF2B5EF4-FFF2-40B4-BE49-F238E27FC236}">
                <a16:creationId xmlns:a16="http://schemas.microsoft.com/office/drawing/2014/main" id="{94F8A546-9575-0848-8FA5-80D866A35B4A}"/>
              </a:ext>
            </a:extLst>
          </p:cNvPr>
          <p:cNvSpPr>
            <a:spLocks noGrp="1"/>
          </p:cNvSpPr>
          <p:nvPr>
            <p:ph type="body" sz="quarter" idx="20" hasCustomPrompt="1"/>
          </p:nvPr>
        </p:nvSpPr>
        <p:spPr>
          <a:xfrm>
            <a:off x="6375401" y="5226613"/>
            <a:ext cx="3421063" cy="297833"/>
          </a:xfrm>
        </p:spPr>
        <p:txBody>
          <a:bodyPr/>
          <a:lstStyle>
            <a:lvl1pPr algn="r">
              <a:defRPr sz="1200" b="0">
                <a:solidFill>
                  <a:schemeClr val="tx1"/>
                </a:solidFill>
              </a:defRPr>
            </a:lvl1pPr>
          </a:lstStyle>
          <a:p>
            <a:pPr lvl="0"/>
            <a:r>
              <a:rPr lang="da-DK" dirty="0"/>
              <a:t>Tilføj billedtekst</a:t>
            </a:r>
          </a:p>
        </p:txBody>
      </p:sp>
      <p:sp>
        <p:nvSpPr>
          <p:cNvPr id="25" name="Pladsholder til billede 5">
            <a:extLst>
              <a:ext uri="{FF2B5EF4-FFF2-40B4-BE49-F238E27FC236}">
                <a16:creationId xmlns:a16="http://schemas.microsoft.com/office/drawing/2014/main" id="{EF69AA22-47D1-7A42-B161-466C8EED1C14}"/>
              </a:ext>
            </a:extLst>
          </p:cNvPr>
          <p:cNvSpPr>
            <a:spLocks noGrp="1"/>
          </p:cNvSpPr>
          <p:nvPr>
            <p:ph type="pic" sz="quarter" idx="21" hasCustomPrompt="1"/>
          </p:nvPr>
        </p:nvSpPr>
        <p:spPr>
          <a:xfrm>
            <a:off x="6375400" y="3466572"/>
            <a:ext cx="3421063" cy="1599965"/>
          </a:xfrm>
          <a:solidFill>
            <a:schemeClr val="lt1"/>
          </a:solidFill>
          <a:effectLst>
            <a:outerShdw blurRad="50800" dist="38100" dir="2700000" algn="tl" rotWithShape="0">
              <a:prstClr val="black">
                <a:alpha val="40000"/>
              </a:prstClr>
            </a:outerShdw>
          </a:effectLst>
        </p:spPr>
        <p:txBody>
          <a:bodyPr anchor="ctr" anchorCtr="0"/>
          <a:lstStyle>
            <a:lvl1pPr algn="ctr">
              <a:defRPr/>
            </a:lvl1pPr>
          </a:lstStyle>
          <a:p>
            <a:r>
              <a:rPr lang="da-DK" dirty="0"/>
              <a:t>Indsæt billede</a:t>
            </a:r>
          </a:p>
        </p:txBody>
      </p:sp>
      <p:sp>
        <p:nvSpPr>
          <p:cNvPr id="26" name="Pladsholder til tekst 2">
            <a:extLst>
              <a:ext uri="{FF2B5EF4-FFF2-40B4-BE49-F238E27FC236}">
                <a16:creationId xmlns:a16="http://schemas.microsoft.com/office/drawing/2014/main" id="{F3A0D350-7F97-6D47-B558-6C9F7A2F947A}"/>
              </a:ext>
            </a:extLst>
          </p:cNvPr>
          <p:cNvSpPr>
            <a:spLocks noGrp="1"/>
          </p:cNvSpPr>
          <p:nvPr>
            <p:ph type="body" sz="quarter" idx="22"/>
          </p:nvPr>
        </p:nvSpPr>
        <p:spPr>
          <a:xfrm>
            <a:off x="542925" y="4109950"/>
            <a:ext cx="4787900" cy="1410316"/>
          </a:xfrm>
        </p:spPr>
        <p:txBody>
          <a:bodyPr/>
          <a:lstStyle>
            <a:lvl1pPr>
              <a:defRPr b="0">
                <a:solidFill>
                  <a:schemeClr val="tx2"/>
                </a:solidFill>
              </a:defRPr>
            </a:lvl1pPr>
          </a:lstStyle>
          <a:p>
            <a:pPr lvl="0"/>
            <a:r>
              <a:rPr lang="da-DK" dirty="0"/>
              <a:t>Klik for at redigere teksttypografierne i masteren</a:t>
            </a:r>
          </a:p>
        </p:txBody>
      </p:sp>
      <p:sp>
        <p:nvSpPr>
          <p:cNvPr id="27" name="Pladsholder til tekst 16">
            <a:extLst>
              <a:ext uri="{FF2B5EF4-FFF2-40B4-BE49-F238E27FC236}">
                <a16:creationId xmlns:a16="http://schemas.microsoft.com/office/drawing/2014/main" id="{2D7E6B2F-AE28-A045-B0DA-C4D44EE27C86}"/>
              </a:ext>
            </a:extLst>
          </p:cNvPr>
          <p:cNvSpPr>
            <a:spLocks noGrp="1"/>
          </p:cNvSpPr>
          <p:nvPr>
            <p:ph type="body" sz="quarter" idx="23"/>
          </p:nvPr>
        </p:nvSpPr>
        <p:spPr>
          <a:xfrm>
            <a:off x="542925" y="3803635"/>
            <a:ext cx="4787900" cy="289381"/>
          </a:xfrm>
        </p:spPr>
        <p:txBody>
          <a:bodyPr anchor="ctr" anchorCtr="0">
            <a:noAutofit/>
          </a:bodyPr>
          <a:lstStyle>
            <a:lvl1pPr>
              <a:defRPr sz="1400" b="1">
                <a:solidFill>
                  <a:schemeClr val="tx1"/>
                </a:solidFill>
              </a:defRPr>
            </a:lvl1pPr>
          </a:lstStyle>
          <a:p>
            <a:pPr lvl="0"/>
            <a:r>
              <a:rPr lang="da-DK" dirty="0"/>
              <a:t>Klik for at redigere teksttypografierne i masteren</a:t>
            </a:r>
          </a:p>
        </p:txBody>
      </p:sp>
      <p:sp>
        <p:nvSpPr>
          <p:cNvPr id="30" name="Pladsholder til tekst 2">
            <a:extLst>
              <a:ext uri="{FF2B5EF4-FFF2-40B4-BE49-F238E27FC236}">
                <a16:creationId xmlns:a16="http://schemas.microsoft.com/office/drawing/2014/main" id="{1E0296CF-C630-3842-BE62-649E6084441B}"/>
              </a:ext>
            </a:extLst>
          </p:cNvPr>
          <p:cNvSpPr>
            <a:spLocks noGrp="1"/>
          </p:cNvSpPr>
          <p:nvPr>
            <p:ph type="body" sz="quarter" idx="12" hasCustomPrompt="1"/>
          </p:nvPr>
        </p:nvSpPr>
        <p:spPr>
          <a:xfrm>
            <a:off x="543454" y="1036893"/>
            <a:ext cx="4787371" cy="368574"/>
          </a:xfrm>
        </p:spPr>
        <p:txBody>
          <a:bodyPr anchor="t" anchorCtr="0">
            <a:normAutofit/>
          </a:bodyPr>
          <a:lstStyle>
            <a:lvl1pPr>
              <a:defRPr sz="2000">
                <a:solidFill>
                  <a:schemeClr val="tx2"/>
                </a:solidFill>
              </a:defRPr>
            </a:lvl1pPr>
          </a:lstStyle>
          <a:p>
            <a:pPr lvl="0"/>
            <a:r>
              <a:rPr lang="da-DK" dirty="0"/>
              <a:t>Underrubrik</a:t>
            </a:r>
          </a:p>
        </p:txBody>
      </p:sp>
      <p:sp>
        <p:nvSpPr>
          <p:cNvPr id="16" name="Tekstfelt 15">
            <a:extLst>
              <a:ext uri="{FF2B5EF4-FFF2-40B4-BE49-F238E27FC236}">
                <a16:creationId xmlns:a16="http://schemas.microsoft.com/office/drawing/2014/main" id="{B299AE46-0897-0341-B43C-6B31889DB461}"/>
              </a:ext>
            </a:extLst>
          </p:cNvPr>
          <p:cNvSpPr txBox="1"/>
          <p:nvPr userDrawn="1"/>
        </p:nvSpPr>
        <p:spPr>
          <a:xfrm>
            <a:off x="-541867" y="2726267"/>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11261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 Grå BG">
    <p:bg>
      <p:bgPr>
        <a:solidFill>
          <a:schemeClr val="bg2"/>
        </a:solidFill>
        <a:effectLst/>
      </p:bgPr>
    </p:bg>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9793287" cy="504825"/>
          </a:xfrm>
          <a:prstGeom prst="rect">
            <a:avLst/>
          </a:prstGeom>
        </p:spPr>
        <p:txBody>
          <a:bodyPr vert="horz" lIns="0" tIns="0" rIns="0" bIns="0" rtlCol="0" anchor="t" anchorCtr="0">
            <a:noAutofit/>
          </a:bodyPr>
          <a:lstStyle>
            <a:lvl1pPr>
              <a:defRPr/>
            </a:lvl1pPr>
          </a:lstStyle>
          <a:p>
            <a:r>
              <a:rPr lang="da-DK" noProof="0" dirty="0"/>
              <a:t>Overskrift</a:t>
            </a:r>
          </a:p>
        </p:txBody>
      </p:sp>
    </p:spTree>
    <p:extLst>
      <p:ext uri="{BB962C8B-B14F-4D97-AF65-F5344CB8AC3E}">
        <p14:creationId xmlns:p14="http://schemas.microsoft.com/office/powerpoint/2010/main" val="181284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oller og opgaver">
    <p:bg>
      <p:bgPr>
        <a:solidFill>
          <a:schemeClr val="bg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334F30F-1938-9C43-8375-7D850107DA11}"/>
              </a:ext>
            </a:extLst>
          </p:cNvPr>
          <p:cNvSpPr/>
          <p:nvPr userDrawn="1"/>
        </p:nvSpPr>
        <p:spPr>
          <a:xfrm>
            <a:off x="6122988" y="0"/>
            <a:ext cx="4756150" cy="611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5580063" cy="792162"/>
          </a:xfrm>
          <a:prstGeom prst="rect">
            <a:avLst/>
          </a:prstGeom>
        </p:spPr>
        <p:txBody>
          <a:bodyPr vert="horz" lIns="0" tIns="0" rIns="0" bIns="0" rtlCol="0" anchor="t" anchorCtr="0">
            <a:noAutofit/>
          </a:bodyPr>
          <a:lstStyle>
            <a:lvl1pPr>
              <a:defRPr sz="3200">
                <a:solidFill>
                  <a:schemeClr val="tx1"/>
                </a:solidFill>
              </a:defRPr>
            </a:lvl1pPr>
          </a:lstStyle>
          <a:p>
            <a:r>
              <a:rPr lang="da-DK" noProof="0" dirty="0"/>
              <a:t>Overskrift</a:t>
            </a:r>
          </a:p>
        </p:txBody>
      </p:sp>
      <p:sp>
        <p:nvSpPr>
          <p:cNvPr id="5" name="Rectangle 11">
            <a:extLst>
              <a:ext uri="{FF2B5EF4-FFF2-40B4-BE49-F238E27FC236}">
                <a16:creationId xmlns:a16="http://schemas.microsoft.com/office/drawing/2014/main" id="{DE7C102A-62C2-B942-8E38-BA4F473FAF66}"/>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rgbClr val="343536"/>
                </a:solidFill>
                <a:latin typeface="Arial" panose="020B0604020202020204" pitchFamily="34" charset="0"/>
                <a:cs typeface="Arial" panose="020B0604020202020204" pitchFamily="34" charset="0"/>
              </a:rPr>
              <a:t>Side  </a:t>
            </a:r>
            <a:fld id="{07C3ABF7-9C5F-4CBA-B4FC-DD1D7FBF45EA}" type="slidenum">
              <a:rPr lang="da-DK" sz="800" smtClean="0">
                <a:solidFill>
                  <a:srgbClr val="343536"/>
                </a:solidFill>
                <a:latin typeface="Arial" panose="020B0604020202020204" pitchFamily="34" charset="0"/>
                <a:cs typeface="Arial" panose="020B0604020202020204" pitchFamily="34" charset="0"/>
              </a:rPr>
              <a:pPr algn="r">
                <a:defRPr/>
              </a:pPr>
              <a:t>‹nr.›</a:t>
            </a:fld>
            <a:endParaRPr lang="da-DK" sz="800" dirty="0">
              <a:solidFill>
                <a:srgbClr val="343536"/>
              </a:solidFill>
              <a:latin typeface="Arial" panose="020B0604020202020204" pitchFamily="34" charset="0"/>
              <a:cs typeface="Arial" panose="020B0604020202020204" pitchFamily="34" charset="0"/>
            </a:endParaRPr>
          </a:p>
        </p:txBody>
      </p:sp>
      <p:sp>
        <p:nvSpPr>
          <p:cNvPr id="12" name="Pladsholder til tekst 3">
            <a:extLst>
              <a:ext uri="{FF2B5EF4-FFF2-40B4-BE49-F238E27FC236}">
                <a16:creationId xmlns:a16="http://schemas.microsoft.com/office/drawing/2014/main" id="{95100C6C-3B37-594A-A047-98CA578C926E}"/>
              </a:ext>
            </a:extLst>
          </p:cNvPr>
          <p:cNvSpPr>
            <a:spLocks noGrp="1"/>
          </p:cNvSpPr>
          <p:nvPr>
            <p:ph type="body" sz="quarter" idx="10" hasCustomPrompt="1"/>
          </p:nvPr>
        </p:nvSpPr>
        <p:spPr>
          <a:xfrm>
            <a:off x="1767033" y="1632077"/>
            <a:ext cx="3781280" cy="266035"/>
          </a:xfrm>
        </p:spPr>
        <p:txBody>
          <a:bodyPr anchor="ctr" anchorCtr="0"/>
          <a:lstStyle>
            <a:lvl1pPr>
              <a:defRPr sz="1600" b="1">
                <a:solidFill>
                  <a:schemeClr val="tx1"/>
                </a:solidFill>
              </a:defRPr>
            </a:lvl1pPr>
          </a:lstStyle>
          <a:p>
            <a:pPr lvl="0"/>
            <a:r>
              <a:rPr lang="da-DK" dirty="0"/>
              <a:t>Rolle i sikkerhedsarbejdet</a:t>
            </a:r>
          </a:p>
        </p:txBody>
      </p:sp>
      <p:sp>
        <p:nvSpPr>
          <p:cNvPr id="15" name="Pladsholder til tekst 13">
            <a:extLst>
              <a:ext uri="{FF2B5EF4-FFF2-40B4-BE49-F238E27FC236}">
                <a16:creationId xmlns:a16="http://schemas.microsoft.com/office/drawing/2014/main" id="{7F1C477C-2694-D74C-8EAF-E159AB4263DB}"/>
              </a:ext>
            </a:extLst>
          </p:cNvPr>
          <p:cNvSpPr>
            <a:spLocks noGrp="1"/>
          </p:cNvSpPr>
          <p:nvPr>
            <p:ph type="body" sz="quarter" idx="11"/>
          </p:nvPr>
        </p:nvSpPr>
        <p:spPr>
          <a:xfrm>
            <a:off x="1766888" y="2022985"/>
            <a:ext cx="3781426" cy="3485640"/>
          </a:xfrm>
        </p:spPr>
        <p:txBody>
          <a:bodyPr/>
          <a:lstStyle>
            <a:lvl1pPr marL="0" indent="0">
              <a:spcAft>
                <a:spcPts val="600"/>
              </a:spcAft>
              <a:defRPr sz="1400">
                <a:solidFill>
                  <a:schemeClr val="tx2"/>
                </a:solidFill>
              </a:defRPr>
            </a:lvl1pPr>
            <a:lvl2pPr marL="216000" indent="-216000">
              <a:spcAft>
                <a:spcPts val="600"/>
              </a:spcAft>
              <a:defRPr sz="1400">
                <a:solidFill>
                  <a:schemeClr val="tx2"/>
                </a:solidFill>
              </a:defRPr>
            </a:lvl2pPr>
            <a:lvl3pPr marL="216000" indent="-216000">
              <a:spcAft>
                <a:spcPts val="600"/>
              </a:spcAft>
              <a:defRPr sz="1400">
                <a:solidFill>
                  <a:schemeClr val="tx2"/>
                </a:solidFill>
              </a:defRPr>
            </a:lvl3pPr>
            <a:lvl4pPr marL="216000" indent="-216000">
              <a:spcAft>
                <a:spcPts val="600"/>
              </a:spcAft>
              <a:defRPr sz="1400">
                <a:solidFill>
                  <a:schemeClr val="tx2"/>
                </a:solidFill>
              </a:defRPr>
            </a:lvl4pPr>
            <a:lvl5pPr marL="216000" indent="-216000">
              <a:spcAft>
                <a:spcPts val="600"/>
              </a:spcAft>
              <a:defRPr sz="1400">
                <a:solidFill>
                  <a:schemeClr val="tx2"/>
                </a:solidFill>
              </a:defRPr>
            </a:lvl5pPr>
          </a:lstStyle>
          <a:p>
            <a:pPr lvl="0"/>
            <a:r>
              <a:rPr lang="da-DK" dirty="0"/>
              <a:t>Klik for at redigere teksttypografierne i masteren</a:t>
            </a:r>
          </a:p>
        </p:txBody>
      </p:sp>
      <p:sp>
        <p:nvSpPr>
          <p:cNvPr id="18" name="Pladsholder til tekst 3">
            <a:extLst>
              <a:ext uri="{FF2B5EF4-FFF2-40B4-BE49-F238E27FC236}">
                <a16:creationId xmlns:a16="http://schemas.microsoft.com/office/drawing/2014/main" id="{74FBCC0E-7615-834A-B773-C00EF483ABE8}"/>
              </a:ext>
            </a:extLst>
          </p:cNvPr>
          <p:cNvSpPr>
            <a:spLocks noGrp="1"/>
          </p:cNvSpPr>
          <p:nvPr>
            <p:ph type="body" sz="quarter" idx="13" hasCustomPrompt="1"/>
          </p:nvPr>
        </p:nvSpPr>
        <p:spPr>
          <a:xfrm>
            <a:off x="6375400" y="503238"/>
            <a:ext cx="3960813" cy="266035"/>
          </a:xfrm>
        </p:spPr>
        <p:txBody>
          <a:bodyPr anchor="ctr" anchorCtr="0"/>
          <a:lstStyle>
            <a:lvl1pPr>
              <a:defRPr sz="1600" b="1">
                <a:solidFill>
                  <a:schemeClr val="tx1"/>
                </a:solidFill>
              </a:defRPr>
            </a:lvl1pPr>
          </a:lstStyle>
          <a:p>
            <a:pPr lvl="0"/>
            <a:r>
              <a:rPr lang="da-DK" dirty="0"/>
              <a:t>Opgaver i sikkerhedsarbejdet</a:t>
            </a:r>
          </a:p>
        </p:txBody>
      </p:sp>
      <p:sp>
        <p:nvSpPr>
          <p:cNvPr id="21" name="Pladsholder til tekst 20">
            <a:extLst>
              <a:ext uri="{FF2B5EF4-FFF2-40B4-BE49-F238E27FC236}">
                <a16:creationId xmlns:a16="http://schemas.microsoft.com/office/drawing/2014/main" id="{63EFEAD4-2F56-6E45-9850-69BC6BCE8900}"/>
              </a:ext>
            </a:extLst>
          </p:cNvPr>
          <p:cNvSpPr>
            <a:spLocks noGrp="1"/>
          </p:cNvSpPr>
          <p:nvPr>
            <p:ph type="body" sz="quarter" idx="15"/>
          </p:nvPr>
        </p:nvSpPr>
        <p:spPr>
          <a:xfrm>
            <a:off x="6375400" y="1008063"/>
            <a:ext cx="3960813" cy="4500562"/>
          </a:xfrm>
        </p:spPr>
        <p:txBody>
          <a:bodyPr/>
          <a:lstStyle>
            <a:lvl1pPr>
              <a:defRPr sz="1200"/>
            </a:lvl1pPr>
            <a:lvl2pPr marL="216000" indent="-216000">
              <a:spcBef>
                <a:spcPts val="0"/>
              </a:spcBef>
              <a:spcAft>
                <a:spcPts val="600"/>
              </a:spcAft>
              <a:defRPr sz="1200">
                <a:solidFill>
                  <a:schemeClr val="tx2"/>
                </a:solidFill>
              </a:defRPr>
            </a:lvl2pPr>
            <a:lvl3pPr marL="432000" indent="-216000">
              <a:spcBef>
                <a:spcPts val="0"/>
              </a:spcBef>
              <a:spcAft>
                <a:spcPts val="600"/>
              </a:spcAft>
              <a:buClr>
                <a:schemeClr val="tx2"/>
              </a:buClr>
              <a:defRPr sz="1200">
                <a:solidFill>
                  <a:schemeClr val="tx2"/>
                </a:solidFill>
              </a:defRPr>
            </a:lvl3pPr>
            <a:lvl4pPr marL="648000" indent="-216000">
              <a:spcBef>
                <a:spcPts val="0"/>
              </a:spcBef>
              <a:spcAft>
                <a:spcPts val="600"/>
              </a:spcAft>
              <a:defRPr sz="1200">
                <a:solidFill>
                  <a:schemeClr val="tx2"/>
                </a:solidFill>
              </a:defRPr>
            </a:lvl4pPr>
            <a:lvl5pPr marL="864000" indent="-216000">
              <a:spcBef>
                <a:spcPts val="0"/>
              </a:spcBef>
              <a:spcAft>
                <a:spcPts val="600"/>
              </a:spcAft>
              <a:defRPr sz="1200">
                <a:solidFill>
                  <a:schemeClr val="tx2"/>
                </a:solidFill>
              </a:defRPr>
            </a:lvl5pPr>
          </a:lstStyle>
          <a:p>
            <a:pPr lvl="0"/>
            <a:r>
              <a:rPr lang="da-DK" dirty="0"/>
              <a:t>Klik for at redigere teksttypografierne i masteren</a:t>
            </a:r>
          </a:p>
          <a:p>
            <a:pPr lvl="1"/>
            <a:r>
              <a:rPr lang="da-DK" dirty="0"/>
              <a:t>Andet niveau</a:t>
            </a:r>
          </a:p>
          <a:p>
            <a:pPr lvl="2"/>
            <a:r>
              <a:rPr lang="da-DK" dirty="0"/>
              <a:t>Tredje niveau</a:t>
            </a:r>
          </a:p>
        </p:txBody>
      </p:sp>
      <p:sp>
        <p:nvSpPr>
          <p:cNvPr id="10" name="Pladsholder til tekst 2">
            <a:extLst>
              <a:ext uri="{FF2B5EF4-FFF2-40B4-BE49-F238E27FC236}">
                <a16:creationId xmlns:a16="http://schemas.microsoft.com/office/drawing/2014/main" id="{F3639B26-28E4-764B-AAB4-7B22D5E9C867}"/>
              </a:ext>
            </a:extLst>
          </p:cNvPr>
          <p:cNvSpPr>
            <a:spLocks noGrp="1" noChangeAspect="1"/>
          </p:cNvSpPr>
          <p:nvPr>
            <p:ph type="body" sz="quarter" idx="36" hasCustomPrompt="1"/>
          </p:nvPr>
        </p:nvSpPr>
        <p:spPr>
          <a:xfrm>
            <a:off x="6375400" y="1272511"/>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
        <p:nvSpPr>
          <p:cNvPr id="11" name="Pladsholder til tekst 2">
            <a:extLst>
              <a:ext uri="{FF2B5EF4-FFF2-40B4-BE49-F238E27FC236}">
                <a16:creationId xmlns:a16="http://schemas.microsoft.com/office/drawing/2014/main" id="{C1C6C5A8-63F7-F74F-A82D-A4291C7A9A35}"/>
              </a:ext>
            </a:extLst>
          </p:cNvPr>
          <p:cNvSpPr>
            <a:spLocks noGrp="1" noChangeAspect="1"/>
          </p:cNvSpPr>
          <p:nvPr>
            <p:ph type="body" sz="quarter" idx="37" hasCustomPrompt="1"/>
          </p:nvPr>
        </p:nvSpPr>
        <p:spPr>
          <a:xfrm>
            <a:off x="6580963" y="1527693"/>
            <a:ext cx="180000" cy="180000"/>
          </a:xfrm>
          <a:prstGeom prst="ellipse">
            <a:avLst/>
          </a:prstGeom>
          <a:blipFill>
            <a:blip r:embed="rId2">
              <a:extLst>
                <a:ext uri="{96DAC541-7B7A-43D3-8B79-37D633B846F1}">
                  <asvg:svgBlip xmlns:asvg="http://schemas.microsoft.com/office/drawing/2016/SVG/main" r:embed="rId3"/>
                </a:ext>
              </a:extLst>
            </a:blip>
            <a:stretch>
              <a:fillRect/>
            </a:stretch>
          </a:blipFill>
        </p:spPr>
        <p:txBody>
          <a:bodyPr/>
          <a:lstStyle>
            <a:lvl1pPr>
              <a:defRPr sz="800"/>
            </a:lvl1pPr>
          </a:lstStyle>
          <a:p>
            <a:pPr lvl="0"/>
            <a:r>
              <a:rPr lang="da-DK" dirty="0"/>
              <a:t> </a:t>
            </a:r>
          </a:p>
        </p:txBody>
      </p:sp>
    </p:spTree>
    <p:extLst>
      <p:ext uri="{BB962C8B-B14F-4D97-AF65-F5344CB8AC3E}">
        <p14:creationId xmlns:p14="http://schemas.microsoft.com/office/powerpoint/2010/main" val="352389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pointer">
    <p:bg>
      <p:bgPr>
        <a:solidFill>
          <a:schemeClr val="tx1"/>
        </a:solidFill>
        <a:effectLst/>
      </p:bgPr>
    </p:bg>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503238"/>
            <a:ext cx="9793287" cy="504825"/>
          </a:xfrm>
          <a:prstGeom prst="rect">
            <a:avLst/>
          </a:prstGeom>
        </p:spPr>
        <p:txBody>
          <a:bodyPr vert="horz" lIns="0" tIns="0" rIns="0" bIns="0" rtlCol="0" anchor="t" anchorCtr="0">
            <a:noAutofit/>
          </a:bodyPr>
          <a:lstStyle>
            <a:lvl1pPr>
              <a:defRPr>
                <a:solidFill>
                  <a:schemeClr val="bg1"/>
                </a:solidFill>
                <a:latin typeface="Arial" panose="020B0604020202020204" pitchFamily="34" charset="0"/>
                <a:cs typeface="Arial" panose="020B0604020202020204" pitchFamily="34" charset="0"/>
              </a:defRPr>
            </a:lvl1pPr>
          </a:lstStyle>
          <a:p>
            <a:r>
              <a:rPr lang="da-DK" noProof="0" dirty="0"/>
              <a:t>Overskrift</a:t>
            </a:r>
          </a:p>
        </p:txBody>
      </p:sp>
      <p:sp>
        <p:nvSpPr>
          <p:cNvPr id="3" name="Pladsholder til tekst 2">
            <a:extLst>
              <a:ext uri="{FF2B5EF4-FFF2-40B4-BE49-F238E27FC236}">
                <a16:creationId xmlns:a16="http://schemas.microsoft.com/office/drawing/2014/main" id="{6409EE08-C651-CC4B-BCE1-1A2F81D33D8E}"/>
              </a:ext>
            </a:extLst>
          </p:cNvPr>
          <p:cNvSpPr>
            <a:spLocks noGrp="1"/>
          </p:cNvSpPr>
          <p:nvPr>
            <p:ph type="body" sz="quarter" idx="10"/>
          </p:nvPr>
        </p:nvSpPr>
        <p:spPr>
          <a:xfrm>
            <a:off x="1119188" y="1619250"/>
            <a:ext cx="5003800" cy="958850"/>
          </a:xfrm>
        </p:spPr>
        <p:txBody>
          <a:bodyPr>
            <a:noAutofit/>
          </a:bodyPr>
          <a:lstStyle>
            <a:lvl1pPr>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da-DK" dirty="0"/>
              <a:t>Klik for at redigere teksttypografierne i masteren</a:t>
            </a:r>
          </a:p>
        </p:txBody>
      </p:sp>
      <p:sp>
        <p:nvSpPr>
          <p:cNvPr id="9" name="Pladsholder til tekst 2">
            <a:extLst>
              <a:ext uri="{FF2B5EF4-FFF2-40B4-BE49-F238E27FC236}">
                <a16:creationId xmlns:a16="http://schemas.microsoft.com/office/drawing/2014/main" id="{F46234BE-7868-D944-B86D-B100E1D446E9}"/>
              </a:ext>
            </a:extLst>
          </p:cNvPr>
          <p:cNvSpPr>
            <a:spLocks noGrp="1"/>
          </p:cNvSpPr>
          <p:nvPr>
            <p:ph type="body" sz="quarter" idx="11"/>
          </p:nvPr>
        </p:nvSpPr>
        <p:spPr>
          <a:xfrm>
            <a:off x="1119188" y="3089476"/>
            <a:ext cx="5003800" cy="958850"/>
          </a:xfrm>
        </p:spPr>
        <p:txBody>
          <a:bodyPr>
            <a:noAutofit/>
          </a:bodyPr>
          <a:lstStyle>
            <a:lvl1pPr>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da-DK" dirty="0"/>
              <a:t>Klik for at redigere teksttypografierne i masteren</a:t>
            </a:r>
          </a:p>
        </p:txBody>
      </p:sp>
      <p:sp>
        <p:nvSpPr>
          <p:cNvPr id="10" name="Pladsholder til tekst 2">
            <a:extLst>
              <a:ext uri="{FF2B5EF4-FFF2-40B4-BE49-F238E27FC236}">
                <a16:creationId xmlns:a16="http://schemas.microsoft.com/office/drawing/2014/main" id="{F94AE708-FEB0-9943-915D-4715CE621FBB}"/>
              </a:ext>
            </a:extLst>
          </p:cNvPr>
          <p:cNvSpPr>
            <a:spLocks noGrp="1"/>
          </p:cNvSpPr>
          <p:nvPr>
            <p:ph type="body" sz="quarter" idx="12"/>
          </p:nvPr>
        </p:nvSpPr>
        <p:spPr>
          <a:xfrm>
            <a:off x="1119188" y="4560158"/>
            <a:ext cx="5003800" cy="958850"/>
          </a:xfrm>
        </p:spPr>
        <p:txBody>
          <a:bodyPr>
            <a:noAutofit/>
          </a:bodyPr>
          <a:lstStyle>
            <a:lvl1pPr>
              <a:defRPr sz="1200">
                <a:solidFill>
                  <a:schemeClr val="bg1"/>
                </a:solidFill>
                <a:latin typeface="+mn-lt"/>
              </a:defRPr>
            </a:lvl1pPr>
            <a:lvl2pPr>
              <a:defRPr sz="1200">
                <a:solidFill>
                  <a:schemeClr val="bg1"/>
                </a:solidFill>
                <a:latin typeface="+mn-lt"/>
              </a:defRPr>
            </a:lvl2pPr>
            <a:lvl3pPr>
              <a:defRPr sz="1200">
                <a:solidFill>
                  <a:schemeClr val="bg1"/>
                </a:solidFill>
                <a:latin typeface="+mn-lt"/>
              </a:defRPr>
            </a:lvl3pPr>
            <a:lvl4pPr>
              <a:defRPr sz="1200">
                <a:solidFill>
                  <a:schemeClr val="bg1"/>
                </a:solidFill>
                <a:latin typeface="+mn-lt"/>
              </a:defRPr>
            </a:lvl4pPr>
            <a:lvl5pPr>
              <a:defRPr sz="1200">
                <a:solidFill>
                  <a:schemeClr val="bg1"/>
                </a:solidFill>
                <a:latin typeface="+mn-lt"/>
              </a:defRPr>
            </a:lvl5pPr>
          </a:lstStyle>
          <a:p>
            <a:pPr lvl="0"/>
            <a:r>
              <a:rPr lang="da-DK" dirty="0"/>
              <a:t>Klik for at redigere teksttypografierne i masteren</a:t>
            </a:r>
          </a:p>
        </p:txBody>
      </p:sp>
      <p:pic>
        <p:nvPicPr>
          <p:cNvPr id="16" name="Picture 3" descr="A person sitting at a desk in front of a window&#10;&#10;Description automatically generated">
            <a:extLst>
              <a:ext uri="{FF2B5EF4-FFF2-40B4-BE49-F238E27FC236}">
                <a16:creationId xmlns:a16="http://schemas.microsoft.com/office/drawing/2014/main" id="{CA994D56-9C23-D343-A312-7666C8A204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3609"/>
          <a:stretch/>
        </p:blipFill>
        <p:spPr>
          <a:xfrm>
            <a:off x="6942895" y="2568153"/>
            <a:ext cx="4515937" cy="4423632"/>
          </a:xfrm>
          <a:prstGeom prst="ellipse">
            <a:avLst/>
          </a:prstGeom>
        </p:spPr>
      </p:pic>
      <p:sp>
        <p:nvSpPr>
          <p:cNvPr id="11" name="Rectangle 11">
            <a:extLst>
              <a:ext uri="{FF2B5EF4-FFF2-40B4-BE49-F238E27FC236}">
                <a16:creationId xmlns:a16="http://schemas.microsoft.com/office/drawing/2014/main" id="{4216905E-6D54-B949-8CA8-ED2231BB7D6D}"/>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bg1"/>
                </a:solidFill>
                <a:latin typeface="Arial" panose="020B0604020202020204" pitchFamily="34" charset="0"/>
                <a:cs typeface="Arial" panose="020B0604020202020204" pitchFamily="34" charset="0"/>
              </a:rPr>
              <a:t>Side  </a:t>
            </a:r>
            <a:fld id="{07C3ABF7-9C5F-4CBA-B4FC-DD1D7FBF45EA}" type="slidenum">
              <a:rPr lang="da-DK" sz="800" smtClean="0">
                <a:solidFill>
                  <a:schemeClr val="bg1"/>
                </a:solidFill>
                <a:latin typeface="Arial" panose="020B0604020202020204" pitchFamily="34" charset="0"/>
                <a:cs typeface="Arial" panose="020B0604020202020204" pitchFamily="34" charset="0"/>
              </a:rPr>
              <a:pPr algn="r">
                <a:defRPr/>
              </a:pPr>
              <a:t>‹nr.›</a:t>
            </a:fld>
            <a:endParaRPr lang="da-DK" sz="800" dirty="0">
              <a:solidFill>
                <a:schemeClr val="bg1"/>
              </a:solidFill>
              <a:latin typeface="Arial" panose="020B0604020202020204" pitchFamily="34" charset="0"/>
              <a:cs typeface="Arial" panose="020B0604020202020204" pitchFamily="34" charset="0"/>
            </a:endParaRPr>
          </a:p>
        </p:txBody>
      </p:sp>
      <p:sp>
        <p:nvSpPr>
          <p:cNvPr id="12" name="Pladsholder til tekst 11">
            <a:extLst>
              <a:ext uri="{FF2B5EF4-FFF2-40B4-BE49-F238E27FC236}">
                <a16:creationId xmlns:a16="http://schemas.microsoft.com/office/drawing/2014/main" id="{1624EB37-0BA2-694D-BEA5-FEB247A3710F}"/>
              </a:ext>
            </a:extLst>
          </p:cNvPr>
          <p:cNvSpPr>
            <a:spLocks noGrp="1"/>
          </p:cNvSpPr>
          <p:nvPr>
            <p:ph type="body" sz="quarter" idx="13" hasCustomPrompt="1"/>
          </p:nvPr>
        </p:nvSpPr>
        <p:spPr>
          <a:xfrm>
            <a:off x="542283" y="1616109"/>
            <a:ext cx="309600" cy="309600"/>
          </a:xfrm>
          <a:prstGeom prst="ellipse">
            <a:avLst/>
          </a:prstGeom>
          <a:solidFill>
            <a:schemeClr val="bg1"/>
          </a:solidFill>
        </p:spPr>
        <p:txBody>
          <a:bodyPr anchor="ctr" anchorCtr="0"/>
          <a:lstStyle>
            <a:lvl1pPr algn="ctr">
              <a:defRPr sz="1200" b="1"/>
            </a:lvl1pPr>
          </a:lstStyle>
          <a:p>
            <a:pPr algn="ctr"/>
            <a:r>
              <a:rPr lang="da-DK" sz="1400" b="1" dirty="0">
                <a:solidFill>
                  <a:schemeClr val="tx1"/>
                </a:solidFill>
                <a:latin typeface="Arial" panose="020B0604020202020204" pitchFamily="34" charset="0"/>
                <a:ea typeface="Work Sans" charset="0"/>
                <a:cs typeface="Arial" panose="020B0604020202020204" pitchFamily="34" charset="0"/>
              </a:rPr>
              <a:t>1</a:t>
            </a:r>
          </a:p>
        </p:txBody>
      </p:sp>
      <p:sp>
        <p:nvSpPr>
          <p:cNvPr id="14" name="Pladsholder til tekst 11">
            <a:extLst>
              <a:ext uri="{FF2B5EF4-FFF2-40B4-BE49-F238E27FC236}">
                <a16:creationId xmlns:a16="http://schemas.microsoft.com/office/drawing/2014/main" id="{CA08A7AB-9B9D-0C4E-8EE6-A76CBFBE2DB3}"/>
              </a:ext>
            </a:extLst>
          </p:cNvPr>
          <p:cNvSpPr>
            <a:spLocks noGrp="1"/>
          </p:cNvSpPr>
          <p:nvPr>
            <p:ph type="body" sz="quarter" idx="14" hasCustomPrompt="1"/>
          </p:nvPr>
        </p:nvSpPr>
        <p:spPr>
          <a:xfrm>
            <a:off x="542283" y="3059501"/>
            <a:ext cx="309600" cy="309600"/>
          </a:xfrm>
          <a:prstGeom prst="ellipse">
            <a:avLst/>
          </a:prstGeom>
          <a:solidFill>
            <a:schemeClr val="bg1"/>
          </a:solidFill>
        </p:spPr>
        <p:txBody>
          <a:bodyPr anchor="ctr" anchorCtr="0"/>
          <a:lstStyle>
            <a:lvl1pPr algn="ctr">
              <a:defRPr sz="1200" b="1"/>
            </a:lvl1pPr>
          </a:lstStyle>
          <a:p>
            <a:pPr algn="ctr"/>
            <a:r>
              <a:rPr lang="da-DK" sz="1400" b="1" dirty="0">
                <a:solidFill>
                  <a:schemeClr val="tx1"/>
                </a:solidFill>
                <a:latin typeface="Arial" panose="020B0604020202020204" pitchFamily="34" charset="0"/>
                <a:ea typeface="Work Sans" charset="0"/>
                <a:cs typeface="Arial" panose="020B0604020202020204" pitchFamily="34" charset="0"/>
              </a:rPr>
              <a:t>2</a:t>
            </a:r>
          </a:p>
        </p:txBody>
      </p:sp>
      <p:sp>
        <p:nvSpPr>
          <p:cNvPr id="15" name="Pladsholder til tekst 11">
            <a:extLst>
              <a:ext uri="{FF2B5EF4-FFF2-40B4-BE49-F238E27FC236}">
                <a16:creationId xmlns:a16="http://schemas.microsoft.com/office/drawing/2014/main" id="{D1B06374-02B1-B04C-9B53-590EF24BFD7C}"/>
              </a:ext>
            </a:extLst>
          </p:cNvPr>
          <p:cNvSpPr>
            <a:spLocks noGrp="1"/>
          </p:cNvSpPr>
          <p:nvPr>
            <p:ph type="body" sz="quarter" idx="15" hasCustomPrompt="1"/>
          </p:nvPr>
        </p:nvSpPr>
        <p:spPr>
          <a:xfrm>
            <a:off x="542283" y="4525563"/>
            <a:ext cx="309600" cy="309600"/>
          </a:xfrm>
          <a:prstGeom prst="ellipse">
            <a:avLst/>
          </a:prstGeom>
          <a:solidFill>
            <a:schemeClr val="bg1"/>
          </a:solidFill>
        </p:spPr>
        <p:txBody>
          <a:bodyPr anchor="ctr" anchorCtr="0"/>
          <a:lstStyle>
            <a:lvl1pPr algn="ctr">
              <a:defRPr sz="1200" b="1"/>
            </a:lvl1pPr>
          </a:lstStyle>
          <a:p>
            <a:pPr algn="ctr"/>
            <a:r>
              <a:rPr lang="da-DK" sz="1400" b="1" dirty="0">
                <a:solidFill>
                  <a:schemeClr val="tx1"/>
                </a:solidFill>
                <a:latin typeface="Arial" panose="020B0604020202020204" pitchFamily="34" charset="0"/>
                <a:ea typeface="Work Sans" charset="0"/>
                <a:cs typeface="Arial" panose="020B0604020202020204" pitchFamily="34" charset="0"/>
              </a:rPr>
              <a:t>3</a:t>
            </a:r>
          </a:p>
        </p:txBody>
      </p:sp>
    </p:spTree>
    <p:extLst>
      <p:ext uri="{BB962C8B-B14F-4D97-AF65-F5344CB8AC3E}">
        <p14:creationId xmlns:p14="http://schemas.microsoft.com/office/powerpoint/2010/main" val="11633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kker digital blå">
    <p:bg>
      <p:bgPr>
        <a:solidFill>
          <a:schemeClr val="tx1"/>
        </a:solidFill>
        <a:effectLst/>
      </p:bgPr>
    </p:bg>
    <p:spTree>
      <p:nvGrpSpPr>
        <p:cNvPr id="1" name=""/>
        <p:cNvGrpSpPr/>
        <p:nvPr/>
      </p:nvGrpSpPr>
      <p:grpSpPr>
        <a:xfrm>
          <a:off x="0" y="0"/>
          <a:ext cx="0" cy="0"/>
          <a:chOff x="0" y="0"/>
          <a:chExt cx="0" cy="0"/>
        </a:xfrm>
      </p:grpSpPr>
      <p:sp>
        <p:nvSpPr>
          <p:cNvPr id="7" name="Pladsholder til sidefod 5"/>
          <p:cNvSpPr txBox="1">
            <a:spLocks/>
          </p:cNvSpPr>
          <p:nvPr userDrawn="1"/>
        </p:nvSpPr>
        <p:spPr>
          <a:xfrm>
            <a:off x="101994" y="5674999"/>
            <a:ext cx="3671709" cy="325824"/>
          </a:xfrm>
          <a:prstGeom prst="rect">
            <a:avLst/>
          </a:prstGeom>
        </p:spPr>
        <p:txBody>
          <a:bodyPr vert="horz" lIns="38744" tIns="19372" rIns="38744" bIns="19372"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492" dirty="0"/>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542925" y="1008064"/>
            <a:ext cx="9793287" cy="611186"/>
          </a:xfrm>
          <a:prstGeom prst="rect">
            <a:avLst/>
          </a:prstGeom>
        </p:spPr>
        <p:txBody>
          <a:bodyPr vert="horz" lIns="0" tIns="0" rIns="0" bIns="0" rtlCol="0" anchor="t" anchorCtr="0">
            <a:noAutofit/>
          </a:bodyPr>
          <a:lstStyle>
            <a:lvl1pPr>
              <a:defRPr sz="2400">
                <a:solidFill>
                  <a:schemeClr val="bg1"/>
                </a:solidFill>
                <a:latin typeface="Arial" panose="020B0604020202020204" pitchFamily="34" charset="0"/>
                <a:cs typeface="Arial" panose="020B0604020202020204" pitchFamily="34" charset="0"/>
              </a:defRPr>
            </a:lvl1pPr>
          </a:lstStyle>
          <a:p>
            <a:r>
              <a:rPr lang="da-DK" noProof="0" dirty="0"/>
              <a:t>Overskrift</a:t>
            </a:r>
          </a:p>
        </p:txBody>
      </p:sp>
      <p:pic>
        <p:nvPicPr>
          <p:cNvPr id="4" name="Picture 3">
            <a:extLst>
              <a:ext uri="{FF2B5EF4-FFF2-40B4-BE49-F238E27FC236}">
                <a16:creationId xmlns:a16="http://schemas.microsoft.com/office/drawing/2014/main" id="{BC13F69E-C0ED-C04E-9D99-BE71D6FEE3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6145" y="241374"/>
            <a:ext cx="1550067" cy="573155"/>
          </a:xfrm>
          <a:prstGeom prst="rect">
            <a:avLst/>
          </a:prstGeom>
        </p:spPr>
      </p:pic>
      <p:sp>
        <p:nvSpPr>
          <p:cNvPr id="3" name="Pladsholder til tekst 2">
            <a:extLst>
              <a:ext uri="{FF2B5EF4-FFF2-40B4-BE49-F238E27FC236}">
                <a16:creationId xmlns:a16="http://schemas.microsoft.com/office/drawing/2014/main" id="{C7DB91DA-4F40-344E-B1DC-E357E5184D78}"/>
              </a:ext>
            </a:extLst>
          </p:cNvPr>
          <p:cNvSpPr>
            <a:spLocks noGrp="1"/>
          </p:cNvSpPr>
          <p:nvPr>
            <p:ph type="body" sz="quarter" idx="10"/>
          </p:nvPr>
        </p:nvSpPr>
        <p:spPr>
          <a:xfrm>
            <a:off x="542925" y="1619250"/>
            <a:ext cx="4787900" cy="3889375"/>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teksttypografierne i masteren</a:t>
            </a:r>
          </a:p>
        </p:txBody>
      </p:sp>
      <p:sp>
        <p:nvSpPr>
          <p:cNvPr id="9" name="Pladsholder til tekst 2">
            <a:extLst>
              <a:ext uri="{FF2B5EF4-FFF2-40B4-BE49-F238E27FC236}">
                <a16:creationId xmlns:a16="http://schemas.microsoft.com/office/drawing/2014/main" id="{06AE193A-EF00-3845-8EB9-258B7249B2BF}"/>
              </a:ext>
            </a:extLst>
          </p:cNvPr>
          <p:cNvSpPr>
            <a:spLocks noGrp="1"/>
          </p:cNvSpPr>
          <p:nvPr>
            <p:ph type="body" sz="quarter" idx="11"/>
          </p:nvPr>
        </p:nvSpPr>
        <p:spPr>
          <a:xfrm>
            <a:off x="5548314" y="1619250"/>
            <a:ext cx="4796052" cy="3889375"/>
          </a:xfrm>
        </p:spPr>
        <p:txBody>
          <a:bodyPr/>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teksttypografierne i masteren</a:t>
            </a:r>
          </a:p>
        </p:txBody>
      </p:sp>
      <p:sp>
        <p:nvSpPr>
          <p:cNvPr id="10" name="Rectangle 11">
            <a:extLst>
              <a:ext uri="{FF2B5EF4-FFF2-40B4-BE49-F238E27FC236}">
                <a16:creationId xmlns:a16="http://schemas.microsoft.com/office/drawing/2014/main" id="{7224E582-FCD1-C14D-BB30-6CBA97C94454}"/>
              </a:ext>
            </a:extLst>
          </p:cNvPr>
          <p:cNvSpPr txBox="1">
            <a:spLocks noChangeArrowheads="1"/>
          </p:cNvSpPr>
          <p:nvPr userDrawn="1"/>
        </p:nvSpPr>
        <p:spPr>
          <a:xfrm>
            <a:off x="8968629" y="5829804"/>
            <a:ext cx="1369433" cy="129934"/>
          </a:xfrm>
          <a:prstGeom prst="rect">
            <a:avLst/>
          </a:prstGeom>
          <a:solidFill>
            <a:schemeClr val="tx1"/>
          </a:solid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chemeClr val="bg1"/>
                </a:solidFill>
                <a:latin typeface="Arial" panose="020B0604020202020204" pitchFamily="34" charset="0"/>
                <a:cs typeface="Arial" panose="020B0604020202020204" pitchFamily="34" charset="0"/>
              </a:rPr>
              <a:t>Side  </a:t>
            </a:r>
            <a:fld id="{07C3ABF7-9C5F-4CBA-B4FC-DD1D7FBF45EA}" type="slidenum">
              <a:rPr lang="da-DK" sz="800" smtClean="0">
                <a:solidFill>
                  <a:schemeClr val="bg1"/>
                </a:solidFill>
                <a:latin typeface="Arial" panose="020B0604020202020204" pitchFamily="34" charset="0"/>
                <a:cs typeface="Arial" panose="020B0604020202020204" pitchFamily="34" charset="0"/>
              </a:rPr>
              <a:pPr algn="r">
                <a:defRPr/>
              </a:pPr>
              <a:t>‹nr.›</a:t>
            </a:fld>
            <a:endParaRPr lang="da-DK" sz="800" dirty="0">
              <a:solidFill>
                <a:schemeClr val="bg1"/>
              </a:solidFill>
              <a:latin typeface="Arial" panose="020B0604020202020204" pitchFamily="34" charset="0"/>
              <a:cs typeface="Arial" panose="020B0604020202020204" pitchFamily="34" charset="0"/>
            </a:endParaRPr>
          </a:p>
        </p:txBody>
      </p:sp>
      <p:sp>
        <p:nvSpPr>
          <p:cNvPr id="2" name="Tekstfelt 1">
            <a:extLst>
              <a:ext uri="{FF2B5EF4-FFF2-40B4-BE49-F238E27FC236}">
                <a16:creationId xmlns:a16="http://schemas.microsoft.com/office/drawing/2014/main" id="{84E2D9DD-B7CA-6C4D-AC0C-F1B5EC0F3012}"/>
              </a:ext>
            </a:extLst>
          </p:cNvPr>
          <p:cNvSpPr txBox="1"/>
          <p:nvPr userDrawn="1"/>
        </p:nvSpPr>
        <p:spPr>
          <a:xfrm>
            <a:off x="2866768" y="4341341"/>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47060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42925" y="503238"/>
            <a:ext cx="9793287" cy="504825"/>
          </a:xfrm>
          <a:prstGeom prst="rect">
            <a:avLst/>
          </a:prstGeom>
        </p:spPr>
        <p:txBody>
          <a:bodyPr vert="horz" lIns="0" tIns="0" rIns="0" bIns="0" rtlCol="0" anchor="t" anchorCtr="0">
            <a:noAutofit/>
          </a:bodyPr>
          <a:lstStyle/>
          <a:p>
            <a:r>
              <a:rPr lang="da-DK" noProof="0" dirty="0"/>
              <a:t>Overskrift</a:t>
            </a:r>
          </a:p>
        </p:txBody>
      </p:sp>
      <p:sp>
        <p:nvSpPr>
          <p:cNvPr id="3" name="Pladsholder til tekst 2"/>
          <p:cNvSpPr>
            <a:spLocks noGrp="1"/>
          </p:cNvSpPr>
          <p:nvPr>
            <p:ph type="body" idx="1"/>
          </p:nvPr>
        </p:nvSpPr>
        <p:spPr>
          <a:xfrm>
            <a:off x="542926" y="1295401"/>
            <a:ext cx="9793288" cy="4213224"/>
          </a:xfrm>
          <a:prstGeom prst="rect">
            <a:avLst/>
          </a:prstGeom>
        </p:spPr>
        <p:txBody>
          <a:bodyPr vert="horz" lIns="0" tIns="0" rIns="0" bIns="0" rtlCol="0">
            <a:noAutofit/>
          </a:bodyPr>
          <a:lstStyle/>
          <a:p>
            <a:pPr lvl="0"/>
            <a:r>
              <a:rPr lang="da-DK" noProof="0" dirty="0"/>
              <a:t>Tekst</a:t>
            </a:r>
          </a:p>
        </p:txBody>
      </p:sp>
      <p:sp>
        <p:nvSpPr>
          <p:cNvPr id="5" name="Rectangle 11">
            <a:extLst>
              <a:ext uri="{FF2B5EF4-FFF2-40B4-BE49-F238E27FC236}">
                <a16:creationId xmlns:a16="http://schemas.microsoft.com/office/drawing/2014/main" id="{028CAF3A-FF84-0149-B3B8-876DC26F5514}"/>
              </a:ext>
            </a:extLst>
          </p:cNvPr>
          <p:cNvSpPr txBox="1">
            <a:spLocks noChangeArrowheads="1"/>
          </p:cNvSpPr>
          <p:nvPr userDrawn="1"/>
        </p:nvSpPr>
        <p:spPr>
          <a:xfrm>
            <a:off x="8968629" y="5829804"/>
            <a:ext cx="1369433" cy="129934"/>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00" dirty="0">
                <a:solidFill>
                  <a:srgbClr val="343536"/>
                </a:solidFill>
                <a:latin typeface="Arial" panose="020B0604020202020204" pitchFamily="34" charset="0"/>
                <a:cs typeface="Arial" panose="020B0604020202020204" pitchFamily="34" charset="0"/>
              </a:rPr>
              <a:t>Side  </a:t>
            </a:r>
            <a:fld id="{07C3ABF7-9C5F-4CBA-B4FC-DD1D7FBF45EA}" type="slidenum">
              <a:rPr lang="da-DK" sz="800" smtClean="0">
                <a:solidFill>
                  <a:srgbClr val="343536"/>
                </a:solidFill>
                <a:latin typeface="Arial" panose="020B0604020202020204" pitchFamily="34" charset="0"/>
                <a:cs typeface="Arial" panose="020B0604020202020204" pitchFamily="34" charset="0"/>
              </a:rPr>
              <a:pPr algn="r">
                <a:defRPr/>
              </a:pPr>
              <a:t>‹nr.›</a:t>
            </a:fld>
            <a:endParaRPr lang="da-DK" sz="800" dirty="0">
              <a:solidFill>
                <a:srgbClr val="34353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24448"/>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088" r:id="rId3"/>
    <p:sldLayoutId id="2147484085" r:id="rId4"/>
    <p:sldLayoutId id="2147484112" r:id="rId5"/>
    <p:sldLayoutId id="2147484089" r:id="rId6"/>
    <p:sldLayoutId id="2147484118" r:id="rId7"/>
    <p:sldLayoutId id="2147484108" r:id="rId8"/>
    <p:sldLayoutId id="2147484109" r:id="rId9"/>
    <p:sldLayoutId id="2147484110" r:id="rId10"/>
  </p:sldLayoutIdLst>
  <p:hf sldNum="0" hdr="0" ftr="0" dt="0"/>
  <p:txStyles>
    <p:titleStyle>
      <a:lvl1pPr algn="l" defTabSz="387472" rtl="0" eaLnBrk="1" latinLnBrk="0" hangingPunct="1">
        <a:lnSpc>
          <a:spcPct val="90000"/>
        </a:lnSpc>
        <a:spcBef>
          <a:spcPct val="0"/>
        </a:spcBef>
        <a:buNone/>
        <a:defRPr sz="3200" b="1" kern="1200" cap="none" baseline="0">
          <a:solidFill>
            <a:srgbClr val="343536"/>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387472" rtl="0" eaLnBrk="1" latinLnBrk="0" hangingPunct="1">
        <a:lnSpc>
          <a:spcPct val="100000"/>
        </a:lnSpc>
        <a:spcBef>
          <a:spcPts val="0"/>
        </a:spcBef>
        <a:spcAft>
          <a:spcPts val="0"/>
        </a:spcAft>
        <a:buFont typeface="Arial" panose="020B0604020202020204" pitchFamily="34" charset="0"/>
        <a:buNone/>
        <a:defRPr sz="14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p:bodyStyle>
    <p:otherStyle>
      <a:defPPr>
        <a:defRPr lang="da-DK"/>
      </a:defPPr>
      <a:lvl1pPr marL="0" algn="l" defTabSz="387472" rtl="0" eaLnBrk="1" latinLnBrk="0" hangingPunct="1">
        <a:defRPr sz="787" kern="1200">
          <a:solidFill>
            <a:schemeClr val="tx1"/>
          </a:solidFill>
          <a:latin typeface="+mn-lt"/>
          <a:ea typeface="+mn-ea"/>
          <a:cs typeface="+mn-cs"/>
        </a:defRPr>
      </a:lvl1pPr>
      <a:lvl2pPr marL="193736" algn="l" defTabSz="387472" rtl="0" eaLnBrk="1" latinLnBrk="0" hangingPunct="1">
        <a:defRPr sz="787" kern="1200">
          <a:solidFill>
            <a:schemeClr val="tx1"/>
          </a:solidFill>
          <a:latin typeface="+mn-lt"/>
          <a:ea typeface="+mn-ea"/>
          <a:cs typeface="+mn-cs"/>
        </a:defRPr>
      </a:lvl2pPr>
      <a:lvl3pPr marL="387472" algn="l" defTabSz="387472" rtl="0" eaLnBrk="1" latinLnBrk="0" hangingPunct="1">
        <a:defRPr sz="787" kern="1200">
          <a:solidFill>
            <a:schemeClr val="tx1"/>
          </a:solidFill>
          <a:latin typeface="+mn-lt"/>
          <a:ea typeface="+mn-ea"/>
          <a:cs typeface="+mn-cs"/>
        </a:defRPr>
      </a:lvl3pPr>
      <a:lvl4pPr marL="581208" algn="l" defTabSz="387472" rtl="0" eaLnBrk="1" latinLnBrk="0" hangingPunct="1">
        <a:defRPr sz="787" kern="1200">
          <a:solidFill>
            <a:schemeClr val="tx1"/>
          </a:solidFill>
          <a:latin typeface="+mn-lt"/>
          <a:ea typeface="+mn-ea"/>
          <a:cs typeface="+mn-cs"/>
        </a:defRPr>
      </a:lvl4pPr>
      <a:lvl5pPr marL="774944" algn="l" defTabSz="387472" rtl="0" eaLnBrk="1" latinLnBrk="0" hangingPunct="1">
        <a:defRPr sz="787" kern="1200">
          <a:solidFill>
            <a:schemeClr val="tx1"/>
          </a:solidFill>
          <a:latin typeface="+mn-lt"/>
          <a:ea typeface="+mn-ea"/>
          <a:cs typeface="+mn-cs"/>
        </a:defRPr>
      </a:lvl5pPr>
      <a:lvl6pPr marL="968681" algn="l" defTabSz="387472" rtl="0" eaLnBrk="1" latinLnBrk="0" hangingPunct="1">
        <a:defRPr sz="787" kern="1200">
          <a:solidFill>
            <a:schemeClr val="tx1"/>
          </a:solidFill>
          <a:latin typeface="+mn-lt"/>
          <a:ea typeface="+mn-ea"/>
          <a:cs typeface="+mn-cs"/>
        </a:defRPr>
      </a:lvl6pPr>
      <a:lvl7pPr marL="1162416" algn="l" defTabSz="387472" rtl="0" eaLnBrk="1" latinLnBrk="0" hangingPunct="1">
        <a:defRPr sz="787" kern="1200">
          <a:solidFill>
            <a:schemeClr val="tx1"/>
          </a:solidFill>
          <a:latin typeface="+mn-lt"/>
          <a:ea typeface="+mn-ea"/>
          <a:cs typeface="+mn-cs"/>
        </a:defRPr>
      </a:lvl7pPr>
      <a:lvl8pPr marL="1356152" algn="l" defTabSz="387472" rtl="0" eaLnBrk="1" latinLnBrk="0" hangingPunct="1">
        <a:defRPr sz="787" kern="1200">
          <a:solidFill>
            <a:schemeClr val="tx1"/>
          </a:solidFill>
          <a:latin typeface="+mn-lt"/>
          <a:ea typeface="+mn-ea"/>
          <a:cs typeface="+mn-cs"/>
        </a:defRPr>
      </a:lvl8pPr>
      <a:lvl9pPr marL="1549889" algn="l" defTabSz="387472" rtl="0" eaLnBrk="1" latinLnBrk="0" hangingPunct="1">
        <a:defRPr sz="78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7">
          <p15:clr>
            <a:srgbClr val="F26B43"/>
          </p15:clr>
        </p15:guide>
        <p15:guide id="2" pos="3495">
          <p15:clr>
            <a:srgbClr val="F26B43"/>
          </p15:clr>
        </p15:guide>
        <p15:guide id="3" pos="705">
          <p15:clr>
            <a:srgbClr val="F26B43"/>
          </p15:clr>
        </p15:guide>
        <p15:guide id="4" pos="6171">
          <p15:clr>
            <a:srgbClr val="F26B43"/>
          </p15:clr>
        </p15:guide>
        <p15:guide id="5" pos="342">
          <p15:clr>
            <a:srgbClr val="F26B43"/>
          </p15:clr>
        </p15:guide>
        <p15:guide id="6" pos="6511">
          <p15:clr>
            <a:srgbClr val="F26B43"/>
          </p15:clr>
        </p15:guide>
        <p15:guide id="7" orient="horz" pos="1020">
          <p15:clr>
            <a:srgbClr val="F26B43"/>
          </p15:clr>
        </p15:guide>
        <p15:guide id="8" orient="horz" pos="317">
          <p15:clr>
            <a:srgbClr val="F26B43"/>
          </p15:clr>
        </p15:guide>
        <p15:guide id="11" orient="horz" pos="3470">
          <p15:clr>
            <a:srgbClr val="F26B43"/>
          </p15:clr>
        </p15:guide>
        <p15:guide id="13" orient="horz" pos="816">
          <p15:clr>
            <a:srgbClr val="F26B43"/>
          </p15:clr>
        </p15:guide>
        <p15:guide id="16" pos="3857">
          <p15:clr>
            <a:srgbClr val="F26B43"/>
          </p15:clr>
        </p15:guide>
        <p15:guide id="17" pos="2996">
          <p15:clr>
            <a:srgbClr val="F26B43"/>
          </p15:clr>
        </p15:guide>
        <p15:guide id="18" pos="3358">
          <p15:clr>
            <a:srgbClr val="F26B43"/>
          </p15:clr>
        </p15:guide>
        <p15:guide id="19" pos="4016">
          <p15:clr>
            <a:srgbClr val="F26B43"/>
          </p15:clr>
        </p15:guide>
        <p15:guide id="20" pos="2837">
          <p15:clr>
            <a:srgbClr val="F26B43"/>
          </p15:clr>
        </p15:guide>
        <p15:guide id="21" pos="4923">
          <p15:clr>
            <a:srgbClr val="F26B43"/>
          </p15:clr>
        </p15:guide>
        <p15:guide id="22" pos="1930">
          <p15:clr>
            <a:srgbClr val="F26B43"/>
          </p15:clr>
        </p15:guide>
        <p15:guide id="23" orient="horz" pos="635">
          <p15:clr>
            <a:srgbClr val="F26B43"/>
          </p15:clr>
        </p15:guide>
        <p15:guide id="24" orient="horz" pos="3356">
          <p15:clr>
            <a:srgbClr val="F26B43"/>
          </p15:clr>
        </p15:guide>
        <p15:guide id="25" orient="horz" pos="3175">
          <p15:clr>
            <a:srgbClr val="F26B43"/>
          </p15:clr>
        </p15:guide>
        <p15:guide id="26" pos="70" userDrawn="1">
          <p15:clr>
            <a:srgbClr val="F26B43"/>
          </p15:clr>
        </p15:guide>
        <p15:guide id="27" orient="horz" pos="290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2.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2.sv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2.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slideLayout" Target="../slideLayouts/slideLayout4.xml"/><Relationship Id="rId21"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tags" Target="../tags/tag3.xml"/><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vmlDrawing" Target="../drawings/vmlDrawing3.vml"/><Relationship Id="rId6" Type="http://schemas.openxmlformats.org/officeDocument/2006/relationships/image" Target="../media/image49.emf"/><Relationship Id="rId11" Type="http://schemas.openxmlformats.org/officeDocument/2006/relationships/image" Target="../media/image54.png"/><Relationship Id="rId5" Type="http://schemas.openxmlformats.org/officeDocument/2006/relationships/oleObject" Target="../embeddings/oleObject2.bin"/><Relationship Id="rId15" Type="http://schemas.openxmlformats.org/officeDocument/2006/relationships/image" Target="../media/image58.pn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notesSlide" Target="../notesSlides/notesSlide17.xml"/><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65.png"/></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53.png"/><Relationship Id="rId3" Type="http://schemas.openxmlformats.org/officeDocument/2006/relationships/slideLayout" Target="../slideLayouts/slideLayout4.xml"/><Relationship Id="rId7" Type="http://schemas.openxmlformats.org/officeDocument/2006/relationships/image" Target="../media/image66.png"/><Relationship Id="rId12" Type="http://schemas.openxmlformats.org/officeDocument/2006/relationships/image" Target="../media/image61.png"/><Relationship Id="rId2" Type="http://schemas.openxmlformats.org/officeDocument/2006/relationships/tags" Target="../tags/tag4.xml"/><Relationship Id="rId16" Type="http://schemas.openxmlformats.org/officeDocument/2006/relationships/image" Target="../media/image52.png"/><Relationship Id="rId1" Type="http://schemas.openxmlformats.org/officeDocument/2006/relationships/vmlDrawing" Target="../drawings/vmlDrawing4.vml"/><Relationship Id="rId6" Type="http://schemas.openxmlformats.org/officeDocument/2006/relationships/image" Target="../media/image49.emf"/><Relationship Id="rId11" Type="http://schemas.openxmlformats.org/officeDocument/2006/relationships/image" Target="../media/image60.png"/><Relationship Id="rId5" Type="http://schemas.openxmlformats.org/officeDocument/2006/relationships/oleObject" Target="../embeddings/oleObject2.bin"/><Relationship Id="rId15" Type="http://schemas.openxmlformats.org/officeDocument/2006/relationships/image" Target="../media/image51.png"/><Relationship Id="rId10" Type="http://schemas.openxmlformats.org/officeDocument/2006/relationships/image" Target="../media/image59.png"/><Relationship Id="rId4" Type="http://schemas.openxmlformats.org/officeDocument/2006/relationships/notesSlide" Target="../notesSlides/notesSlide18.xml"/><Relationship Id="rId9" Type="http://schemas.openxmlformats.org/officeDocument/2006/relationships/image" Target="../media/image58.png"/><Relationship Id="rId1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68.png"/><Relationship Id="rId18" Type="http://schemas.openxmlformats.org/officeDocument/2006/relationships/image" Target="../media/image54.png"/><Relationship Id="rId3" Type="http://schemas.openxmlformats.org/officeDocument/2006/relationships/slideLayout" Target="../slideLayouts/slideLayout4.xml"/><Relationship Id="rId21" Type="http://schemas.openxmlformats.org/officeDocument/2006/relationships/image" Target="../media/image59.png"/><Relationship Id="rId7" Type="http://schemas.openxmlformats.org/officeDocument/2006/relationships/image" Target="../media/image65.png"/><Relationship Id="rId12" Type="http://schemas.openxmlformats.org/officeDocument/2006/relationships/image" Target="../media/image67.png"/><Relationship Id="rId17" Type="http://schemas.openxmlformats.org/officeDocument/2006/relationships/image" Target="../media/image69.png"/><Relationship Id="rId25" Type="http://schemas.openxmlformats.org/officeDocument/2006/relationships/image" Target="../media/image64.png"/><Relationship Id="rId2" Type="http://schemas.openxmlformats.org/officeDocument/2006/relationships/tags" Target="../tags/tag5.xml"/><Relationship Id="rId16" Type="http://schemas.openxmlformats.org/officeDocument/2006/relationships/image" Target="../media/image60.png"/><Relationship Id="rId20" Type="http://schemas.openxmlformats.org/officeDocument/2006/relationships/image" Target="../media/image57.png"/><Relationship Id="rId1" Type="http://schemas.openxmlformats.org/officeDocument/2006/relationships/vmlDrawing" Target="../drawings/vmlDrawing5.vml"/><Relationship Id="rId6" Type="http://schemas.openxmlformats.org/officeDocument/2006/relationships/image" Target="../media/image49.emf"/><Relationship Id="rId11" Type="http://schemas.openxmlformats.org/officeDocument/2006/relationships/image" Target="../media/image53.png"/><Relationship Id="rId24" Type="http://schemas.openxmlformats.org/officeDocument/2006/relationships/image" Target="../media/image63.png"/><Relationship Id="rId5" Type="http://schemas.openxmlformats.org/officeDocument/2006/relationships/oleObject" Target="../embeddings/oleObject2.bin"/><Relationship Id="rId15" Type="http://schemas.openxmlformats.org/officeDocument/2006/relationships/image" Target="../media/image58.png"/><Relationship Id="rId23" Type="http://schemas.openxmlformats.org/officeDocument/2006/relationships/image" Target="../media/image62.png"/><Relationship Id="rId10" Type="http://schemas.openxmlformats.org/officeDocument/2006/relationships/image" Target="../media/image52.png"/><Relationship Id="rId19" Type="http://schemas.openxmlformats.org/officeDocument/2006/relationships/image" Target="../media/image55.png"/><Relationship Id="rId4" Type="http://schemas.openxmlformats.org/officeDocument/2006/relationships/notesSlide" Target="../notesSlides/notesSlide19.xml"/><Relationship Id="rId9" Type="http://schemas.openxmlformats.org/officeDocument/2006/relationships/image" Target="../media/image51.png"/><Relationship Id="rId14" Type="http://schemas.openxmlformats.org/officeDocument/2006/relationships/image" Target="../media/image56.png"/><Relationship Id="rId22"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slideLayout" Target="../slideLayouts/slideLayout6.xml"/><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tags" Target="../tags/tag1.xml"/><Relationship Id="rId16" Type="http://schemas.openxmlformats.org/officeDocument/2006/relationships/image" Target="../media/image31.png"/><Relationship Id="rId1" Type="http://schemas.openxmlformats.org/officeDocument/2006/relationships/vmlDrawing" Target="../drawings/vmlDrawing1.vml"/><Relationship Id="rId6" Type="http://schemas.openxmlformats.org/officeDocument/2006/relationships/image" Target="../media/image22.emf"/><Relationship Id="rId11" Type="http://schemas.openxmlformats.org/officeDocument/2006/relationships/image" Target="../media/image26.png"/><Relationship Id="rId5" Type="http://schemas.openxmlformats.org/officeDocument/2006/relationships/oleObject" Target="../embeddings/oleObject1.bin"/><Relationship Id="rId15" Type="http://schemas.openxmlformats.org/officeDocument/2006/relationships/image" Target="../media/image30.png"/><Relationship Id="rId10" Type="http://schemas.openxmlformats.org/officeDocument/2006/relationships/image" Target="../media/image14.png"/><Relationship Id="rId4" Type="http://schemas.openxmlformats.org/officeDocument/2006/relationships/notesSlide" Target="../notesSlides/notesSlide7.xml"/><Relationship Id="rId9" Type="http://schemas.openxmlformats.org/officeDocument/2006/relationships/image" Target="../media/image25.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slideLayout" Target="../slideLayouts/slideLayout6.xml"/><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2.emf"/><Relationship Id="rId11" Type="http://schemas.openxmlformats.org/officeDocument/2006/relationships/image" Target="../media/image36.png"/><Relationship Id="rId5" Type="http://schemas.openxmlformats.org/officeDocument/2006/relationships/oleObject" Target="../embeddings/oleObject1.bin"/><Relationship Id="rId10" Type="http://schemas.openxmlformats.org/officeDocument/2006/relationships/image" Target="../media/image35.png"/><Relationship Id="rId4" Type="http://schemas.openxmlformats.org/officeDocument/2006/relationships/notesSlide" Target="../notesSlides/notesSlide8.xml"/><Relationship Id="rId9" Type="http://schemas.openxmlformats.org/officeDocument/2006/relationships/image" Target="../media/image34.png"/><Relationship Id="rId1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ladsholder til billede 10">
            <a:extLst>
              <a:ext uri="{FF2B5EF4-FFF2-40B4-BE49-F238E27FC236}">
                <a16:creationId xmlns:a16="http://schemas.microsoft.com/office/drawing/2014/main" id="{D91A0CF5-2F1C-4D41-AD9C-333BDE9C8588}"/>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17247" r="10840" b="7519"/>
          <a:stretch/>
        </p:blipFill>
        <p:spPr>
          <a:xfrm>
            <a:off x="1" y="-1"/>
            <a:ext cx="10879138" cy="6119813"/>
          </a:xfrm>
        </p:spPr>
      </p:pic>
      <p:sp>
        <p:nvSpPr>
          <p:cNvPr id="7" name="Pladsholder til tekst 6">
            <a:extLst>
              <a:ext uri="{FF2B5EF4-FFF2-40B4-BE49-F238E27FC236}">
                <a16:creationId xmlns:a16="http://schemas.microsoft.com/office/drawing/2014/main" id="{61DE14B9-2DC0-1744-B802-63DB3AD3823F}"/>
              </a:ext>
            </a:extLst>
          </p:cNvPr>
          <p:cNvSpPr>
            <a:spLocks noGrp="1"/>
          </p:cNvSpPr>
          <p:nvPr>
            <p:ph type="body" sz="quarter" idx="11"/>
          </p:nvPr>
        </p:nvSpPr>
        <p:spPr/>
        <p:txBody>
          <a:bodyPr/>
          <a:lstStyle/>
          <a:p>
            <a:r>
              <a:rPr lang="da-DK" dirty="0">
                <a:solidFill>
                  <a:schemeClr val="tx2"/>
                </a:solidFill>
              </a:rPr>
              <a:t>En rejsefortælling om funktioner, roller og ledelse</a:t>
            </a:r>
          </a:p>
        </p:txBody>
      </p:sp>
      <p:sp>
        <p:nvSpPr>
          <p:cNvPr id="8" name="Pladsholder til tekst 7">
            <a:extLst>
              <a:ext uri="{FF2B5EF4-FFF2-40B4-BE49-F238E27FC236}">
                <a16:creationId xmlns:a16="http://schemas.microsoft.com/office/drawing/2014/main" id="{BEBB4088-FD25-6B49-9CA1-A77433AB581D}"/>
              </a:ext>
            </a:extLst>
          </p:cNvPr>
          <p:cNvSpPr>
            <a:spLocks noGrp="1"/>
          </p:cNvSpPr>
          <p:nvPr>
            <p:ph type="body" sz="quarter" idx="12"/>
          </p:nvPr>
        </p:nvSpPr>
        <p:spPr/>
        <p:txBody>
          <a:bodyPr lIns="180000" tIns="180000" rIns="180000" bIns="180000"/>
          <a:lstStyle/>
          <a:p>
            <a:r>
              <a:rPr lang="da-DK" dirty="0"/>
              <a:t>Informationssikkerhed:</a:t>
            </a:r>
          </a:p>
        </p:txBody>
      </p:sp>
      <p:sp>
        <p:nvSpPr>
          <p:cNvPr id="2" name="Pladsholder til tekst 1">
            <a:extLst>
              <a:ext uri="{FF2B5EF4-FFF2-40B4-BE49-F238E27FC236}">
                <a16:creationId xmlns:a16="http://schemas.microsoft.com/office/drawing/2014/main" id="{C8A21756-655E-3847-B604-C582356C6937}"/>
              </a:ext>
            </a:extLst>
          </p:cNvPr>
          <p:cNvSpPr>
            <a:spLocks noGrp="1"/>
          </p:cNvSpPr>
          <p:nvPr>
            <p:ph type="body" sz="quarter" idx="14"/>
          </p:nvPr>
        </p:nvSpPr>
        <p:spPr/>
        <p:txBody>
          <a:bodyPr/>
          <a:lstStyle/>
          <a:p>
            <a:r>
              <a:rPr lang="da-DK" dirty="0"/>
              <a:t>Redesignet november 2019</a:t>
            </a:r>
          </a:p>
        </p:txBody>
      </p:sp>
      <p:sp>
        <p:nvSpPr>
          <p:cNvPr id="12" name="Tekstfelt 11">
            <a:extLst>
              <a:ext uri="{FF2B5EF4-FFF2-40B4-BE49-F238E27FC236}">
                <a16:creationId xmlns:a16="http://schemas.microsoft.com/office/drawing/2014/main" id="{573ECBFE-AAE4-AC46-991C-1AC66784F232}"/>
              </a:ext>
            </a:extLst>
          </p:cNvPr>
          <p:cNvSpPr txBox="1"/>
          <p:nvPr/>
        </p:nvSpPr>
        <p:spPr>
          <a:xfrm>
            <a:off x="9541933" y="-474133"/>
            <a:ext cx="0" cy="0"/>
          </a:xfrm>
          <a:prstGeom prst="rect">
            <a:avLst/>
          </a:prstGeom>
          <a:noFill/>
        </p:spPr>
        <p:txBody>
          <a:bodyPr wrap="none" lIns="0" tIns="0" rIns="0" bIns="0" rtlCol="0">
            <a:noAutofit/>
          </a:bodyPr>
          <a:lstStyle/>
          <a:p>
            <a:pPr algn="l"/>
            <a:endParaRPr lang="da-DK" sz="1200" dirty="0">
              <a:solidFill>
                <a:srgbClr val="343536"/>
              </a:solidFill>
              <a:ea typeface="Work Sans" charset="0"/>
              <a:cs typeface="Work Sans" charset="0"/>
            </a:endParaRPr>
          </a:p>
        </p:txBody>
      </p:sp>
    </p:spTree>
    <p:extLst>
      <p:ext uri="{BB962C8B-B14F-4D97-AF65-F5344CB8AC3E}">
        <p14:creationId xmlns:p14="http://schemas.microsoft.com/office/powerpoint/2010/main" val="428270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AD78064-FF14-8F42-8DF0-8F00AC18F9F5}"/>
              </a:ext>
            </a:extLst>
          </p:cNvPr>
          <p:cNvSpPr>
            <a:spLocks noGrp="1"/>
          </p:cNvSpPr>
          <p:nvPr>
            <p:ph type="title"/>
          </p:nvPr>
        </p:nvSpPr>
        <p:spPr/>
        <p:txBody>
          <a:bodyPr/>
          <a:lstStyle/>
          <a:p>
            <a:r>
              <a:rPr lang="da-DK" dirty="0"/>
              <a:t>Topledelse</a:t>
            </a:r>
          </a:p>
        </p:txBody>
      </p:sp>
      <p:sp>
        <p:nvSpPr>
          <p:cNvPr id="9" name="Pladsholder til tekst 8">
            <a:extLst>
              <a:ext uri="{FF2B5EF4-FFF2-40B4-BE49-F238E27FC236}">
                <a16:creationId xmlns:a16="http://schemas.microsoft.com/office/drawing/2014/main" id="{2F6EC00A-8E1B-104E-93C6-DB7DCDFD842D}"/>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10" name="Pladsholder til tekst 9">
            <a:extLst>
              <a:ext uri="{FF2B5EF4-FFF2-40B4-BE49-F238E27FC236}">
                <a16:creationId xmlns:a16="http://schemas.microsoft.com/office/drawing/2014/main" id="{2E000D99-5081-BF43-8EAE-BB84AE1C080A}"/>
              </a:ext>
            </a:extLst>
          </p:cNvPr>
          <p:cNvSpPr>
            <a:spLocks noGrp="1"/>
          </p:cNvSpPr>
          <p:nvPr>
            <p:ph type="body" sz="quarter" idx="11"/>
          </p:nvPr>
        </p:nvSpPr>
        <p:spPr/>
        <p:txBody>
          <a:bodyPr/>
          <a:lstStyle/>
          <a:p>
            <a:pPr marL="1587" lvl="1" indent="0">
              <a:buClr>
                <a:srgbClr val="B70439"/>
              </a:buClr>
              <a:buNone/>
            </a:pPr>
            <a:r>
              <a:rPr lang="da-DK" dirty="0"/>
              <a:t>Topledelsen har det overordnede ansvar for informationssikkerheden i organisationen, herunder at fastlægge sikkerhedsniveauet. </a:t>
            </a:r>
          </a:p>
          <a:p>
            <a:pPr marL="1587" lvl="1" indent="0">
              <a:buClr>
                <a:srgbClr val="B70439"/>
              </a:buClr>
              <a:buNone/>
            </a:pPr>
            <a:r>
              <a:rPr lang="da-DK" dirty="0"/>
              <a:t>Ansvaret inkluderer ansvaret for, at medarbejderne er kvalificerede til at arbejde sikkert med organisationens informationer.</a:t>
            </a:r>
          </a:p>
          <a:p>
            <a:pPr marL="1587" lvl="1" indent="0">
              <a:buClr>
                <a:srgbClr val="B70439"/>
              </a:buClr>
              <a:buNone/>
            </a:pPr>
            <a:r>
              <a:rPr lang="da-DK" kern="0" dirty="0"/>
              <a:t>Topledelsen træffer de overordnede </a:t>
            </a:r>
            <a:r>
              <a:rPr lang="da-DK" kern="0" dirty="0" err="1"/>
              <a:t>beslut-ninger</a:t>
            </a:r>
            <a:r>
              <a:rPr lang="da-DK" kern="0" dirty="0"/>
              <a:t> vedrørende informationssikkerhed og forholder sig til økonomiske, forretnings-strategiske, ressourcemæssige og organisatoriske konsekvenser.</a:t>
            </a:r>
          </a:p>
          <a:p>
            <a:endParaRPr lang="da-DK" dirty="0"/>
          </a:p>
        </p:txBody>
      </p:sp>
      <p:sp>
        <p:nvSpPr>
          <p:cNvPr id="11" name="Pladsholder til tekst 10">
            <a:extLst>
              <a:ext uri="{FF2B5EF4-FFF2-40B4-BE49-F238E27FC236}">
                <a16:creationId xmlns:a16="http://schemas.microsoft.com/office/drawing/2014/main" id="{86C44E98-65DE-C14E-907E-528B7FA8BA82}"/>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12" name="Pladsholder til tekst 11">
            <a:extLst>
              <a:ext uri="{FF2B5EF4-FFF2-40B4-BE49-F238E27FC236}">
                <a16:creationId xmlns:a16="http://schemas.microsoft.com/office/drawing/2014/main" id="{5B1A7CA8-C28A-2347-ADDF-00F478F880EC}"/>
              </a:ext>
            </a:extLst>
          </p:cNvPr>
          <p:cNvSpPr>
            <a:spLocks noGrp="1"/>
          </p:cNvSpPr>
          <p:nvPr>
            <p:ph type="body" sz="quarter" idx="15"/>
          </p:nvPr>
        </p:nvSpPr>
        <p:spPr>
          <a:xfrm>
            <a:off x="6375400" y="1008063"/>
            <a:ext cx="3511550" cy="4500562"/>
          </a:xfrm>
        </p:spPr>
        <p:txBody>
          <a:bodyPr/>
          <a:lstStyle/>
          <a:p>
            <a:pPr marL="1587" lvl="1" indent="0">
              <a:buClr>
                <a:srgbClr val="BF043C"/>
              </a:buClr>
              <a:buNone/>
            </a:pPr>
            <a:r>
              <a:rPr lang="da-DK" kern="0" dirty="0"/>
              <a:t>Topledelsen skal: </a:t>
            </a:r>
          </a:p>
          <a:p>
            <a:pPr marL="288000" lvl="1" indent="-288000">
              <a:buClr>
                <a:srgbClr val="B70439"/>
              </a:buClr>
            </a:pPr>
            <a:r>
              <a:rPr lang="da-DK" kern="0" dirty="0"/>
              <a:t>Sikre, at arbejdet med informationssikkerhed har ledernes opbakning</a:t>
            </a:r>
          </a:p>
          <a:p>
            <a:pPr marL="288000" lvl="1" indent="-288000">
              <a:buClr>
                <a:srgbClr val="B70439"/>
              </a:buClr>
            </a:pPr>
            <a:r>
              <a:rPr lang="da-DK" dirty="0"/>
              <a:t>Holde sig ajour med det aktuelle risikobillede ved at samarbejde med </a:t>
            </a:r>
            <a:r>
              <a:rPr lang="da-DK" dirty="0" err="1"/>
              <a:t>sikkerhedskoordina-toren</a:t>
            </a:r>
            <a:r>
              <a:rPr lang="da-DK" dirty="0"/>
              <a:t> og de personer (entiteter), der har ansvar for informationsaktiverne</a:t>
            </a:r>
          </a:p>
          <a:p>
            <a:pPr marL="288000" lvl="1" indent="-288000">
              <a:buClr>
                <a:srgbClr val="B70439"/>
              </a:buClr>
            </a:pPr>
            <a:r>
              <a:rPr lang="da-DK" kern="0" dirty="0"/>
              <a:t>Etablere</a:t>
            </a:r>
            <a:r>
              <a:rPr lang="da-DK" dirty="0"/>
              <a:t> et Information Security Management System</a:t>
            </a:r>
            <a:r>
              <a:rPr lang="da-DK" kern="0" dirty="0"/>
              <a:t> (ISMS)/ledelsessystem for </a:t>
            </a:r>
            <a:r>
              <a:rPr lang="da-DK" dirty="0"/>
              <a:t>de politikker, procedurer, processer, organisatoriske beslutningsgange og aktiviteter, som udgør komponenterne i organisationens styring af informationssikkerhed</a:t>
            </a:r>
            <a:endParaRPr lang="da-DK" kern="0" dirty="0"/>
          </a:p>
          <a:p>
            <a:pPr marL="288000" lvl="1" indent="-288000">
              <a:buClr>
                <a:srgbClr val="B70439"/>
              </a:buClr>
            </a:pPr>
            <a:r>
              <a:rPr lang="da-DK" dirty="0"/>
              <a:t>Vurdere, om der er behov for ekstern rådgivning og bistand til sikkerhedsarbejdet.</a:t>
            </a:r>
          </a:p>
          <a:p>
            <a:pPr lvl="1">
              <a:buClr>
                <a:srgbClr val="B70439"/>
              </a:buClr>
            </a:pPr>
            <a:endParaRPr lang="da-DK" dirty="0"/>
          </a:p>
          <a:p>
            <a:endParaRPr lang="da-DK" dirty="0"/>
          </a:p>
        </p:txBody>
      </p:sp>
      <p:sp>
        <p:nvSpPr>
          <p:cNvPr id="13" name="Pladsholder til tekst 12">
            <a:extLst>
              <a:ext uri="{FF2B5EF4-FFF2-40B4-BE49-F238E27FC236}">
                <a16:creationId xmlns:a16="http://schemas.microsoft.com/office/drawing/2014/main" id="{FD7C37FE-C920-1643-80A7-54A19F260CBC}"/>
              </a:ext>
            </a:extLst>
          </p:cNvPr>
          <p:cNvSpPr>
            <a:spLocks noGrp="1"/>
          </p:cNvSpPr>
          <p:nvPr>
            <p:ph type="body" sz="quarter" idx="36"/>
          </p:nvPr>
        </p:nvSpPr>
        <p:spPr>
          <a:xfrm>
            <a:off x="6375400" y="1310296"/>
            <a:ext cx="180000" cy="180000"/>
          </a:xfrm>
        </p:spPr>
        <p:txBody>
          <a:bodyPr/>
          <a:lstStyle/>
          <a:p>
            <a:endParaRPr lang="da-DK" dirty="0"/>
          </a:p>
        </p:txBody>
      </p:sp>
      <p:sp>
        <p:nvSpPr>
          <p:cNvPr id="14" name="Pladsholder til tekst 13">
            <a:extLst>
              <a:ext uri="{FF2B5EF4-FFF2-40B4-BE49-F238E27FC236}">
                <a16:creationId xmlns:a16="http://schemas.microsoft.com/office/drawing/2014/main" id="{D0F8A627-AC88-1C40-B250-BA7194774442}"/>
              </a:ext>
            </a:extLst>
          </p:cNvPr>
          <p:cNvSpPr>
            <a:spLocks noGrp="1"/>
          </p:cNvSpPr>
          <p:nvPr>
            <p:ph type="body" sz="quarter" idx="37"/>
          </p:nvPr>
        </p:nvSpPr>
        <p:spPr>
          <a:xfrm>
            <a:off x="6375399" y="1729086"/>
            <a:ext cx="180000" cy="180000"/>
          </a:xfrm>
        </p:spPr>
        <p:txBody>
          <a:bodyPr/>
          <a:lstStyle/>
          <a:p>
            <a:endParaRPr lang="da-DK" dirty="0"/>
          </a:p>
        </p:txBody>
      </p:sp>
      <p:pic>
        <p:nvPicPr>
          <p:cNvPr id="15" name="Billede 14">
            <a:extLst>
              <a:ext uri="{FF2B5EF4-FFF2-40B4-BE49-F238E27FC236}">
                <a16:creationId xmlns:a16="http://schemas.microsoft.com/office/drawing/2014/main" id="{A56091C8-DBAC-274D-B149-D022D5383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28" y="1309960"/>
            <a:ext cx="1709397" cy="3420000"/>
          </a:xfrm>
          <a:prstGeom prst="rect">
            <a:avLst/>
          </a:prstGeom>
        </p:spPr>
      </p:pic>
      <p:sp>
        <p:nvSpPr>
          <p:cNvPr id="16" name="Pladsholder til tekst 13">
            <a:extLst>
              <a:ext uri="{FF2B5EF4-FFF2-40B4-BE49-F238E27FC236}">
                <a16:creationId xmlns:a16="http://schemas.microsoft.com/office/drawing/2014/main" id="{7719A2C8-AE78-D846-9897-DB521ABA4F64}"/>
              </a:ext>
            </a:extLst>
          </p:cNvPr>
          <p:cNvSpPr txBox="1">
            <a:spLocks/>
          </p:cNvSpPr>
          <p:nvPr/>
        </p:nvSpPr>
        <p:spPr>
          <a:xfrm>
            <a:off x="6375399" y="2538436"/>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7" name="Pladsholder til tekst 13">
            <a:extLst>
              <a:ext uri="{FF2B5EF4-FFF2-40B4-BE49-F238E27FC236}">
                <a16:creationId xmlns:a16="http://schemas.microsoft.com/office/drawing/2014/main" id="{18D7FB1C-6ECA-1F4B-97DE-2B57B1E1D564}"/>
              </a:ext>
            </a:extLst>
          </p:cNvPr>
          <p:cNvSpPr txBox="1">
            <a:spLocks/>
          </p:cNvSpPr>
          <p:nvPr/>
        </p:nvSpPr>
        <p:spPr>
          <a:xfrm>
            <a:off x="6375399" y="3686522"/>
            <a:ext cx="180000" cy="180000"/>
          </a:xfrm>
          <a:prstGeom prst="ellipse">
            <a:avLst/>
          </a:prstGeom>
          <a:blipFill>
            <a:blip r:embed="rId4">
              <a:extLst>
                <a:ext uri="{96DAC541-7B7A-43D3-8B79-37D633B846F1}">
                  <asvg:svgBlip xmlns:asvg="http://schemas.microsoft.com/office/drawing/2016/SVG/main" r:embed="rId5"/>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Tree>
    <p:extLst>
      <p:ext uri="{BB962C8B-B14F-4D97-AF65-F5344CB8AC3E}">
        <p14:creationId xmlns:p14="http://schemas.microsoft.com/office/powerpoint/2010/main" val="27160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7AB750D-AFBF-B34D-A1B7-4ECEC86C421C}"/>
              </a:ext>
            </a:extLst>
          </p:cNvPr>
          <p:cNvSpPr>
            <a:spLocks noGrp="1"/>
          </p:cNvSpPr>
          <p:nvPr>
            <p:ph type="title"/>
          </p:nvPr>
        </p:nvSpPr>
        <p:spPr/>
        <p:txBody>
          <a:bodyPr/>
          <a:lstStyle/>
          <a:p>
            <a:r>
              <a:rPr lang="da-DK" dirty="0"/>
              <a:t>Mellemleder</a:t>
            </a:r>
          </a:p>
        </p:txBody>
      </p:sp>
      <p:sp>
        <p:nvSpPr>
          <p:cNvPr id="9" name="Pladsholder til tekst 8">
            <a:extLst>
              <a:ext uri="{FF2B5EF4-FFF2-40B4-BE49-F238E27FC236}">
                <a16:creationId xmlns:a16="http://schemas.microsoft.com/office/drawing/2014/main" id="{DC30C427-8B4A-1E4D-93F3-8DFE8E900983}"/>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10" name="Pladsholder til tekst 9">
            <a:extLst>
              <a:ext uri="{FF2B5EF4-FFF2-40B4-BE49-F238E27FC236}">
                <a16:creationId xmlns:a16="http://schemas.microsoft.com/office/drawing/2014/main" id="{2DBD0CE0-0E4D-9E41-B430-453B9A847B03}"/>
              </a:ext>
            </a:extLst>
          </p:cNvPr>
          <p:cNvSpPr>
            <a:spLocks noGrp="1"/>
          </p:cNvSpPr>
          <p:nvPr>
            <p:ph type="body" sz="quarter" idx="11"/>
          </p:nvPr>
        </p:nvSpPr>
        <p:spPr>
          <a:xfrm>
            <a:off x="1766888" y="2022985"/>
            <a:ext cx="3781425" cy="3485640"/>
          </a:xfrm>
        </p:spPr>
        <p:txBody>
          <a:bodyPr/>
          <a:lstStyle/>
          <a:p>
            <a:pPr marL="1587" lvl="1" indent="0">
              <a:buClr>
                <a:srgbClr val="B70439"/>
              </a:buClr>
              <a:buNone/>
            </a:pPr>
            <a:r>
              <a:rPr lang="da-DK" kern="0" dirty="0">
                <a:solidFill>
                  <a:srgbClr val="000000"/>
                </a:solidFill>
              </a:rPr>
              <a:t>Mellemledere er ansvarlige for operativ implementering og løbende kontrol med overholdelsen af politikker, retningslinjer, procedurer, budget mv.</a:t>
            </a:r>
          </a:p>
          <a:p>
            <a:pPr marL="1587" lvl="1" indent="0">
              <a:buClr>
                <a:srgbClr val="B70439"/>
              </a:buClr>
              <a:buNone/>
            </a:pPr>
            <a:r>
              <a:rPr lang="da-DK" kern="0" dirty="0">
                <a:solidFill>
                  <a:srgbClr val="000000"/>
                </a:solidFill>
              </a:rPr>
              <a:t>De bidrager i øvrigt til at højne </a:t>
            </a:r>
            <a:r>
              <a:rPr lang="da-DK" kern="0" dirty="0" err="1">
                <a:solidFill>
                  <a:srgbClr val="000000"/>
                </a:solidFill>
              </a:rPr>
              <a:t>opmærksom-heden</a:t>
            </a:r>
            <a:r>
              <a:rPr lang="da-DK" kern="0" dirty="0">
                <a:solidFill>
                  <a:srgbClr val="000000"/>
                </a:solidFill>
              </a:rPr>
              <a:t> omkring informationssikkerhed, og fungerer som daglig sparringspartner for medarbejderne i forhold til efterlevelse af sikkerhedsforanstaltningerne.</a:t>
            </a:r>
          </a:p>
          <a:p>
            <a:endParaRPr lang="da-DK" dirty="0"/>
          </a:p>
        </p:txBody>
      </p:sp>
      <p:sp>
        <p:nvSpPr>
          <p:cNvPr id="11" name="Pladsholder til tekst 10">
            <a:extLst>
              <a:ext uri="{FF2B5EF4-FFF2-40B4-BE49-F238E27FC236}">
                <a16:creationId xmlns:a16="http://schemas.microsoft.com/office/drawing/2014/main" id="{F13690B8-35C7-4247-A15A-EFDEAF82DEE8}"/>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12" name="Pladsholder til tekst 11">
            <a:extLst>
              <a:ext uri="{FF2B5EF4-FFF2-40B4-BE49-F238E27FC236}">
                <a16:creationId xmlns:a16="http://schemas.microsoft.com/office/drawing/2014/main" id="{E94DD65C-3C8F-B64E-B137-DB119E5F8337}"/>
              </a:ext>
            </a:extLst>
          </p:cNvPr>
          <p:cNvSpPr>
            <a:spLocks noGrp="1"/>
          </p:cNvSpPr>
          <p:nvPr>
            <p:ph type="body" sz="quarter" idx="15"/>
          </p:nvPr>
        </p:nvSpPr>
        <p:spPr>
          <a:xfrm>
            <a:off x="6375400" y="1008063"/>
            <a:ext cx="3502025" cy="4500562"/>
          </a:xfrm>
        </p:spPr>
        <p:txBody>
          <a:bodyPr/>
          <a:lstStyle/>
          <a:p>
            <a:pPr marL="1587" lvl="1" indent="0">
              <a:buClr>
                <a:schemeClr val="tx2"/>
              </a:buClr>
              <a:buNone/>
            </a:pPr>
            <a:r>
              <a:rPr lang="da-DK" kern="0" dirty="0">
                <a:solidFill>
                  <a:srgbClr val="000000"/>
                </a:solidFill>
              </a:rPr>
              <a:t>Mellemlederne skal: </a:t>
            </a:r>
          </a:p>
          <a:p>
            <a:pPr marL="288000" lvl="1" indent="-288000">
              <a:buClr>
                <a:srgbClr val="B70439"/>
              </a:buClr>
            </a:pPr>
            <a:r>
              <a:rPr lang="da-DK" kern="0" dirty="0">
                <a:solidFill>
                  <a:srgbClr val="000000"/>
                </a:solidFill>
              </a:rPr>
              <a:t>Påtage sig ansvaret for at sikre udarbejdelser af de detaljerede procedurer, instrukser og tjeklister inden for rammerne af de sikkerhedsniveauer organisationens topledelse har fastlagt </a:t>
            </a:r>
          </a:p>
          <a:p>
            <a:pPr marL="288000" lvl="1" indent="-288000">
              <a:buClr>
                <a:srgbClr val="B70439"/>
              </a:buClr>
            </a:pPr>
            <a:r>
              <a:rPr lang="da-DK" kern="0" dirty="0">
                <a:solidFill>
                  <a:srgbClr val="000000"/>
                </a:solidFill>
              </a:rPr>
              <a:t>Sikre, at organisationens arbejde planlægges på en måde, så informationssikkerheden understøttes</a:t>
            </a:r>
          </a:p>
          <a:p>
            <a:pPr marL="288000" lvl="1" indent="-288000">
              <a:buClr>
                <a:srgbClr val="B70439"/>
              </a:buClr>
            </a:pPr>
            <a:r>
              <a:rPr lang="da-DK" kern="0" dirty="0">
                <a:solidFill>
                  <a:srgbClr val="000000"/>
                </a:solidFill>
              </a:rPr>
              <a:t>Følger op på sikkerhedsinitiativer i forhold til medarbejdernes daglige arbejde, herunder sikre høj </a:t>
            </a:r>
            <a:r>
              <a:rPr lang="da-DK" i="1" kern="0" dirty="0" err="1">
                <a:solidFill>
                  <a:srgbClr val="000000"/>
                </a:solidFill>
              </a:rPr>
              <a:t>awareness</a:t>
            </a:r>
            <a:r>
              <a:rPr lang="da-DK" i="1" kern="0" dirty="0">
                <a:solidFill>
                  <a:srgbClr val="000000"/>
                </a:solidFill>
              </a:rPr>
              <a:t> </a:t>
            </a:r>
            <a:r>
              <a:rPr lang="da-DK" kern="0" dirty="0">
                <a:solidFill>
                  <a:srgbClr val="000000"/>
                </a:solidFill>
              </a:rPr>
              <a:t>om informationssikkerhed</a:t>
            </a:r>
          </a:p>
          <a:p>
            <a:pPr marL="288000" lvl="1" indent="-288000">
              <a:buClr>
                <a:srgbClr val="B70439"/>
              </a:buClr>
            </a:pPr>
            <a:r>
              <a:rPr lang="da-DK" kern="0" dirty="0">
                <a:solidFill>
                  <a:srgbClr val="000000"/>
                </a:solidFill>
              </a:rPr>
              <a:t>Som medarbejdere rapportere risici og hændelser.</a:t>
            </a:r>
          </a:p>
          <a:p>
            <a:pPr marL="288000" lvl="1" indent="-288000">
              <a:buClr>
                <a:srgbClr val="B70439"/>
              </a:buClr>
            </a:pPr>
            <a:endParaRPr lang="da-DK" kern="0" dirty="0">
              <a:solidFill>
                <a:srgbClr val="000000"/>
              </a:solidFill>
            </a:endParaRPr>
          </a:p>
          <a:p>
            <a:endParaRPr lang="da-DK" dirty="0"/>
          </a:p>
        </p:txBody>
      </p:sp>
      <p:sp>
        <p:nvSpPr>
          <p:cNvPr id="2" name="Pladsholder til tekst 1">
            <a:extLst>
              <a:ext uri="{FF2B5EF4-FFF2-40B4-BE49-F238E27FC236}">
                <a16:creationId xmlns:a16="http://schemas.microsoft.com/office/drawing/2014/main" id="{1A38CB61-0FF5-0A4F-B268-211E6E6756B6}"/>
              </a:ext>
            </a:extLst>
          </p:cNvPr>
          <p:cNvSpPr>
            <a:spLocks noGrp="1"/>
          </p:cNvSpPr>
          <p:nvPr>
            <p:ph type="body" sz="quarter" idx="36"/>
          </p:nvPr>
        </p:nvSpPr>
        <p:spPr/>
        <p:txBody>
          <a:bodyPr/>
          <a:lstStyle/>
          <a:p>
            <a:endParaRPr lang="da-DK"/>
          </a:p>
        </p:txBody>
      </p:sp>
      <p:sp>
        <p:nvSpPr>
          <p:cNvPr id="3" name="Pladsholder til tekst 2">
            <a:extLst>
              <a:ext uri="{FF2B5EF4-FFF2-40B4-BE49-F238E27FC236}">
                <a16:creationId xmlns:a16="http://schemas.microsoft.com/office/drawing/2014/main" id="{0CA9451B-66B3-ED45-9077-90DEA9E89572}"/>
              </a:ext>
            </a:extLst>
          </p:cNvPr>
          <p:cNvSpPr>
            <a:spLocks noGrp="1"/>
          </p:cNvSpPr>
          <p:nvPr>
            <p:ph type="body" sz="quarter" idx="37"/>
          </p:nvPr>
        </p:nvSpPr>
        <p:spPr>
          <a:xfrm>
            <a:off x="6375400" y="2248980"/>
            <a:ext cx="180000" cy="180000"/>
          </a:xfrm>
        </p:spPr>
        <p:txBody>
          <a:bodyPr/>
          <a:lstStyle/>
          <a:p>
            <a:endParaRPr lang="da-DK" dirty="0"/>
          </a:p>
        </p:txBody>
      </p:sp>
      <p:sp>
        <p:nvSpPr>
          <p:cNvPr id="15" name="Pladsholder til tekst 13">
            <a:extLst>
              <a:ext uri="{FF2B5EF4-FFF2-40B4-BE49-F238E27FC236}">
                <a16:creationId xmlns:a16="http://schemas.microsoft.com/office/drawing/2014/main" id="{07C4E6F0-0A4A-E04B-B4C7-2B0DF0081F7D}"/>
              </a:ext>
            </a:extLst>
          </p:cNvPr>
          <p:cNvSpPr txBox="1">
            <a:spLocks/>
          </p:cNvSpPr>
          <p:nvPr/>
        </p:nvSpPr>
        <p:spPr>
          <a:xfrm>
            <a:off x="6375400" y="3491888"/>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6" name="Pladsholder til tekst 13">
            <a:extLst>
              <a:ext uri="{FF2B5EF4-FFF2-40B4-BE49-F238E27FC236}">
                <a16:creationId xmlns:a16="http://schemas.microsoft.com/office/drawing/2014/main" id="{7791A234-EDA8-DA47-8815-7F17B4DC141B}"/>
              </a:ext>
            </a:extLst>
          </p:cNvPr>
          <p:cNvSpPr txBox="1">
            <a:spLocks/>
          </p:cNvSpPr>
          <p:nvPr/>
        </p:nvSpPr>
        <p:spPr>
          <a:xfrm>
            <a:off x="6375400" y="2903499"/>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pic>
        <p:nvPicPr>
          <p:cNvPr id="17" name="Billede 16">
            <a:extLst>
              <a:ext uri="{FF2B5EF4-FFF2-40B4-BE49-F238E27FC236}">
                <a16:creationId xmlns:a16="http://schemas.microsoft.com/office/drawing/2014/main" id="{201EDC31-5B5B-734A-B835-F1DF495935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5" y="1435192"/>
            <a:ext cx="1709999" cy="3420000"/>
          </a:xfrm>
          <a:prstGeom prst="rect">
            <a:avLst/>
          </a:prstGeom>
        </p:spPr>
      </p:pic>
    </p:spTree>
    <p:extLst>
      <p:ext uri="{BB962C8B-B14F-4D97-AF65-F5344CB8AC3E}">
        <p14:creationId xmlns:p14="http://schemas.microsoft.com/office/powerpoint/2010/main" val="4125972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67468-DACE-DE45-930D-9BA578471419}"/>
              </a:ext>
            </a:extLst>
          </p:cNvPr>
          <p:cNvSpPr>
            <a:spLocks noGrp="1"/>
          </p:cNvSpPr>
          <p:nvPr>
            <p:ph type="title"/>
          </p:nvPr>
        </p:nvSpPr>
        <p:spPr/>
        <p:txBody>
          <a:bodyPr/>
          <a:lstStyle/>
          <a:p>
            <a:r>
              <a:rPr lang="da-DK" dirty="0"/>
              <a:t>Medarbejder</a:t>
            </a:r>
          </a:p>
        </p:txBody>
      </p:sp>
      <p:sp>
        <p:nvSpPr>
          <p:cNvPr id="3" name="Pladsholder til tekst 2">
            <a:extLst>
              <a:ext uri="{FF2B5EF4-FFF2-40B4-BE49-F238E27FC236}">
                <a16:creationId xmlns:a16="http://schemas.microsoft.com/office/drawing/2014/main" id="{E366257D-6443-6C40-9D75-3C35C71D9C10}"/>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4" name="Pladsholder til tekst 3">
            <a:extLst>
              <a:ext uri="{FF2B5EF4-FFF2-40B4-BE49-F238E27FC236}">
                <a16:creationId xmlns:a16="http://schemas.microsoft.com/office/drawing/2014/main" id="{30B9A1AB-D00F-5444-A16B-7A46FF214DBB}"/>
              </a:ext>
            </a:extLst>
          </p:cNvPr>
          <p:cNvSpPr>
            <a:spLocks noGrp="1"/>
          </p:cNvSpPr>
          <p:nvPr>
            <p:ph type="body" sz="quarter" idx="11"/>
          </p:nvPr>
        </p:nvSpPr>
        <p:spPr/>
        <p:txBody>
          <a:bodyPr/>
          <a:lstStyle/>
          <a:p>
            <a:pPr marL="1587" lvl="1" indent="0">
              <a:buClr>
                <a:srgbClr val="B70439"/>
              </a:buClr>
              <a:buNone/>
            </a:pPr>
            <a:r>
              <a:rPr lang="da-DK" kern="0" dirty="0">
                <a:solidFill>
                  <a:srgbClr val="000000"/>
                </a:solidFill>
              </a:rPr>
              <a:t>Medarbejdernes har den vigtigste rolle i forhold til informationssikkerheden. De sikrer, at de uddelegerede opgaver udføres på en måde, så organisationen efterlever lovgivningen, interne politikker og retningslinjer. </a:t>
            </a:r>
          </a:p>
          <a:p>
            <a:pPr marL="1587" lvl="1" indent="0">
              <a:buClr>
                <a:srgbClr val="B70439"/>
              </a:buClr>
              <a:buNone/>
            </a:pPr>
            <a:r>
              <a:rPr lang="da-DK" kern="0" dirty="0">
                <a:solidFill>
                  <a:srgbClr val="000000"/>
                </a:solidFill>
              </a:rPr>
              <a:t>Medarbejdergrupper har naturligvis meget forskellige berøring med data, information og fysisk sikkerhed. Dermed har medarbejdere forskellige roller i sikkerhedsarbejdet. </a:t>
            </a:r>
          </a:p>
          <a:p>
            <a:endParaRPr lang="da-DK" dirty="0"/>
          </a:p>
        </p:txBody>
      </p:sp>
      <p:sp>
        <p:nvSpPr>
          <p:cNvPr id="5" name="Pladsholder til tekst 4">
            <a:extLst>
              <a:ext uri="{FF2B5EF4-FFF2-40B4-BE49-F238E27FC236}">
                <a16:creationId xmlns:a16="http://schemas.microsoft.com/office/drawing/2014/main" id="{0500C142-E26A-374C-9947-3563E15047A9}"/>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6" name="Pladsholder til tekst 5">
            <a:extLst>
              <a:ext uri="{FF2B5EF4-FFF2-40B4-BE49-F238E27FC236}">
                <a16:creationId xmlns:a16="http://schemas.microsoft.com/office/drawing/2014/main" id="{B3E4D111-C177-E44B-A41C-0FFD46E8421C}"/>
              </a:ext>
            </a:extLst>
          </p:cNvPr>
          <p:cNvSpPr>
            <a:spLocks noGrp="1"/>
          </p:cNvSpPr>
          <p:nvPr>
            <p:ph type="body" sz="quarter" idx="15"/>
          </p:nvPr>
        </p:nvSpPr>
        <p:spPr>
          <a:xfrm>
            <a:off x="6375400" y="1008063"/>
            <a:ext cx="3421063" cy="4500562"/>
          </a:xfrm>
        </p:spPr>
        <p:txBody>
          <a:bodyPr/>
          <a:lstStyle/>
          <a:p>
            <a:pPr marL="1587" lvl="1" indent="0">
              <a:buClr>
                <a:schemeClr val="tx2"/>
              </a:buClr>
              <a:buNone/>
            </a:pPr>
            <a:r>
              <a:rPr lang="da-DK" kern="0" dirty="0">
                <a:solidFill>
                  <a:srgbClr val="000000"/>
                </a:solidFill>
              </a:rPr>
              <a:t>Medarbejdernes opgaver i sikkerhedsarbejdet afhænger i høj grad af, hvor meget data mv. de er i berøring med i deres daglige arbejde. Generelt kan det dog siges, at de skal: </a:t>
            </a:r>
          </a:p>
          <a:p>
            <a:pPr marL="288000" lvl="1" indent="-288000">
              <a:buClr>
                <a:srgbClr val="B70439"/>
              </a:buClr>
            </a:pPr>
            <a:r>
              <a:rPr lang="da-DK" kern="0" dirty="0">
                <a:solidFill>
                  <a:srgbClr val="000000"/>
                </a:solidFill>
              </a:rPr>
              <a:t>Overholde gældende politikker</a:t>
            </a:r>
          </a:p>
          <a:p>
            <a:pPr marL="288000" lvl="1" indent="-288000">
              <a:buClr>
                <a:srgbClr val="B70439"/>
              </a:buClr>
            </a:pPr>
            <a:r>
              <a:rPr lang="da-DK" kern="0" dirty="0">
                <a:solidFill>
                  <a:srgbClr val="000000"/>
                </a:solidFill>
              </a:rPr>
              <a:t>Udpege mangler i gældende politikker og efterlevelsen af disse</a:t>
            </a:r>
          </a:p>
          <a:p>
            <a:pPr marL="288000" lvl="1" indent="-288000">
              <a:buClr>
                <a:srgbClr val="B70439"/>
              </a:buClr>
            </a:pPr>
            <a:r>
              <a:rPr lang="da-DK" kern="0" dirty="0">
                <a:solidFill>
                  <a:srgbClr val="000000"/>
                </a:solidFill>
              </a:rPr>
              <a:t>Rapportere risici og hændelser på en proaktiv måde.</a:t>
            </a:r>
          </a:p>
          <a:p>
            <a:pPr lvl="1">
              <a:buClr>
                <a:srgbClr val="B70439"/>
              </a:buClr>
            </a:pPr>
            <a:endParaRPr lang="da-DK" kern="0" dirty="0">
              <a:solidFill>
                <a:srgbClr val="000000"/>
              </a:solidFill>
            </a:endParaRPr>
          </a:p>
          <a:p>
            <a:endParaRPr lang="da-DK" dirty="0"/>
          </a:p>
        </p:txBody>
      </p:sp>
      <p:sp>
        <p:nvSpPr>
          <p:cNvPr id="7" name="Pladsholder til tekst 6">
            <a:extLst>
              <a:ext uri="{FF2B5EF4-FFF2-40B4-BE49-F238E27FC236}">
                <a16:creationId xmlns:a16="http://schemas.microsoft.com/office/drawing/2014/main" id="{DF487930-B205-1E46-B78E-CF7B0BBA1BB4}"/>
              </a:ext>
            </a:extLst>
          </p:cNvPr>
          <p:cNvSpPr>
            <a:spLocks noGrp="1"/>
          </p:cNvSpPr>
          <p:nvPr>
            <p:ph type="body" sz="quarter" idx="36"/>
          </p:nvPr>
        </p:nvSpPr>
        <p:spPr>
          <a:xfrm>
            <a:off x="6375400" y="1826820"/>
            <a:ext cx="180000" cy="180000"/>
          </a:xfrm>
        </p:spPr>
        <p:txBody>
          <a:bodyPr/>
          <a:lstStyle/>
          <a:p>
            <a:endParaRPr lang="da-DK" dirty="0"/>
          </a:p>
        </p:txBody>
      </p:sp>
      <p:sp>
        <p:nvSpPr>
          <p:cNvPr id="8" name="Pladsholder til tekst 7">
            <a:extLst>
              <a:ext uri="{FF2B5EF4-FFF2-40B4-BE49-F238E27FC236}">
                <a16:creationId xmlns:a16="http://schemas.microsoft.com/office/drawing/2014/main" id="{3798076A-8872-C84B-9C8C-99D7964BF48B}"/>
              </a:ext>
            </a:extLst>
          </p:cNvPr>
          <p:cNvSpPr>
            <a:spLocks noGrp="1"/>
          </p:cNvSpPr>
          <p:nvPr>
            <p:ph type="body" sz="quarter" idx="37"/>
          </p:nvPr>
        </p:nvSpPr>
        <p:spPr>
          <a:xfrm>
            <a:off x="6375400" y="2105597"/>
            <a:ext cx="180000" cy="180000"/>
          </a:xfrm>
        </p:spPr>
        <p:txBody>
          <a:bodyPr/>
          <a:lstStyle/>
          <a:p>
            <a:endParaRPr lang="da-DK" dirty="0"/>
          </a:p>
        </p:txBody>
      </p:sp>
      <p:sp>
        <p:nvSpPr>
          <p:cNvPr id="9" name="Pladsholder til tekst 7">
            <a:extLst>
              <a:ext uri="{FF2B5EF4-FFF2-40B4-BE49-F238E27FC236}">
                <a16:creationId xmlns:a16="http://schemas.microsoft.com/office/drawing/2014/main" id="{0D3337C8-35CE-C64A-A90D-342A9F66858D}"/>
              </a:ext>
            </a:extLst>
          </p:cNvPr>
          <p:cNvSpPr txBox="1">
            <a:spLocks/>
          </p:cNvSpPr>
          <p:nvPr/>
        </p:nvSpPr>
        <p:spPr>
          <a:xfrm>
            <a:off x="6375400" y="2524387"/>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pic>
        <p:nvPicPr>
          <p:cNvPr id="10" name="Billede 9">
            <a:extLst>
              <a:ext uri="{FF2B5EF4-FFF2-40B4-BE49-F238E27FC236}">
                <a16:creationId xmlns:a16="http://schemas.microsoft.com/office/drawing/2014/main" id="{876CC3DD-4A88-9340-A199-001FB1CA46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877" y="1420273"/>
            <a:ext cx="1709999" cy="3420000"/>
          </a:xfrm>
          <a:prstGeom prst="rect">
            <a:avLst/>
          </a:prstGeom>
        </p:spPr>
      </p:pic>
    </p:spTree>
    <p:extLst>
      <p:ext uri="{BB962C8B-B14F-4D97-AF65-F5344CB8AC3E}">
        <p14:creationId xmlns:p14="http://schemas.microsoft.com/office/powerpoint/2010/main" val="120229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04A943-9377-A44A-B300-17DBA6225518}"/>
              </a:ext>
            </a:extLst>
          </p:cNvPr>
          <p:cNvSpPr>
            <a:spLocks noGrp="1"/>
          </p:cNvSpPr>
          <p:nvPr>
            <p:ph type="title"/>
          </p:nvPr>
        </p:nvSpPr>
        <p:spPr/>
        <p:txBody>
          <a:bodyPr/>
          <a:lstStyle/>
          <a:p>
            <a:r>
              <a:rPr lang="da-DK" dirty="0"/>
              <a:t>Informations-sikkerhedsudvalget</a:t>
            </a:r>
          </a:p>
        </p:txBody>
      </p:sp>
      <p:sp>
        <p:nvSpPr>
          <p:cNvPr id="3" name="Pladsholder til tekst 2">
            <a:extLst>
              <a:ext uri="{FF2B5EF4-FFF2-40B4-BE49-F238E27FC236}">
                <a16:creationId xmlns:a16="http://schemas.microsoft.com/office/drawing/2014/main" id="{AF7147F7-0544-F74E-998E-D5F070E339D3}"/>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4" name="Pladsholder til tekst 3">
            <a:extLst>
              <a:ext uri="{FF2B5EF4-FFF2-40B4-BE49-F238E27FC236}">
                <a16:creationId xmlns:a16="http://schemas.microsoft.com/office/drawing/2014/main" id="{491F9B08-C606-7444-A50F-39DCF2886EC4}"/>
              </a:ext>
            </a:extLst>
          </p:cNvPr>
          <p:cNvSpPr>
            <a:spLocks noGrp="1"/>
          </p:cNvSpPr>
          <p:nvPr>
            <p:ph type="body" sz="quarter" idx="11"/>
          </p:nvPr>
        </p:nvSpPr>
        <p:spPr>
          <a:xfrm>
            <a:off x="1766888" y="2022985"/>
            <a:ext cx="3919250" cy="3485640"/>
          </a:xfrm>
        </p:spPr>
        <p:txBody>
          <a:bodyPr/>
          <a:lstStyle/>
          <a:p>
            <a:pPr marL="1587" lvl="1" indent="0">
              <a:buClr>
                <a:srgbClr val="B70439"/>
              </a:buClr>
              <a:buNone/>
            </a:pPr>
            <a:r>
              <a:rPr lang="da-DK" kern="0" dirty="0">
                <a:solidFill>
                  <a:srgbClr val="000000"/>
                </a:solidFill>
              </a:rPr>
              <a:t>Informationssikkerhedsudvalget sætter mål for sikkerheden og sørger for, at informationssikker-heden realiseres og efterleves i organisationen. Udvalget har således det daglige ansvar for styring af informationssikkerheden.</a:t>
            </a:r>
          </a:p>
          <a:p>
            <a:pPr marL="1587" lvl="1" indent="0">
              <a:buClr>
                <a:srgbClr val="B70439"/>
              </a:buClr>
              <a:buNone/>
            </a:pPr>
            <a:r>
              <a:rPr lang="da-DK" kern="0" dirty="0">
                <a:solidFill>
                  <a:srgbClr val="000000"/>
                </a:solidFill>
              </a:rPr>
              <a:t>Udvalget udformer og beskriver sikkerhedspolitik, organisatoriske rammer, ansvarsfordeling, retningslinjer for kontrol og beredskab mv.</a:t>
            </a:r>
          </a:p>
          <a:p>
            <a:pPr marL="1587" lvl="1" indent="0">
              <a:buClr>
                <a:srgbClr val="B70439"/>
              </a:buClr>
              <a:buNone/>
            </a:pPr>
            <a:r>
              <a:rPr lang="da-DK" kern="0" dirty="0">
                <a:solidFill>
                  <a:srgbClr val="000000"/>
                </a:solidFill>
              </a:rPr>
              <a:t>Endelig er det udvalget, der sikrer, at sikkerhedsarbejdet har ledelsens opbakning. </a:t>
            </a:r>
          </a:p>
          <a:p>
            <a:pPr marL="1587" lvl="1" indent="0">
              <a:buClr>
                <a:srgbClr val="B70439"/>
              </a:buClr>
              <a:buNone/>
            </a:pPr>
            <a:r>
              <a:rPr lang="da-DK" kern="0" dirty="0">
                <a:solidFill>
                  <a:srgbClr val="000000"/>
                </a:solidFill>
              </a:rPr>
              <a:t>Formanden (topledelsen) for informations-sikkerhedsudvalget godkender oplæg af aktivitetsplaner, politikker, procedurer, mv. udarbejdet af informationssikkerhedsudvalget.</a:t>
            </a:r>
          </a:p>
          <a:p>
            <a:endParaRPr lang="da-DK" dirty="0"/>
          </a:p>
        </p:txBody>
      </p:sp>
      <p:sp>
        <p:nvSpPr>
          <p:cNvPr id="5" name="Pladsholder til tekst 4">
            <a:extLst>
              <a:ext uri="{FF2B5EF4-FFF2-40B4-BE49-F238E27FC236}">
                <a16:creationId xmlns:a16="http://schemas.microsoft.com/office/drawing/2014/main" id="{2100D7C9-5D8A-C743-BE42-3D125FCEC02B}"/>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6" name="Pladsholder til tekst 5">
            <a:extLst>
              <a:ext uri="{FF2B5EF4-FFF2-40B4-BE49-F238E27FC236}">
                <a16:creationId xmlns:a16="http://schemas.microsoft.com/office/drawing/2014/main" id="{AD2DE457-2B54-3A4E-9952-E36EEFBFCFBE}"/>
              </a:ext>
            </a:extLst>
          </p:cNvPr>
          <p:cNvSpPr>
            <a:spLocks noGrp="1"/>
          </p:cNvSpPr>
          <p:nvPr>
            <p:ph type="body" sz="quarter" idx="15"/>
          </p:nvPr>
        </p:nvSpPr>
        <p:spPr>
          <a:xfrm>
            <a:off x="6375400" y="1008063"/>
            <a:ext cx="3421063" cy="4500562"/>
          </a:xfrm>
        </p:spPr>
        <p:txBody>
          <a:bodyPr/>
          <a:lstStyle/>
          <a:p>
            <a:pPr marL="1587" lvl="1" indent="0">
              <a:buClr>
                <a:schemeClr val="tx2"/>
              </a:buClr>
              <a:buNone/>
            </a:pPr>
            <a:r>
              <a:rPr lang="da-DK" kern="0" dirty="0"/>
              <a:t>Informationssikkerhedsudvalget skal bl.a.: </a:t>
            </a:r>
          </a:p>
          <a:p>
            <a:pPr marL="288000" lvl="1" indent="-288000">
              <a:buClr>
                <a:srgbClr val="B70439"/>
              </a:buClr>
            </a:pPr>
            <a:r>
              <a:rPr lang="da-DK" kern="0" dirty="0"/>
              <a:t>Sikre, at udvalget har den nødvendige viden om ISO 27001, da </a:t>
            </a:r>
            <a:r>
              <a:rPr lang="da-DK" dirty="0"/>
              <a:t>medlemmernes indsigt i standardens indhold og dækningsområde er væsentligt for sikkerhedsudvalgets arbejde og succes</a:t>
            </a:r>
            <a:endParaRPr lang="da-DK" kern="0" dirty="0"/>
          </a:p>
          <a:p>
            <a:pPr marL="288000" lvl="1" indent="-288000">
              <a:buClr>
                <a:srgbClr val="B70439"/>
              </a:buClr>
            </a:pPr>
            <a:r>
              <a:rPr lang="da-DK" kern="0" dirty="0"/>
              <a:t>Fastlægge organisationens styringsmodel for informationssikkerheden ud fra ISO-principperne</a:t>
            </a:r>
          </a:p>
          <a:p>
            <a:pPr marL="288000" lvl="1" indent="-288000">
              <a:buClr>
                <a:srgbClr val="B70439"/>
              </a:buClr>
            </a:pPr>
            <a:r>
              <a:rPr lang="da-DK" kern="0" dirty="0"/>
              <a:t>Sikre, at beslutninger </a:t>
            </a:r>
            <a:r>
              <a:rPr lang="da-DK" dirty="0"/>
              <a:t>bygger på et afvejet helhedssyn – en balance mellem </a:t>
            </a:r>
            <a:r>
              <a:rPr lang="da-DK" dirty="0" err="1"/>
              <a:t>informations-sikkerhed</a:t>
            </a:r>
            <a:r>
              <a:rPr lang="da-DK" dirty="0"/>
              <a:t>, brugervenlighed og økonomi </a:t>
            </a:r>
            <a:endParaRPr lang="da-DK" kern="0" dirty="0"/>
          </a:p>
          <a:p>
            <a:pPr marL="288000" lvl="1" indent="-288000">
              <a:buClr>
                <a:srgbClr val="B70439"/>
              </a:buClr>
            </a:pPr>
            <a:r>
              <a:rPr lang="da-DK" kern="0" dirty="0"/>
              <a:t>Revidere og ajourføre informationssikkerheds-politikken med udgangspunkt i den aktuelle risikovurdering for organisationen</a:t>
            </a:r>
          </a:p>
          <a:p>
            <a:pPr marL="288000" lvl="1" indent="-288000">
              <a:buClr>
                <a:srgbClr val="B70439"/>
              </a:buClr>
            </a:pPr>
            <a:r>
              <a:rPr lang="da-DK" kern="0" dirty="0"/>
              <a:t>Formidle </a:t>
            </a:r>
            <a:r>
              <a:rPr lang="da-DK" dirty="0"/>
              <a:t>de trufne beslutninger til organisationen.</a:t>
            </a:r>
          </a:p>
          <a:p>
            <a:endParaRPr lang="da-DK" dirty="0"/>
          </a:p>
        </p:txBody>
      </p:sp>
      <p:sp>
        <p:nvSpPr>
          <p:cNvPr id="7" name="Pladsholder til tekst 6">
            <a:extLst>
              <a:ext uri="{FF2B5EF4-FFF2-40B4-BE49-F238E27FC236}">
                <a16:creationId xmlns:a16="http://schemas.microsoft.com/office/drawing/2014/main" id="{0F0629C4-3F2D-0142-AD06-89280874F1B3}"/>
              </a:ext>
            </a:extLst>
          </p:cNvPr>
          <p:cNvSpPr>
            <a:spLocks noGrp="1"/>
          </p:cNvSpPr>
          <p:nvPr>
            <p:ph type="body" sz="quarter" idx="36"/>
          </p:nvPr>
        </p:nvSpPr>
        <p:spPr>
          <a:xfrm>
            <a:off x="6375400" y="1290405"/>
            <a:ext cx="180000" cy="180000"/>
          </a:xfrm>
        </p:spPr>
        <p:txBody>
          <a:bodyPr/>
          <a:lstStyle/>
          <a:p>
            <a:endParaRPr lang="da-DK" dirty="0"/>
          </a:p>
        </p:txBody>
      </p:sp>
      <p:sp>
        <p:nvSpPr>
          <p:cNvPr id="8" name="Pladsholder til tekst 7">
            <a:extLst>
              <a:ext uri="{FF2B5EF4-FFF2-40B4-BE49-F238E27FC236}">
                <a16:creationId xmlns:a16="http://schemas.microsoft.com/office/drawing/2014/main" id="{0DD0ACDC-3DF0-2047-A449-6C8AB1C6D703}"/>
              </a:ext>
            </a:extLst>
          </p:cNvPr>
          <p:cNvSpPr>
            <a:spLocks noGrp="1"/>
          </p:cNvSpPr>
          <p:nvPr>
            <p:ph type="body" sz="quarter" idx="37"/>
          </p:nvPr>
        </p:nvSpPr>
        <p:spPr>
          <a:xfrm>
            <a:off x="6375400" y="2242902"/>
            <a:ext cx="180000" cy="180000"/>
          </a:xfrm>
        </p:spPr>
        <p:txBody>
          <a:bodyPr/>
          <a:lstStyle/>
          <a:p>
            <a:endParaRPr lang="da-DK" dirty="0"/>
          </a:p>
        </p:txBody>
      </p:sp>
      <p:sp>
        <p:nvSpPr>
          <p:cNvPr id="9" name="Pladsholder til tekst 7">
            <a:extLst>
              <a:ext uri="{FF2B5EF4-FFF2-40B4-BE49-F238E27FC236}">
                <a16:creationId xmlns:a16="http://schemas.microsoft.com/office/drawing/2014/main" id="{D006AF14-653D-884D-9558-5E8B873BF20D}"/>
              </a:ext>
            </a:extLst>
          </p:cNvPr>
          <p:cNvSpPr txBox="1">
            <a:spLocks/>
          </p:cNvSpPr>
          <p:nvPr/>
        </p:nvSpPr>
        <p:spPr>
          <a:xfrm>
            <a:off x="6375400" y="2879113"/>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0" name="Pladsholder til tekst 7">
            <a:extLst>
              <a:ext uri="{FF2B5EF4-FFF2-40B4-BE49-F238E27FC236}">
                <a16:creationId xmlns:a16="http://schemas.microsoft.com/office/drawing/2014/main" id="{F6F4BDE5-06C8-B440-B86D-E8CA643A2FFF}"/>
              </a:ext>
            </a:extLst>
          </p:cNvPr>
          <p:cNvSpPr txBox="1">
            <a:spLocks/>
          </p:cNvSpPr>
          <p:nvPr/>
        </p:nvSpPr>
        <p:spPr>
          <a:xfrm>
            <a:off x="6375400" y="3527788"/>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1" name="Pladsholder til tekst 7">
            <a:extLst>
              <a:ext uri="{FF2B5EF4-FFF2-40B4-BE49-F238E27FC236}">
                <a16:creationId xmlns:a16="http://schemas.microsoft.com/office/drawing/2014/main" id="{68BA3376-A13B-E04A-B46D-8F8C04D66F34}"/>
              </a:ext>
            </a:extLst>
          </p:cNvPr>
          <p:cNvSpPr txBox="1">
            <a:spLocks/>
          </p:cNvSpPr>
          <p:nvPr/>
        </p:nvSpPr>
        <p:spPr>
          <a:xfrm>
            <a:off x="6375400" y="4158206"/>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2" name="Rektangel 11">
            <a:extLst>
              <a:ext uri="{FF2B5EF4-FFF2-40B4-BE49-F238E27FC236}">
                <a16:creationId xmlns:a16="http://schemas.microsoft.com/office/drawing/2014/main" id="{2F09C9AB-305D-AF46-8FD3-A797BF116E56}"/>
              </a:ext>
            </a:extLst>
          </p:cNvPr>
          <p:cNvSpPr/>
          <p:nvPr/>
        </p:nvSpPr>
        <p:spPr>
          <a:xfrm>
            <a:off x="317357" y="1633059"/>
            <a:ext cx="1234125" cy="28040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13" name="Billede 12">
            <a:extLst>
              <a:ext uri="{FF2B5EF4-FFF2-40B4-BE49-F238E27FC236}">
                <a16:creationId xmlns:a16="http://schemas.microsoft.com/office/drawing/2014/main" id="{A203B908-F98F-A74B-BCC5-A8451725CC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899" y="1522902"/>
            <a:ext cx="899683" cy="1800000"/>
          </a:xfrm>
          <a:prstGeom prst="rect">
            <a:avLst/>
          </a:prstGeom>
        </p:spPr>
      </p:pic>
      <p:pic>
        <p:nvPicPr>
          <p:cNvPr id="14" name="Billede 13">
            <a:extLst>
              <a:ext uri="{FF2B5EF4-FFF2-40B4-BE49-F238E27FC236}">
                <a16:creationId xmlns:a16="http://schemas.microsoft.com/office/drawing/2014/main" id="{712D25DB-F834-1C40-8965-F3698EA352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161" y="1565523"/>
            <a:ext cx="899683" cy="1800000"/>
          </a:xfrm>
          <a:prstGeom prst="rect">
            <a:avLst/>
          </a:prstGeom>
        </p:spPr>
      </p:pic>
      <p:pic>
        <p:nvPicPr>
          <p:cNvPr id="15" name="Billede 14">
            <a:extLst>
              <a:ext uri="{FF2B5EF4-FFF2-40B4-BE49-F238E27FC236}">
                <a16:creationId xmlns:a16="http://schemas.microsoft.com/office/drawing/2014/main" id="{E690A972-0C6D-4E40-A141-9DC063B844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534" y="1761701"/>
            <a:ext cx="900000" cy="1800000"/>
          </a:xfrm>
          <a:prstGeom prst="rect">
            <a:avLst/>
          </a:prstGeom>
        </p:spPr>
      </p:pic>
    </p:spTree>
    <p:extLst>
      <p:ext uri="{BB962C8B-B14F-4D97-AF65-F5344CB8AC3E}">
        <p14:creationId xmlns:p14="http://schemas.microsoft.com/office/powerpoint/2010/main" val="2824323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77DBE33-C06D-7C41-8648-52A0F48A8F68}"/>
              </a:ext>
            </a:extLst>
          </p:cNvPr>
          <p:cNvSpPr>
            <a:spLocks noGrp="1"/>
          </p:cNvSpPr>
          <p:nvPr>
            <p:ph type="title"/>
          </p:nvPr>
        </p:nvSpPr>
        <p:spPr/>
        <p:txBody>
          <a:bodyPr/>
          <a:lstStyle/>
          <a:p>
            <a:r>
              <a:rPr lang="da-DK" dirty="0"/>
              <a:t>Data og -systemejer </a:t>
            </a:r>
          </a:p>
        </p:txBody>
      </p:sp>
      <p:sp>
        <p:nvSpPr>
          <p:cNvPr id="9" name="Pladsholder til tekst 8">
            <a:extLst>
              <a:ext uri="{FF2B5EF4-FFF2-40B4-BE49-F238E27FC236}">
                <a16:creationId xmlns:a16="http://schemas.microsoft.com/office/drawing/2014/main" id="{FACD1427-B074-B54B-BAC9-4B6BB642D5C6}"/>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10" name="Pladsholder til tekst 9">
            <a:extLst>
              <a:ext uri="{FF2B5EF4-FFF2-40B4-BE49-F238E27FC236}">
                <a16:creationId xmlns:a16="http://schemas.microsoft.com/office/drawing/2014/main" id="{22E5CB16-F330-874F-819E-1249FA56D11F}"/>
              </a:ext>
            </a:extLst>
          </p:cNvPr>
          <p:cNvSpPr>
            <a:spLocks noGrp="1"/>
          </p:cNvSpPr>
          <p:nvPr>
            <p:ph type="body" sz="quarter" idx="11"/>
          </p:nvPr>
        </p:nvSpPr>
        <p:spPr/>
        <p:txBody>
          <a:bodyPr/>
          <a:lstStyle/>
          <a:p>
            <a:pPr marL="1587" lvl="1" indent="0">
              <a:buClr>
                <a:srgbClr val="B70439"/>
              </a:buClr>
              <a:buNone/>
            </a:pPr>
            <a:r>
              <a:rPr lang="da-DK" dirty="0"/>
              <a:t>Dataejer har dispositionsret til data og ansvar for behandling af data.</a:t>
            </a:r>
          </a:p>
          <a:p>
            <a:pPr marL="1587" lvl="1" indent="0">
              <a:buClr>
                <a:srgbClr val="B70439"/>
              </a:buClr>
              <a:buNone/>
            </a:pPr>
            <a:r>
              <a:rPr lang="da-DK" dirty="0"/>
              <a:t>Systemejer har ansvar for informationssikker-heden, for det/de systemer de ”ejer”, herunder ansvaret for at der bliver udarbejdet operationelle procedurer, instrukser og tjeklister inden for rammerne af de sikkerhedsniveauer organisationens topledelse har fastlagt.</a:t>
            </a:r>
            <a:endParaRPr lang="da-DK" b="1" kern="0" dirty="0"/>
          </a:p>
          <a:p>
            <a:pPr marL="1587" lvl="1" indent="0">
              <a:buClr>
                <a:srgbClr val="B70439"/>
              </a:buClr>
              <a:buNone/>
            </a:pPr>
            <a:r>
              <a:rPr lang="da-DK" kern="0" dirty="0"/>
              <a:t>Det er ligeledes systemejernes ansvar at føre løbende kontrol med overholdelsen af retningslinjer og procedurer og at sikre vedligeholdelse af overblik af system, herunder processer, interessenter, aktiver, kontrakter etc.</a:t>
            </a:r>
          </a:p>
          <a:p>
            <a:endParaRPr lang="da-DK" dirty="0"/>
          </a:p>
        </p:txBody>
      </p:sp>
      <p:sp>
        <p:nvSpPr>
          <p:cNvPr id="11" name="Pladsholder til tekst 10">
            <a:extLst>
              <a:ext uri="{FF2B5EF4-FFF2-40B4-BE49-F238E27FC236}">
                <a16:creationId xmlns:a16="http://schemas.microsoft.com/office/drawing/2014/main" id="{3A48985A-3865-B248-B24A-8686B088677E}"/>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12" name="Pladsholder til tekst 11">
            <a:extLst>
              <a:ext uri="{FF2B5EF4-FFF2-40B4-BE49-F238E27FC236}">
                <a16:creationId xmlns:a16="http://schemas.microsoft.com/office/drawing/2014/main" id="{C7A09C99-3EEF-DD42-A166-9940F65D8858}"/>
              </a:ext>
            </a:extLst>
          </p:cNvPr>
          <p:cNvSpPr>
            <a:spLocks noGrp="1"/>
          </p:cNvSpPr>
          <p:nvPr>
            <p:ph type="body" sz="quarter" idx="15"/>
          </p:nvPr>
        </p:nvSpPr>
        <p:spPr>
          <a:xfrm>
            <a:off x="6375400" y="1008063"/>
            <a:ext cx="3960813" cy="4500562"/>
          </a:xfrm>
        </p:spPr>
        <p:txBody>
          <a:bodyPr/>
          <a:lstStyle/>
          <a:p>
            <a:pPr marL="1587" lvl="1" indent="0">
              <a:buClr>
                <a:schemeClr val="tx2"/>
              </a:buClr>
              <a:buNone/>
            </a:pPr>
            <a:r>
              <a:rPr lang="da-DK" kern="0" dirty="0"/>
              <a:t>System- og dataejerne skal: </a:t>
            </a:r>
          </a:p>
          <a:p>
            <a:pPr marL="288000" lvl="1" indent="-288000">
              <a:buClr>
                <a:srgbClr val="B70439"/>
              </a:buClr>
            </a:pPr>
            <a:r>
              <a:rPr lang="da-DK" kern="0" dirty="0"/>
              <a:t>Skabe sig et overblik over, </a:t>
            </a:r>
            <a:r>
              <a:rPr lang="da-DK" dirty="0"/>
              <a:t>hvilke forretningsprocesser systemer og data understøtter. Overblikket bruges til at sikre, at der stilles relevante og tilstrækkelige sikkerhedsmæssige krav med udgangspunkt i organisationens sikkerhedsniveauer. </a:t>
            </a:r>
            <a:br>
              <a:rPr lang="da-DK" dirty="0"/>
            </a:br>
            <a:r>
              <a:rPr lang="da-DK" dirty="0"/>
              <a:t>Arbejdet inkluderer at: </a:t>
            </a:r>
          </a:p>
          <a:p>
            <a:pPr marL="504000" lvl="2">
              <a:buClr>
                <a:srgbClr val="B70439"/>
              </a:buClr>
              <a:buFont typeface="Wingdings" panose="05000000000000000000" pitchFamily="2" charset="2"/>
              <a:buChar char="§"/>
            </a:pPr>
            <a:r>
              <a:rPr lang="da-DK" kern="0" dirty="0"/>
              <a:t>Klassificere aktiver og specificere sikkerhedsmæssige krav samt godkende anskaffelser og installation af hvert aktiv</a:t>
            </a:r>
          </a:p>
          <a:p>
            <a:pPr marL="504000" lvl="2">
              <a:buClr>
                <a:srgbClr val="B70439"/>
              </a:buClr>
              <a:buFont typeface="Wingdings" panose="05000000000000000000" pitchFamily="2" charset="2"/>
              <a:buChar char="§"/>
            </a:pPr>
            <a:r>
              <a:rPr lang="da-DK" kern="0" dirty="0"/>
              <a:t>Give adgang til systemer og data</a:t>
            </a:r>
          </a:p>
          <a:p>
            <a:pPr marL="504000" lvl="2">
              <a:buClr>
                <a:srgbClr val="B70439"/>
              </a:buClr>
              <a:buFont typeface="Wingdings" panose="05000000000000000000" pitchFamily="2" charset="2"/>
              <a:buChar char="§"/>
            </a:pPr>
            <a:r>
              <a:rPr lang="da-DK" kern="0" dirty="0"/>
              <a:t>Godkende placering af kritiske aktiver samt udviklings- og hjælpemiljøer</a:t>
            </a:r>
          </a:p>
          <a:p>
            <a:pPr marL="504000" lvl="2">
              <a:buClr>
                <a:srgbClr val="B70439"/>
              </a:buClr>
              <a:buFont typeface="Wingdings" panose="05000000000000000000" pitchFamily="2" charset="2"/>
              <a:buChar char="§"/>
            </a:pPr>
            <a:r>
              <a:rPr lang="da-DK" kern="0" dirty="0"/>
              <a:t>Godkende beredskabsplaner og følge op på sikkerhedshændelser </a:t>
            </a:r>
          </a:p>
          <a:p>
            <a:pPr marL="288000" lvl="1" indent="-288000">
              <a:buClr>
                <a:srgbClr val="B70439"/>
              </a:buClr>
            </a:pPr>
            <a:r>
              <a:rPr lang="da-DK" kern="0" dirty="0"/>
              <a:t>Systemejer kan delegere rutinemæssige opgaver til en person (entitet), der dagligt holder øje med aktiverne, men systemejeren har stadig det endelige ansvar for systemets informationssikkerhed i hele systemets levetid.</a:t>
            </a:r>
          </a:p>
          <a:p>
            <a:endParaRPr lang="da-DK" dirty="0"/>
          </a:p>
        </p:txBody>
      </p:sp>
      <p:sp>
        <p:nvSpPr>
          <p:cNvPr id="13" name="Pladsholder til tekst 12">
            <a:extLst>
              <a:ext uri="{FF2B5EF4-FFF2-40B4-BE49-F238E27FC236}">
                <a16:creationId xmlns:a16="http://schemas.microsoft.com/office/drawing/2014/main" id="{DD6780BA-D637-9F40-AAA6-2C71CF82803E}"/>
              </a:ext>
            </a:extLst>
          </p:cNvPr>
          <p:cNvSpPr>
            <a:spLocks noGrp="1"/>
          </p:cNvSpPr>
          <p:nvPr>
            <p:ph type="body" sz="quarter" idx="36"/>
          </p:nvPr>
        </p:nvSpPr>
        <p:spPr/>
        <p:txBody>
          <a:bodyPr/>
          <a:lstStyle/>
          <a:p>
            <a:endParaRPr lang="da-DK"/>
          </a:p>
        </p:txBody>
      </p:sp>
      <p:sp>
        <p:nvSpPr>
          <p:cNvPr id="18" name="Pladsholder til tekst 12">
            <a:extLst>
              <a:ext uri="{FF2B5EF4-FFF2-40B4-BE49-F238E27FC236}">
                <a16:creationId xmlns:a16="http://schemas.microsoft.com/office/drawing/2014/main" id="{8F72120E-1EFD-C244-888C-990265227756}"/>
              </a:ext>
            </a:extLst>
          </p:cNvPr>
          <p:cNvSpPr txBox="1">
            <a:spLocks/>
          </p:cNvSpPr>
          <p:nvPr/>
        </p:nvSpPr>
        <p:spPr>
          <a:xfrm>
            <a:off x="6375400" y="4210825"/>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a:p>
        </p:txBody>
      </p:sp>
      <p:pic>
        <p:nvPicPr>
          <p:cNvPr id="19" name="Billede 18">
            <a:extLst>
              <a:ext uri="{FF2B5EF4-FFF2-40B4-BE49-F238E27FC236}">
                <a16:creationId xmlns:a16="http://schemas.microsoft.com/office/drawing/2014/main" id="{7961ACBE-AFEB-8E44-A88D-006B7ACEDC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167" y="1296609"/>
            <a:ext cx="1709397" cy="3420000"/>
          </a:xfrm>
          <a:prstGeom prst="rect">
            <a:avLst/>
          </a:prstGeom>
        </p:spPr>
      </p:pic>
      <p:sp>
        <p:nvSpPr>
          <p:cNvPr id="2" name="Ellipse 1"/>
          <p:cNvSpPr/>
          <p:nvPr/>
        </p:nvSpPr>
        <p:spPr>
          <a:xfrm>
            <a:off x="6660000" y="2494575"/>
            <a:ext cx="90000" cy="90000"/>
          </a:xfrm>
          <a:prstGeom prst="ellipse">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0" name="Ellipse 19"/>
          <p:cNvSpPr/>
          <p:nvPr/>
        </p:nvSpPr>
        <p:spPr>
          <a:xfrm>
            <a:off x="6660000" y="3096609"/>
            <a:ext cx="90000" cy="90000"/>
          </a:xfrm>
          <a:prstGeom prst="ellipse">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1" name="Ellipse 20"/>
          <p:cNvSpPr/>
          <p:nvPr/>
        </p:nvSpPr>
        <p:spPr>
          <a:xfrm>
            <a:off x="6660000" y="3380399"/>
            <a:ext cx="90000" cy="90000"/>
          </a:xfrm>
          <a:prstGeom prst="ellipse">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2" name="Ellipse 21"/>
          <p:cNvSpPr/>
          <p:nvPr/>
        </p:nvSpPr>
        <p:spPr>
          <a:xfrm>
            <a:off x="6660000" y="3801087"/>
            <a:ext cx="90000" cy="90000"/>
          </a:xfrm>
          <a:prstGeom prst="ellipse">
            <a:avLst/>
          </a:prstGeom>
          <a:solidFill>
            <a:schemeClr val="accent3">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Tree>
    <p:extLst>
      <p:ext uri="{BB962C8B-B14F-4D97-AF65-F5344CB8AC3E}">
        <p14:creationId xmlns:p14="http://schemas.microsoft.com/office/powerpoint/2010/main" val="84888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81FC9A-77DE-E146-A507-0E83B37B00B4}"/>
              </a:ext>
            </a:extLst>
          </p:cNvPr>
          <p:cNvSpPr>
            <a:spLocks noGrp="1"/>
          </p:cNvSpPr>
          <p:nvPr>
            <p:ph type="title"/>
          </p:nvPr>
        </p:nvSpPr>
        <p:spPr/>
        <p:txBody>
          <a:bodyPr/>
          <a:lstStyle/>
          <a:p>
            <a:r>
              <a:rPr lang="da-DK" dirty="0"/>
              <a:t>Informationssikkerheds-koordinator</a:t>
            </a:r>
          </a:p>
        </p:txBody>
      </p:sp>
      <p:sp>
        <p:nvSpPr>
          <p:cNvPr id="3" name="Pladsholder til tekst 2">
            <a:extLst>
              <a:ext uri="{FF2B5EF4-FFF2-40B4-BE49-F238E27FC236}">
                <a16:creationId xmlns:a16="http://schemas.microsoft.com/office/drawing/2014/main" id="{36352EC9-BFB0-FE4E-8251-619E1758E105}"/>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4" name="Pladsholder til tekst 3">
            <a:extLst>
              <a:ext uri="{FF2B5EF4-FFF2-40B4-BE49-F238E27FC236}">
                <a16:creationId xmlns:a16="http://schemas.microsoft.com/office/drawing/2014/main" id="{B50B9ED0-0B78-5F4B-BB30-C277EB32DD0C}"/>
              </a:ext>
            </a:extLst>
          </p:cNvPr>
          <p:cNvSpPr>
            <a:spLocks noGrp="1"/>
          </p:cNvSpPr>
          <p:nvPr>
            <p:ph type="body" sz="quarter" idx="11"/>
          </p:nvPr>
        </p:nvSpPr>
        <p:spPr/>
        <p:txBody>
          <a:bodyPr/>
          <a:lstStyle/>
          <a:p>
            <a:pPr marL="1587" lvl="1" indent="0">
              <a:buClr>
                <a:srgbClr val="B70439"/>
              </a:buClr>
              <a:buNone/>
            </a:pPr>
            <a:r>
              <a:rPr lang="da-DK" dirty="0"/>
              <a:t>Informationssikkerhedskoordinatoren er organisationens daglige sikkerhedsleder og sekretær for sikkerhedsudvalget.</a:t>
            </a:r>
          </a:p>
          <a:p>
            <a:pPr marL="1587" lvl="1" indent="0">
              <a:buClr>
                <a:srgbClr val="B70439"/>
              </a:buClr>
              <a:buNone/>
            </a:pPr>
            <a:r>
              <a:rPr lang="da-DK" dirty="0"/>
              <a:t>Ideelt set bør sikkerhedskoordinatoren referere direkte til topledelsen, men uanset den </a:t>
            </a:r>
            <a:r>
              <a:rPr lang="da-DK" dirty="0" err="1"/>
              <a:t>organi-satoriske</a:t>
            </a:r>
            <a:r>
              <a:rPr lang="da-DK" dirty="0"/>
              <a:t> placering er det vigtigt, at </a:t>
            </a:r>
            <a:r>
              <a:rPr lang="da-DK" dirty="0" err="1"/>
              <a:t>koordina-toren</a:t>
            </a:r>
            <a:r>
              <a:rPr lang="da-DK" dirty="0"/>
              <a:t> har direkte adgang til topledelsen.</a:t>
            </a:r>
          </a:p>
          <a:p>
            <a:pPr marL="1587" lvl="1" indent="0">
              <a:buClr>
                <a:srgbClr val="B70439"/>
              </a:buClr>
              <a:buNone/>
            </a:pPr>
            <a:r>
              <a:rPr lang="da-DK" dirty="0"/>
              <a:t>Sikkerhedskoordinatorens ansvar og beføjelser præciseres af topledelsen.</a:t>
            </a:r>
          </a:p>
          <a:p>
            <a:endParaRPr lang="da-DK" dirty="0"/>
          </a:p>
        </p:txBody>
      </p:sp>
      <p:sp>
        <p:nvSpPr>
          <p:cNvPr id="5" name="Pladsholder til tekst 4">
            <a:extLst>
              <a:ext uri="{FF2B5EF4-FFF2-40B4-BE49-F238E27FC236}">
                <a16:creationId xmlns:a16="http://schemas.microsoft.com/office/drawing/2014/main" id="{19040CCF-1BFA-CF4A-85DB-6D25B5FFF310}"/>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6" name="Pladsholder til tekst 5">
            <a:extLst>
              <a:ext uri="{FF2B5EF4-FFF2-40B4-BE49-F238E27FC236}">
                <a16:creationId xmlns:a16="http://schemas.microsoft.com/office/drawing/2014/main" id="{F6A09F3B-ADB6-5B43-AB07-5E14E4675C0C}"/>
              </a:ext>
            </a:extLst>
          </p:cNvPr>
          <p:cNvSpPr>
            <a:spLocks noGrp="1"/>
          </p:cNvSpPr>
          <p:nvPr>
            <p:ph type="body" sz="quarter" idx="15"/>
          </p:nvPr>
        </p:nvSpPr>
        <p:spPr>
          <a:xfrm>
            <a:off x="6375400" y="1008063"/>
            <a:ext cx="3421063" cy="4500562"/>
          </a:xfrm>
        </p:spPr>
        <p:txBody>
          <a:bodyPr/>
          <a:lstStyle/>
          <a:p>
            <a:pPr marL="1587" lvl="1" indent="0">
              <a:buClr>
                <a:schemeClr val="tx2"/>
              </a:buClr>
              <a:buNone/>
            </a:pPr>
            <a:r>
              <a:rPr lang="da-DK" dirty="0"/>
              <a:t>Informationssikkerhedskoordinatoren skal:</a:t>
            </a:r>
            <a:endParaRPr lang="da-DK" kern="0" dirty="0"/>
          </a:p>
          <a:p>
            <a:pPr marL="288000" lvl="1" indent="-288000">
              <a:buClr>
                <a:srgbClr val="B70439"/>
              </a:buClr>
            </a:pPr>
            <a:r>
              <a:rPr lang="da-DK" kern="0" dirty="0"/>
              <a:t>Lede risikovurderinger og komme med forslag til opdatering af informationssikkerheds-politikken</a:t>
            </a:r>
          </a:p>
          <a:p>
            <a:pPr marL="288000" lvl="1" indent="-288000">
              <a:buClr>
                <a:srgbClr val="B70439"/>
              </a:buClr>
            </a:pPr>
            <a:r>
              <a:rPr lang="da-DK" kern="0" dirty="0"/>
              <a:t>Registrere og rapportere kritiske hændelser</a:t>
            </a:r>
          </a:p>
          <a:p>
            <a:pPr marL="288000" lvl="1" indent="-288000">
              <a:buClr>
                <a:srgbClr val="B70439"/>
              </a:buClr>
            </a:pPr>
            <a:r>
              <a:rPr lang="da-DK" kern="0" dirty="0"/>
              <a:t>Evaluere og </a:t>
            </a:r>
            <a:r>
              <a:rPr lang="da-DK" kern="0" dirty="0" err="1"/>
              <a:t>benchmarke</a:t>
            </a:r>
            <a:r>
              <a:rPr lang="da-DK" kern="0" dirty="0"/>
              <a:t> organisationens sikkerhed</a:t>
            </a:r>
          </a:p>
          <a:p>
            <a:pPr marL="288000" lvl="1" indent="-288000">
              <a:buClr>
                <a:srgbClr val="B70439"/>
              </a:buClr>
            </a:pPr>
            <a:r>
              <a:rPr lang="da-DK" kern="0" dirty="0"/>
              <a:t>Skabe opmærksomhed om </a:t>
            </a:r>
            <a:r>
              <a:rPr lang="da-DK" kern="0" dirty="0" err="1"/>
              <a:t>informations-sikkerhed</a:t>
            </a:r>
            <a:r>
              <a:rPr lang="da-DK" kern="0" dirty="0"/>
              <a:t> blandt organisationens medarbejdere</a:t>
            </a:r>
          </a:p>
          <a:p>
            <a:pPr marL="288000" lvl="1" indent="-288000">
              <a:buClr>
                <a:srgbClr val="B70439"/>
              </a:buClr>
            </a:pPr>
            <a:r>
              <a:rPr lang="da-DK" kern="0" dirty="0"/>
              <a:t>Indkalde til møder og være sekretær for Informationssikkerhedsudvalget</a:t>
            </a:r>
          </a:p>
          <a:p>
            <a:pPr marL="288000" lvl="1" indent="-288000">
              <a:buClr>
                <a:srgbClr val="B70439"/>
              </a:buClr>
            </a:pPr>
            <a:r>
              <a:rPr lang="da-DK" kern="0" dirty="0"/>
              <a:t>Afklare grænsesnit med øvrige politikker i organisationen og vurdere behovet for drøftelse af informationssikkerhedspolitikken i fx teknologi-, samarbejds- og sikkerhedsudvalg.</a:t>
            </a:r>
          </a:p>
          <a:p>
            <a:endParaRPr lang="da-DK" dirty="0"/>
          </a:p>
        </p:txBody>
      </p:sp>
      <p:sp>
        <p:nvSpPr>
          <p:cNvPr id="7" name="Pladsholder til tekst 6">
            <a:extLst>
              <a:ext uri="{FF2B5EF4-FFF2-40B4-BE49-F238E27FC236}">
                <a16:creationId xmlns:a16="http://schemas.microsoft.com/office/drawing/2014/main" id="{E36693C6-A131-964B-8528-295914418BD2}"/>
              </a:ext>
            </a:extLst>
          </p:cNvPr>
          <p:cNvSpPr>
            <a:spLocks noGrp="1"/>
          </p:cNvSpPr>
          <p:nvPr>
            <p:ph type="body" sz="quarter" idx="36"/>
          </p:nvPr>
        </p:nvSpPr>
        <p:spPr/>
        <p:txBody>
          <a:bodyPr/>
          <a:lstStyle/>
          <a:p>
            <a:endParaRPr lang="da-DK"/>
          </a:p>
        </p:txBody>
      </p:sp>
      <p:sp>
        <p:nvSpPr>
          <p:cNvPr id="8" name="Pladsholder til tekst 7">
            <a:extLst>
              <a:ext uri="{FF2B5EF4-FFF2-40B4-BE49-F238E27FC236}">
                <a16:creationId xmlns:a16="http://schemas.microsoft.com/office/drawing/2014/main" id="{AB5BDDD6-2C5A-B84D-9D3B-B5AB369C74A1}"/>
              </a:ext>
            </a:extLst>
          </p:cNvPr>
          <p:cNvSpPr>
            <a:spLocks noGrp="1"/>
          </p:cNvSpPr>
          <p:nvPr>
            <p:ph type="body" sz="quarter" idx="37"/>
          </p:nvPr>
        </p:nvSpPr>
        <p:spPr>
          <a:xfrm>
            <a:off x="6375400" y="1895369"/>
            <a:ext cx="180000" cy="180000"/>
          </a:xfrm>
        </p:spPr>
        <p:txBody>
          <a:bodyPr/>
          <a:lstStyle/>
          <a:p>
            <a:endParaRPr lang="da-DK" dirty="0"/>
          </a:p>
        </p:txBody>
      </p:sp>
      <p:sp>
        <p:nvSpPr>
          <p:cNvPr id="9" name="Pladsholder til tekst 7">
            <a:extLst>
              <a:ext uri="{FF2B5EF4-FFF2-40B4-BE49-F238E27FC236}">
                <a16:creationId xmlns:a16="http://schemas.microsoft.com/office/drawing/2014/main" id="{A42C3430-755F-544D-B2BF-FBB38E72E24A}"/>
              </a:ext>
            </a:extLst>
          </p:cNvPr>
          <p:cNvSpPr txBox="1">
            <a:spLocks/>
          </p:cNvSpPr>
          <p:nvPr/>
        </p:nvSpPr>
        <p:spPr>
          <a:xfrm>
            <a:off x="6375400" y="2136902"/>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0" name="Pladsholder til tekst 7">
            <a:extLst>
              <a:ext uri="{FF2B5EF4-FFF2-40B4-BE49-F238E27FC236}">
                <a16:creationId xmlns:a16="http://schemas.microsoft.com/office/drawing/2014/main" id="{BDB82450-9F3C-784A-AB3B-C89C91E58A58}"/>
              </a:ext>
            </a:extLst>
          </p:cNvPr>
          <p:cNvSpPr txBox="1">
            <a:spLocks/>
          </p:cNvSpPr>
          <p:nvPr/>
        </p:nvSpPr>
        <p:spPr>
          <a:xfrm>
            <a:off x="6375400" y="2596522"/>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1" name="Pladsholder til tekst 7">
            <a:extLst>
              <a:ext uri="{FF2B5EF4-FFF2-40B4-BE49-F238E27FC236}">
                <a16:creationId xmlns:a16="http://schemas.microsoft.com/office/drawing/2014/main" id="{E3403050-7925-204D-8D89-12AD3C144F03}"/>
              </a:ext>
            </a:extLst>
          </p:cNvPr>
          <p:cNvSpPr txBox="1">
            <a:spLocks/>
          </p:cNvSpPr>
          <p:nvPr/>
        </p:nvSpPr>
        <p:spPr>
          <a:xfrm>
            <a:off x="6375400" y="3217993"/>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sp>
        <p:nvSpPr>
          <p:cNvPr id="12" name="Pladsholder til tekst 7">
            <a:extLst>
              <a:ext uri="{FF2B5EF4-FFF2-40B4-BE49-F238E27FC236}">
                <a16:creationId xmlns:a16="http://schemas.microsoft.com/office/drawing/2014/main" id="{50A0EF09-32F5-9947-9651-711F6B0CF6BB}"/>
              </a:ext>
            </a:extLst>
          </p:cNvPr>
          <p:cNvSpPr txBox="1">
            <a:spLocks/>
          </p:cNvSpPr>
          <p:nvPr/>
        </p:nvSpPr>
        <p:spPr>
          <a:xfrm>
            <a:off x="6375400" y="3662489"/>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dirty="0"/>
          </a:p>
        </p:txBody>
      </p:sp>
      <p:pic>
        <p:nvPicPr>
          <p:cNvPr id="13" name="Billede 12">
            <a:extLst>
              <a:ext uri="{FF2B5EF4-FFF2-40B4-BE49-F238E27FC236}">
                <a16:creationId xmlns:a16="http://schemas.microsoft.com/office/drawing/2014/main" id="{D2288CF7-965C-E246-BC8D-25A93CDCFF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349" y="1295400"/>
            <a:ext cx="1709397" cy="3420000"/>
          </a:xfrm>
          <a:prstGeom prst="rect">
            <a:avLst/>
          </a:prstGeom>
        </p:spPr>
      </p:pic>
    </p:spTree>
    <p:extLst>
      <p:ext uri="{BB962C8B-B14F-4D97-AF65-F5344CB8AC3E}">
        <p14:creationId xmlns:p14="http://schemas.microsoft.com/office/powerpoint/2010/main" val="336785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9E582-F4F6-F24F-85F7-DCA4ADD2D143}"/>
              </a:ext>
            </a:extLst>
          </p:cNvPr>
          <p:cNvSpPr>
            <a:spLocks noGrp="1"/>
          </p:cNvSpPr>
          <p:nvPr>
            <p:ph type="title"/>
          </p:nvPr>
        </p:nvSpPr>
        <p:spPr/>
        <p:txBody>
          <a:bodyPr/>
          <a:lstStyle/>
          <a:p>
            <a:r>
              <a:rPr lang="da-DK" dirty="0"/>
              <a:t>Databeskyttelsesrådgiver (DPO)</a:t>
            </a:r>
          </a:p>
        </p:txBody>
      </p:sp>
      <p:sp>
        <p:nvSpPr>
          <p:cNvPr id="3" name="Pladsholder til tekst 2">
            <a:extLst>
              <a:ext uri="{FF2B5EF4-FFF2-40B4-BE49-F238E27FC236}">
                <a16:creationId xmlns:a16="http://schemas.microsoft.com/office/drawing/2014/main" id="{77B0C1F7-275A-8844-8C76-F16AF80E13D8}"/>
              </a:ext>
            </a:extLst>
          </p:cNvPr>
          <p:cNvSpPr>
            <a:spLocks noGrp="1"/>
          </p:cNvSpPr>
          <p:nvPr>
            <p:ph type="body" sz="quarter" idx="10"/>
          </p:nvPr>
        </p:nvSpPr>
        <p:spPr/>
        <p:txBody>
          <a:bodyPr/>
          <a:lstStyle/>
          <a:p>
            <a:r>
              <a:rPr lang="da-DK" dirty="0">
                <a:solidFill>
                  <a:schemeClr val="accent1"/>
                </a:solidFill>
              </a:rPr>
              <a:t>Rolle</a:t>
            </a:r>
            <a:r>
              <a:rPr lang="da-DK" dirty="0"/>
              <a:t> i sikkerhedsarbejdet </a:t>
            </a:r>
          </a:p>
        </p:txBody>
      </p:sp>
      <p:sp>
        <p:nvSpPr>
          <p:cNvPr id="4" name="Pladsholder til tekst 3">
            <a:extLst>
              <a:ext uri="{FF2B5EF4-FFF2-40B4-BE49-F238E27FC236}">
                <a16:creationId xmlns:a16="http://schemas.microsoft.com/office/drawing/2014/main" id="{5F4197D6-CA3A-C54A-BAA7-61E69C694F67}"/>
              </a:ext>
            </a:extLst>
          </p:cNvPr>
          <p:cNvSpPr>
            <a:spLocks noGrp="1"/>
          </p:cNvSpPr>
          <p:nvPr>
            <p:ph type="body" sz="quarter" idx="11"/>
          </p:nvPr>
        </p:nvSpPr>
        <p:spPr/>
        <p:txBody>
          <a:bodyPr/>
          <a:lstStyle/>
          <a:p>
            <a:pPr marL="1587" lvl="1" indent="0">
              <a:buClr>
                <a:srgbClr val="B70439"/>
              </a:buClr>
              <a:buNone/>
            </a:pPr>
            <a:r>
              <a:rPr lang="da-DK" dirty="0"/>
              <a:t>Databeskyttelsesrådgiveren (”data </a:t>
            </a:r>
            <a:r>
              <a:rPr lang="da-DK" dirty="0" err="1"/>
              <a:t>protection</a:t>
            </a:r>
            <a:r>
              <a:rPr lang="da-DK" dirty="0"/>
              <a:t> officer”/DPO) skal overvåge og rådgive, at organisationen overholder både lovgivningen og interne politikker ift. beskyttelse af personoplysninger.</a:t>
            </a:r>
          </a:p>
          <a:p>
            <a:pPr marL="1587" lvl="1" indent="0">
              <a:buClr>
                <a:srgbClr val="B70439"/>
              </a:buClr>
              <a:buNone/>
            </a:pPr>
            <a:r>
              <a:rPr lang="da-DK" dirty="0" err="1"/>
              <a:t>DPO’en</a:t>
            </a:r>
            <a:r>
              <a:rPr lang="da-DK" dirty="0"/>
              <a:t> involveres i spørgsmål vedrørende beskyttelse af personoplysninger og fungerer desuden som kontaktperson for de registrerede og </a:t>
            </a:r>
            <a:r>
              <a:rPr lang="da-DK" kern="0" dirty="0"/>
              <a:t>databeskyttelsesmyndighederne.</a:t>
            </a:r>
            <a:r>
              <a:rPr lang="da-DK" dirty="0"/>
              <a:t> </a:t>
            </a:r>
          </a:p>
          <a:p>
            <a:pPr marL="1587" lvl="1" indent="0">
              <a:buClr>
                <a:srgbClr val="B70439"/>
              </a:buClr>
              <a:buNone/>
            </a:pPr>
            <a:r>
              <a:rPr lang="da-DK" dirty="0"/>
              <a:t>Loven beskriver, at den/de ansvarlige ikke må modtage instruktioner om opgaver og skal rapportere direkte til højeste ledelsesniveau.</a:t>
            </a:r>
            <a:endParaRPr lang="da-DK" b="1" kern="0" dirty="0"/>
          </a:p>
          <a:p>
            <a:endParaRPr lang="da-DK" dirty="0"/>
          </a:p>
        </p:txBody>
      </p:sp>
      <p:sp>
        <p:nvSpPr>
          <p:cNvPr id="5" name="Pladsholder til tekst 4">
            <a:extLst>
              <a:ext uri="{FF2B5EF4-FFF2-40B4-BE49-F238E27FC236}">
                <a16:creationId xmlns:a16="http://schemas.microsoft.com/office/drawing/2014/main" id="{B63BD23C-62CC-4F43-AE2F-63438662A30B}"/>
              </a:ext>
            </a:extLst>
          </p:cNvPr>
          <p:cNvSpPr>
            <a:spLocks noGrp="1"/>
          </p:cNvSpPr>
          <p:nvPr>
            <p:ph type="body" sz="quarter" idx="13"/>
          </p:nvPr>
        </p:nvSpPr>
        <p:spPr/>
        <p:txBody>
          <a:bodyPr/>
          <a:lstStyle/>
          <a:p>
            <a:r>
              <a:rPr lang="da-DK" dirty="0">
                <a:solidFill>
                  <a:schemeClr val="accent1"/>
                </a:solidFill>
              </a:rPr>
              <a:t>Opgaver</a:t>
            </a:r>
            <a:r>
              <a:rPr lang="da-DK" dirty="0"/>
              <a:t> i sikkerhedsarbejdet</a:t>
            </a:r>
          </a:p>
        </p:txBody>
      </p:sp>
      <p:sp>
        <p:nvSpPr>
          <p:cNvPr id="6" name="Pladsholder til tekst 5">
            <a:extLst>
              <a:ext uri="{FF2B5EF4-FFF2-40B4-BE49-F238E27FC236}">
                <a16:creationId xmlns:a16="http://schemas.microsoft.com/office/drawing/2014/main" id="{86705F01-CFA7-E640-B33F-9E6E4856D601}"/>
              </a:ext>
            </a:extLst>
          </p:cNvPr>
          <p:cNvSpPr>
            <a:spLocks noGrp="1"/>
          </p:cNvSpPr>
          <p:nvPr>
            <p:ph type="body" sz="quarter" idx="15"/>
          </p:nvPr>
        </p:nvSpPr>
        <p:spPr>
          <a:xfrm>
            <a:off x="6375400" y="1008062"/>
            <a:ext cx="3568700" cy="4859337"/>
          </a:xfrm>
        </p:spPr>
        <p:txBody>
          <a:bodyPr/>
          <a:lstStyle/>
          <a:p>
            <a:pPr marL="1587" lvl="1" indent="0">
              <a:buClr>
                <a:schemeClr val="tx2"/>
              </a:buClr>
              <a:buNone/>
            </a:pPr>
            <a:r>
              <a:rPr lang="da-DK" kern="0" dirty="0" err="1"/>
              <a:t>DPO’en</a:t>
            </a:r>
            <a:r>
              <a:rPr lang="da-DK" kern="0" dirty="0"/>
              <a:t> skal bl.a.: </a:t>
            </a:r>
          </a:p>
          <a:p>
            <a:pPr marL="288000" lvl="1" indent="-288000">
              <a:buClr>
                <a:srgbClr val="B70439"/>
              </a:buClr>
            </a:pPr>
            <a:r>
              <a:rPr lang="da-DK" kern="0" dirty="0"/>
              <a:t>Overvåge, underrette og rådgive organisationen om behandlingsaktiviteter for beskyttelse af personoplysninger, implementering og overholdelse af </a:t>
            </a:r>
            <a:r>
              <a:rPr lang="da-DK" dirty="0"/>
              <a:t>både lovgivningen og interne politikker ift. beskyttelse af persondata</a:t>
            </a:r>
            <a:endParaRPr lang="da-DK" kern="0" dirty="0"/>
          </a:p>
          <a:p>
            <a:pPr marL="288000" lvl="1" indent="-288000">
              <a:buClr>
                <a:srgbClr val="B70439"/>
              </a:buClr>
            </a:pPr>
            <a:r>
              <a:rPr lang="da-DK" kern="0" dirty="0"/>
              <a:t>Rådgive sikkerhedsudvalget i forvaltningen af </a:t>
            </a:r>
            <a:r>
              <a:rPr lang="da-DK" dirty="0"/>
              <a:t>interne politikker ift. beskyttelse af personoplysninger, således varetagelsen af persondata sikres ved kontrakt- og leverandørstyring mv.</a:t>
            </a:r>
            <a:endParaRPr lang="da-DK" kern="0" dirty="0"/>
          </a:p>
          <a:p>
            <a:pPr marL="288000" lvl="1" indent="-288000">
              <a:buClr>
                <a:srgbClr val="B70439"/>
              </a:buClr>
            </a:pPr>
            <a:r>
              <a:rPr lang="da-DK" kern="0" dirty="0"/>
              <a:t>Rådgive om udvikling og vedligeholdelse af intern dokumentation om beskyttelse af personoplysninger</a:t>
            </a:r>
          </a:p>
          <a:p>
            <a:pPr marL="288000" lvl="1" indent="-288000">
              <a:buClr>
                <a:srgbClr val="B70439"/>
              </a:buClr>
            </a:pPr>
            <a:r>
              <a:rPr lang="da-DK" kern="0" dirty="0"/>
              <a:t>Fungere som kontaktperson for de registrerede og databeskyttelsesmyndighederne om både brud på datasikkerheden samt mere generel information omkring rettigheder </a:t>
            </a:r>
          </a:p>
          <a:p>
            <a:pPr marL="288000" lvl="1" indent="-288000">
              <a:buClr>
                <a:srgbClr val="B70439"/>
              </a:buClr>
            </a:pPr>
            <a:r>
              <a:rPr lang="da-DK" kern="0" dirty="0"/>
              <a:t>Overvåge og rådgive om konsekvensanalyse vedrørende behandlingsaktiviteter for beskyttelse af personoplysninger, når der er en høj risiko for at behandling af oplysninger krænker den registrerede.</a:t>
            </a:r>
          </a:p>
          <a:p>
            <a:pPr lvl="1">
              <a:buClr>
                <a:srgbClr val="B70439"/>
              </a:buClr>
            </a:pPr>
            <a:endParaRPr lang="da-DK" kern="0" dirty="0"/>
          </a:p>
          <a:p>
            <a:endParaRPr lang="da-DK" dirty="0"/>
          </a:p>
        </p:txBody>
      </p:sp>
      <p:sp>
        <p:nvSpPr>
          <p:cNvPr id="7" name="Pladsholder til tekst 6">
            <a:extLst>
              <a:ext uri="{FF2B5EF4-FFF2-40B4-BE49-F238E27FC236}">
                <a16:creationId xmlns:a16="http://schemas.microsoft.com/office/drawing/2014/main" id="{CC38F8DF-DB7B-2346-ACE2-3BFDC5CB0FB0}"/>
              </a:ext>
            </a:extLst>
          </p:cNvPr>
          <p:cNvSpPr>
            <a:spLocks noGrp="1"/>
          </p:cNvSpPr>
          <p:nvPr>
            <p:ph type="body" sz="quarter" idx="36"/>
          </p:nvPr>
        </p:nvSpPr>
        <p:spPr/>
        <p:txBody>
          <a:bodyPr/>
          <a:lstStyle/>
          <a:p>
            <a:endParaRPr lang="da-DK"/>
          </a:p>
        </p:txBody>
      </p:sp>
      <p:sp>
        <p:nvSpPr>
          <p:cNvPr id="8" name="Pladsholder til tekst 7">
            <a:extLst>
              <a:ext uri="{FF2B5EF4-FFF2-40B4-BE49-F238E27FC236}">
                <a16:creationId xmlns:a16="http://schemas.microsoft.com/office/drawing/2014/main" id="{8C0E97F5-78FA-3D4F-A156-E85E06AD6109}"/>
              </a:ext>
            </a:extLst>
          </p:cNvPr>
          <p:cNvSpPr>
            <a:spLocks noGrp="1"/>
          </p:cNvSpPr>
          <p:nvPr>
            <p:ph type="body" sz="quarter" idx="37"/>
          </p:nvPr>
        </p:nvSpPr>
        <p:spPr>
          <a:xfrm>
            <a:off x="6375400" y="2265427"/>
            <a:ext cx="180000" cy="180000"/>
          </a:xfrm>
        </p:spPr>
        <p:txBody>
          <a:bodyPr/>
          <a:lstStyle/>
          <a:p>
            <a:endParaRPr lang="da-DK" dirty="0"/>
          </a:p>
        </p:txBody>
      </p:sp>
      <p:sp>
        <p:nvSpPr>
          <p:cNvPr id="9" name="Pladsholder til tekst 7">
            <a:extLst>
              <a:ext uri="{FF2B5EF4-FFF2-40B4-BE49-F238E27FC236}">
                <a16:creationId xmlns:a16="http://schemas.microsoft.com/office/drawing/2014/main" id="{46CF0888-F65F-1742-A133-07C151727161}"/>
              </a:ext>
            </a:extLst>
          </p:cNvPr>
          <p:cNvSpPr txBox="1">
            <a:spLocks/>
          </p:cNvSpPr>
          <p:nvPr/>
        </p:nvSpPr>
        <p:spPr>
          <a:xfrm>
            <a:off x="6375400" y="3258344"/>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a:p>
        </p:txBody>
      </p:sp>
      <p:sp>
        <p:nvSpPr>
          <p:cNvPr id="10" name="Pladsholder til tekst 7">
            <a:extLst>
              <a:ext uri="{FF2B5EF4-FFF2-40B4-BE49-F238E27FC236}">
                <a16:creationId xmlns:a16="http://schemas.microsoft.com/office/drawing/2014/main" id="{BCD51A3B-7C9E-D04C-BD84-FAA44F292244}"/>
              </a:ext>
            </a:extLst>
          </p:cNvPr>
          <p:cNvSpPr txBox="1">
            <a:spLocks/>
          </p:cNvSpPr>
          <p:nvPr/>
        </p:nvSpPr>
        <p:spPr>
          <a:xfrm>
            <a:off x="6375400" y="3887788"/>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a:p>
        </p:txBody>
      </p:sp>
      <p:sp>
        <p:nvSpPr>
          <p:cNvPr id="11" name="Pladsholder til tekst 7">
            <a:extLst>
              <a:ext uri="{FF2B5EF4-FFF2-40B4-BE49-F238E27FC236}">
                <a16:creationId xmlns:a16="http://schemas.microsoft.com/office/drawing/2014/main" id="{F7EE3FF0-6F67-7B4F-8983-7691AA6DFB9C}"/>
              </a:ext>
            </a:extLst>
          </p:cNvPr>
          <p:cNvSpPr txBox="1">
            <a:spLocks/>
          </p:cNvSpPr>
          <p:nvPr/>
        </p:nvSpPr>
        <p:spPr>
          <a:xfrm>
            <a:off x="6375400" y="4667302"/>
            <a:ext cx="180000" cy="180000"/>
          </a:xfrm>
          <a:prstGeom prst="ellipse">
            <a:avLst/>
          </a:prstGeom>
          <a:blipFill>
            <a:blip r:embed="rId3">
              <a:extLst>
                <a:ext uri="{96DAC541-7B7A-43D3-8B79-37D633B846F1}">
                  <asvg:svgBlip xmlns:asvg="http://schemas.microsoft.com/office/drawing/2016/SVG/main" r:embed="rId4"/>
                </a:ext>
              </a:extLst>
            </a:blip>
            <a:stretch>
              <a:fillRect/>
            </a:stretch>
          </a:blipFill>
        </p:spPr>
        <p:txBody>
          <a:bodyPr vert="horz" lIns="0" tIns="0" rIns="0" bIns="0" rtlCol="0">
            <a:noAutofit/>
          </a:bodyPr>
          <a:lstStyle>
            <a:lvl1pPr marL="0" indent="0" algn="l" defTabSz="387472" rtl="0" eaLnBrk="1" latinLnBrk="0" hangingPunct="1">
              <a:lnSpc>
                <a:spcPct val="100000"/>
              </a:lnSpc>
              <a:spcBef>
                <a:spcPts val="0"/>
              </a:spcBef>
              <a:spcAft>
                <a:spcPts val="0"/>
              </a:spcAft>
              <a:buFont typeface="Arial" panose="020B0604020202020204" pitchFamily="34" charset="0"/>
              <a:buNone/>
              <a:defRPr sz="800" kern="1200">
                <a:solidFill>
                  <a:srgbClr val="343536"/>
                </a:solidFill>
                <a:latin typeface="Arial" panose="020B0604020202020204" pitchFamily="34" charset="0"/>
                <a:ea typeface="+mn-ea"/>
                <a:cs typeface="Arial" panose="020B0604020202020204" pitchFamily="34" charset="0"/>
              </a:defRPr>
            </a:lvl1pPr>
            <a:lvl2pPr marL="290604"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2pPr>
            <a:lvl3pPr marL="484341"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3pPr>
            <a:lvl4pPr marL="678077"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4pPr>
            <a:lvl5pPr marL="871812" indent="-96868" algn="l" defTabSz="387472" rtl="0" eaLnBrk="1" latinLnBrk="0" hangingPunct="1">
              <a:lnSpc>
                <a:spcPct val="100000"/>
              </a:lnSpc>
              <a:spcBef>
                <a:spcPts val="212"/>
              </a:spcBef>
              <a:buFont typeface="Arial" panose="020B0604020202020204" pitchFamily="34" charset="0"/>
              <a:buChar char="•"/>
              <a:defRPr sz="1200" kern="1200">
                <a:solidFill>
                  <a:schemeClr val="tx1"/>
                </a:solidFill>
                <a:latin typeface="+mn-lt"/>
                <a:ea typeface="+mn-ea"/>
                <a:cs typeface="+mn-cs"/>
              </a:defRPr>
            </a:lvl5pPr>
            <a:lvl6pPr marL="1065548"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6pPr>
            <a:lvl7pPr marL="1259284"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7pPr>
            <a:lvl8pPr marL="1453021"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8pPr>
            <a:lvl9pPr marL="1646757" indent="-96868" algn="l" defTabSz="387472" rtl="0" eaLnBrk="1" latinLnBrk="0" hangingPunct="1">
              <a:lnSpc>
                <a:spcPct val="90000"/>
              </a:lnSpc>
              <a:spcBef>
                <a:spcPts val="212"/>
              </a:spcBef>
              <a:buFont typeface="Arial" panose="020B0604020202020204" pitchFamily="34" charset="0"/>
              <a:buChar char="•"/>
              <a:defRPr sz="787" kern="1200">
                <a:solidFill>
                  <a:schemeClr val="tx1"/>
                </a:solidFill>
                <a:latin typeface="+mn-lt"/>
                <a:ea typeface="+mn-ea"/>
                <a:cs typeface="+mn-cs"/>
              </a:defRPr>
            </a:lvl9pPr>
          </a:lstStyle>
          <a:p>
            <a:endParaRPr lang="da-DK"/>
          </a:p>
        </p:txBody>
      </p:sp>
      <p:pic>
        <p:nvPicPr>
          <p:cNvPr id="12" name="Billede 11">
            <a:extLst>
              <a:ext uri="{FF2B5EF4-FFF2-40B4-BE49-F238E27FC236}">
                <a16:creationId xmlns:a16="http://schemas.microsoft.com/office/drawing/2014/main" id="{74E3334A-39EC-4842-880D-BD722C0A58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604" y="1473806"/>
            <a:ext cx="1709999" cy="3420000"/>
          </a:xfrm>
          <a:prstGeom prst="rect">
            <a:avLst/>
          </a:prstGeom>
        </p:spPr>
      </p:pic>
    </p:spTree>
    <p:extLst>
      <p:ext uri="{BB962C8B-B14F-4D97-AF65-F5344CB8AC3E}">
        <p14:creationId xmlns:p14="http://schemas.microsoft.com/office/powerpoint/2010/main" val="2917210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p:cNvSpPr/>
          <p:nvPr/>
        </p:nvSpPr>
        <p:spPr bwMode="auto">
          <a:xfrm>
            <a:off x="7702997"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9" name="Rectangle 138"/>
          <p:cNvSpPr/>
          <p:nvPr/>
        </p:nvSpPr>
        <p:spPr bwMode="auto">
          <a:xfrm>
            <a:off x="8332672"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25" name="Rectangle 424"/>
          <p:cNvSpPr/>
          <p:nvPr/>
        </p:nvSpPr>
        <p:spPr bwMode="auto">
          <a:xfrm>
            <a:off x="8332672" y="3712610"/>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26" name="Rectangle 425"/>
          <p:cNvSpPr/>
          <p:nvPr/>
        </p:nvSpPr>
        <p:spPr bwMode="auto">
          <a:xfrm>
            <a:off x="8332672" y="417108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graphicFrame>
        <p:nvGraphicFramePr>
          <p:cNvPr id="34" name="Object 33" hidden="1"/>
          <p:cNvGraphicFramePr>
            <a:graphicFrameLocks noChangeAspect="1"/>
          </p:cNvGraphicFramePr>
          <p:nvPr>
            <p:custDataLst>
              <p:tags r:id="rId2"/>
            </p:custDataLst>
          </p:nvPr>
        </p:nvGraphicFramePr>
        <p:xfrm>
          <a:off x="1361112" y="1417"/>
          <a:ext cx="1416" cy="1416"/>
        </p:xfrm>
        <a:graphic>
          <a:graphicData uri="http://schemas.openxmlformats.org/presentationml/2006/ole">
            <mc:AlternateContent xmlns:mc="http://schemas.openxmlformats.org/markup-compatibility/2006">
              <mc:Choice xmlns:v="urn:schemas-microsoft-com:vml" Requires="v">
                <p:oleObj spid="_x0000_s10381" name="think-cell Slide" r:id="rId5" imgW="360" imgH="360" progId="TCLayout.ActiveDocument.1">
                  <p:embed/>
                </p:oleObj>
              </mc:Choice>
              <mc:Fallback>
                <p:oleObj name="think-cell Slide" r:id="rId5" imgW="360" imgH="360" progId="TCLayout.ActiveDocument.1">
                  <p:embed/>
                  <p:pic>
                    <p:nvPicPr>
                      <p:cNvPr id="34" name="Object 33" hidden="1"/>
                      <p:cNvPicPr/>
                      <p:nvPr/>
                    </p:nvPicPr>
                    <p:blipFill>
                      <a:blip r:embed="rId6"/>
                      <a:stretch>
                        <a:fillRect/>
                      </a:stretch>
                    </p:blipFill>
                    <p:spPr>
                      <a:xfrm>
                        <a:off x="1361112" y="1417"/>
                        <a:ext cx="1416" cy="1416"/>
                      </a:xfrm>
                      <a:prstGeom prst="rect">
                        <a:avLst/>
                      </a:prstGeom>
                    </p:spPr>
                  </p:pic>
                </p:oleObj>
              </mc:Fallback>
            </mc:AlternateContent>
          </a:graphicData>
        </a:graphic>
      </p:graphicFrame>
      <p:sp>
        <p:nvSpPr>
          <p:cNvPr id="92" name="Rectangle 91"/>
          <p:cNvSpPr/>
          <p:nvPr/>
        </p:nvSpPr>
        <p:spPr bwMode="auto">
          <a:xfrm>
            <a:off x="8962347"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 name="Rectangle 12"/>
          <p:cNvSpPr/>
          <p:nvPr/>
        </p:nvSpPr>
        <p:spPr bwMode="auto">
          <a:xfrm>
            <a:off x="3295272"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20" name="Rectangle 19"/>
          <p:cNvSpPr/>
          <p:nvPr/>
        </p:nvSpPr>
        <p:spPr bwMode="auto">
          <a:xfrm>
            <a:off x="1406247" y="4632877"/>
            <a:ext cx="540000" cy="417625"/>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6" name="Pentagon 45"/>
          <p:cNvSpPr/>
          <p:nvPr/>
        </p:nvSpPr>
        <p:spPr>
          <a:xfrm>
            <a:off x="1120743" y="4643091"/>
            <a:ext cx="195829" cy="407411"/>
          </a:xfrm>
          <a:prstGeom prst="homePlate">
            <a:avLst/>
          </a:prstGeom>
          <a:solidFill>
            <a:schemeClr val="accent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56" name="Rectangle 155"/>
          <p:cNvSpPr/>
          <p:nvPr/>
        </p:nvSpPr>
        <p:spPr bwMode="auto">
          <a:xfrm>
            <a:off x="3924947"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25" name="Rectangle 24"/>
          <p:cNvSpPr/>
          <p:nvPr/>
        </p:nvSpPr>
        <p:spPr bwMode="auto">
          <a:xfrm>
            <a:off x="1406247" y="3712610"/>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85" name="Rectangle 84"/>
          <p:cNvSpPr/>
          <p:nvPr/>
        </p:nvSpPr>
        <p:spPr bwMode="auto">
          <a:xfrm>
            <a:off x="631534" y="5223763"/>
            <a:ext cx="1535257"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spcBef>
                <a:spcPct val="0"/>
              </a:spcBef>
              <a:buClr>
                <a:schemeClr val="tx1">
                  <a:lumMod val="50000"/>
                  <a:lumOff val="50000"/>
                </a:schemeClr>
              </a:buClr>
            </a:pPr>
            <a:r>
              <a:rPr lang="da-DK" sz="800" dirty="0">
                <a:solidFill>
                  <a:schemeClr val="tx2"/>
                </a:solidFill>
              </a:rPr>
              <a:t>Sikkerhedskoordinator Rikke udarbejder forslag til at eksekvere risikovurdering</a:t>
            </a:r>
          </a:p>
        </p:txBody>
      </p:sp>
      <p:sp>
        <p:nvSpPr>
          <p:cNvPr id="77" name="Rectangle 76"/>
          <p:cNvSpPr/>
          <p:nvPr/>
        </p:nvSpPr>
        <p:spPr bwMode="auto">
          <a:xfrm>
            <a:off x="1406247" y="417108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3" name="Rectangle 102"/>
          <p:cNvSpPr/>
          <p:nvPr/>
        </p:nvSpPr>
        <p:spPr bwMode="auto">
          <a:xfrm>
            <a:off x="5184297"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4" name="Rectangle 103"/>
          <p:cNvSpPr/>
          <p:nvPr/>
        </p:nvSpPr>
        <p:spPr bwMode="auto">
          <a:xfrm>
            <a:off x="5813972"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6" name="Rectangle 105"/>
          <p:cNvSpPr/>
          <p:nvPr/>
        </p:nvSpPr>
        <p:spPr bwMode="auto">
          <a:xfrm>
            <a:off x="4554622"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23" name="Rectangle 122"/>
          <p:cNvSpPr/>
          <p:nvPr/>
        </p:nvSpPr>
        <p:spPr bwMode="auto">
          <a:xfrm>
            <a:off x="6443647"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99" name="Pentagon 98"/>
          <p:cNvSpPr/>
          <p:nvPr/>
        </p:nvSpPr>
        <p:spPr bwMode="auto">
          <a:xfrm>
            <a:off x="9592024" y="4640908"/>
            <a:ext cx="209637" cy="409594"/>
          </a:xfrm>
          <a:prstGeom prst="homePlate">
            <a:avLst>
              <a:gd name="adj" fmla="val 31611"/>
            </a:avLst>
          </a:prstGeom>
          <a:solidFill>
            <a:schemeClr val="accent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17" name="Oval Callout 416"/>
          <p:cNvSpPr/>
          <p:nvPr/>
        </p:nvSpPr>
        <p:spPr>
          <a:xfrm>
            <a:off x="385180" y="3430178"/>
            <a:ext cx="931771" cy="720000"/>
          </a:xfrm>
          <a:prstGeom prst="wedgeEllipseCallout">
            <a:avLst>
              <a:gd name="adj1" fmla="val 10704"/>
              <a:gd name="adj2" fmla="val 65138"/>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buClr>
                <a:srgbClr val="293947"/>
              </a:buClr>
            </a:pPr>
            <a:r>
              <a:rPr lang="da-DK" sz="800" b="1" dirty="0"/>
              <a:t>Vi skal have gennemført en </a:t>
            </a:r>
            <a:r>
              <a:rPr lang="da-DK" sz="800" b="1" dirty="0" err="1"/>
              <a:t>risiko-vurdering</a:t>
            </a:r>
            <a:endParaRPr lang="da-DK" sz="800" b="1" dirty="0"/>
          </a:p>
        </p:txBody>
      </p:sp>
      <p:sp>
        <p:nvSpPr>
          <p:cNvPr id="422" name="Rectangle 421"/>
          <p:cNvSpPr/>
          <p:nvPr/>
        </p:nvSpPr>
        <p:spPr bwMode="auto">
          <a:xfrm>
            <a:off x="2805126" y="5223763"/>
            <a:ext cx="1599095" cy="429219"/>
          </a:xfrm>
          <a:prstGeom prst="rect">
            <a:avLst/>
          </a:prstGeom>
          <a:noFill/>
          <a:ln w="19050" cap="flat" cmpd="sng" algn="ctr">
            <a:noFill/>
            <a:prstDash val="solid"/>
            <a:round/>
            <a:headEnd type="none" w="med" len="med"/>
            <a:tailEnd type="none" w="med" len="med"/>
          </a:ln>
          <a:effectLst/>
        </p:spPr>
        <p:txBody>
          <a:bodyPr vert="horz" wrap="square" lIns="29654" tIns="29654" rIns="29654" bIns="29654" numCol="1" rtlCol="0" anchor="t" anchorCtr="0" compatLnSpc="1">
            <a:prstTxWarp prst="textNoShape">
              <a:avLst/>
            </a:prstTxWarp>
            <a:spAutoFit/>
          </a:bodyPr>
          <a:lstStyle/>
          <a:p>
            <a:pPr algn="ctr">
              <a:spcBef>
                <a:spcPct val="0"/>
              </a:spcBef>
              <a:buClr>
                <a:srgbClr val="000000">
                  <a:lumMod val="50000"/>
                  <a:lumOff val="50000"/>
                </a:srgbClr>
              </a:buClr>
            </a:pPr>
            <a:r>
              <a:rPr lang="da-DK" sz="800" dirty="0">
                <a:solidFill>
                  <a:schemeClr val="tx2"/>
                </a:solidFill>
              </a:rPr>
              <a:t>Rikke står for den overordnede koordination af risikovurderingen og risikoanalyse</a:t>
            </a:r>
          </a:p>
        </p:txBody>
      </p:sp>
      <p:sp>
        <p:nvSpPr>
          <p:cNvPr id="598" name="Rectangle 597"/>
          <p:cNvSpPr/>
          <p:nvPr/>
        </p:nvSpPr>
        <p:spPr bwMode="auto">
          <a:xfrm>
            <a:off x="6212620" y="5223763"/>
            <a:ext cx="989350" cy="429219"/>
          </a:xfrm>
          <a:prstGeom prst="rect">
            <a:avLst/>
          </a:prstGeom>
          <a:noFill/>
          <a:ln w="19050" cap="flat" cmpd="sng" algn="ctr">
            <a:noFill/>
            <a:prstDash val="solid"/>
            <a:round/>
            <a:headEnd type="none" w="med" len="med"/>
            <a:tailEnd type="none" w="med" len="med"/>
          </a:ln>
          <a:effectLst/>
        </p:spPr>
        <p:txBody>
          <a:bodyPr vert="horz" wrap="square" lIns="29654" tIns="29654" rIns="29654" bIns="29654" numCol="1" rtlCol="0" anchor="t" anchorCtr="0" compatLnSpc="1">
            <a:prstTxWarp prst="textNoShape">
              <a:avLst/>
            </a:prstTxWarp>
            <a:spAutoFit/>
          </a:bodyPr>
          <a:lstStyle/>
          <a:p>
            <a:pPr algn="ctr">
              <a:spcBef>
                <a:spcPct val="0"/>
              </a:spcBef>
              <a:buClr>
                <a:srgbClr val="000000">
                  <a:lumMod val="50000"/>
                  <a:lumOff val="50000"/>
                </a:srgbClr>
              </a:buClr>
            </a:pPr>
            <a:r>
              <a:rPr lang="da-DK" sz="800" dirty="0">
                <a:solidFill>
                  <a:schemeClr val="tx2"/>
                </a:solidFill>
              </a:rPr>
              <a:t>Rikke opsummerer og dokumenterer risici og kontroller</a:t>
            </a:r>
          </a:p>
        </p:txBody>
      </p:sp>
      <p:sp>
        <p:nvSpPr>
          <p:cNvPr id="659" name="Rectangle 658"/>
          <p:cNvSpPr/>
          <p:nvPr/>
        </p:nvSpPr>
        <p:spPr bwMode="auto">
          <a:xfrm>
            <a:off x="9685987" y="5223763"/>
            <a:ext cx="801832" cy="429219"/>
          </a:xfrm>
          <a:prstGeom prst="rect">
            <a:avLst/>
          </a:prstGeom>
          <a:noFill/>
          <a:ln w="19050" cap="flat" cmpd="sng" algn="ctr">
            <a:noFill/>
            <a:prstDash val="solid"/>
            <a:round/>
            <a:headEnd type="none" w="med" len="med"/>
            <a:tailEnd type="none" w="med" len="med"/>
          </a:ln>
          <a:effectLst/>
        </p:spPr>
        <p:txBody>
          <a:bodyPr vert="horz" wrap="square" lIns="29654" tIns="29654" rIns="29654" bIns="29654" numCol="1" rtlCol="0" anchor="t" anchorCtr="0" compatLnSpc="1">
            <a:prstTxWarp prst="textNoShape">
              <a:avLst/>
            </a:prstTxWarp>
            <a:spAutoFit/>
          </a:bodyPr>
          <a:lstStyle/>
          <a:p>
            <a:pPr algn="ctr">
              <a:spcBef>
                <a:spcPct val="0"/>
              </a:spcBef>
              <a:buClr>
                <a:srgbClr val="000000">
                  <a:lumMod val="50000"/>
                  <a:lumOff val="50000"/>
                </a:srgbClr>
              </a:buClr>
            </a:pPr>
            <a:r>
              <a:rPr lang="da-DK" sz="800" dirty="0">
                <a:solidFill>
                  <a:schemeClr val="tx2"/>
                </a:solidFill>
              </a:rPr>
              <a:t>Rikke følger op og igangsætter aktiviteter  </a:t>
            </a:r>
          </a:p>
        </p:txBody>
      </p:sp>
      <p:sp>
        <p:nvSpPr>
          <p:cNvPr id="344" name="Rectangle 343"/>
          <p:cNvSpPr/>
          <p:nvPr/>
        </p:nvSpPr>
        <p:spPr bwMode="auto">
          <a:xfrm>
            <a:off x="2035922"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46" name="Rectangle 345"/>
          <p:cNvSpPr/>
          <p:nvPr/>
        </p:nvSpPr>
        <p:spPr bwMode="auto">
          <a:xfrm>
            <a:off x="1217153" y="2828410"/>
            <a:ext cx="925478" cy="369332"/>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algn="ctr">
              <a:spcBef>
                <a:spcPct val="0"/>
              </a:spcBef>
              <a:buClr>
                <a:schemeClr val="tx1">
                  <a:lumMod val="50000"/>
                  <a:lumOff val="50000"/>
                </a:schemeClr>
              </a:buClr>
            </a:pPr>
            <a:r>
              <a:rPr lang="da-DK" sz="800" dirty="0">
                <a:solidFill>
                  <a:schemeClr val="tx2"/>
                </a:solidFill>
              </a:rPr>
              <a:t>Informations-</a:t>
            </a:r>
            <a:br>
              <a:rPr lang="da-DK" sz="800" dirty="0">
                <a:solidFill>
                  <a:schemeClr val="tx2"/>
                </a:solidFill>
              </a:rPr>
            </a:br>
            <a:r>
              <a:rPr lang="da-DK" sz="800" dirty="0">
                <a:solidFill>
                  <a:schemeClr val="tx2"/>
                </a:solidFill>
              </a:rPr>
              <a:t>sikkerhedsudvalget godkender plan</a:t>
            </a:r>
          </a:p>
        </p:txBody>
      </p:sp>
      <p:sp>
        <p:nvSpPr>
          <p:cNvPr id="347" name="Rectangle 346"/>
          <p:cNvSpPr/>
          <p:nvPr/>
        </p:nvSpPr>
        <p:spPr bwMode="auto">
          <a:xfrm>
            <a:off x="2665597"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49" name="Rectangle 348"/>
          <p:cNvSpPr/>
          <p:nvPr/>
        </p:nvSpPr>
        <p:spPr bwMode="auto">
          <a:xfrm>
            <a:off x="3733420" y="4084976"/>
            <a:ext cx="1532224" cy="31109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ctr" anchorCtr="0" compatLnSpc="1">
            <a:prstTxWarp prst="textNoShape">
              <a:avLst/>
            </a:prstTxWarp>
            <a:spAutoFit/>
          </a:bodyPr>
          <a:lstStyle/>
          <a:p>
            <a:pPr>
              <a:spcBef>
                <a:spcPct val="0"/>
              </a:spcBef>
              <a:spcAft>
                <a:spcPct val="50000"/>
              </a:spcAft>
              <a:buClr>
                <a:srgbClr val="B70439"/>
              </a:buClr>
            </a:pPr>
            <a:r>
              <a:rPr lang="da-DK" sz="800" b="1" dirty="0"/>
              <a:t>Centrale forretningsområder og støttefunktioner</a:t>
            </a:r>
          </a:p>
        </p:txBody>
      </p:sp>
      <p:cxnSp>
        <p:nvCxnSpPr>
          <p:cNvPr id="16" name="Elbow Connector 15"/>
          <p:cNvCxnSpPr>
            <a:cxnSpLocks/>
            <a:endCxn id="96" idx="0"/>
          </p:cNvCxnSpPr>
          <p:nvPr/>
        </p:nvCxnSpPr>
        <p:spPr bwMode="auto">
          <a:xfrm rot="5400000">
            <a:off x="3512781" y="3829406"/>
            <a:ext cx="435853" cy="346479"/>
          </a:xfrm>
          <a:prstGeom prst="bentConnector3">
            <a:avLst>
              <a:gd name="adj1" fmla="val 50000"/>
            </a:avLst>
          </a:prstGeom>
          <a:solidFill>
            <a:schemeClr val="accent1"/>
          </a:solidFill>
          <a:ln w="6350" cap="flat" cmpd="sng" algn="ctr">
            <a:solidFill>
              <a:srgbClr val="00AAD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0" name="Rectangle 359"/>
          <p:cNvSpPr/>
          <p:nvPr/>
        </p:nvSpPr>
        <p:spPr bwMode="auto">
          <a:xfrm>
            <a:off x="7073322" y="3712610"/>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62" name="Rectangle 361"/>
          <p:cNvSpPr/>
          <p:nvPr/>
        </p:nvSpPr>
        <p:spPr bwMode="auto">
          <a:xfrm>
            <a:off x="7073322" y="417108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03" name="Rectangle 402"/>
          <p:cNvSpPr/>
          <p:nvPr/>
        </p:nvSpPr>
        <p:spPr bwMode="auto">
          <a:xfrm>
            <a:off x="7073322" y="4632902"/>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15" name="Rectangle 414"/>
          <p:cNvSpPr/>
          <p:nvPr/>
        </p:nvSpPr>
        <p:spPr bwMode="auto">
          <a:xfrm>
            <a:off x="6880189" y="2459078"/>
            <a:ext cx="874803" cy="738664"/>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algn="ctr">
              <a:spcBef>
                <a:spcPct val="0"/>
              </a:spcBef>
              <a:buClr>
                <a:schemeClr val="tx1">
                  <a:lumMod val="50000"/>
                  <a:lumOff val="50000"/>
                </a:schemeClr>
              </a:buClr>
            </a:pPr>
            <a:r>
              <a:rPr lang="da-DK" sz="800" dirty="0">
                <a:solidFill>
                  <a:schemeClr val="tx2"/>
                </a:solidFill>
              </a:rPr>
              <a:t>Informations-</a:t>
            </a:r>
            <a:br>
              <a:rPr lang="da-DK" sz="800" dirty="0">
                <a:solidFill>
                  <a:schemeClr val="tx2"/>
                </a:solidFill>
              </a:rPr>
            </a:br>
            <a:r>
              <a:rPr lang="da-DK" sz="800" dirty="0">
                <a:solidFill>
                  <a:schemeClr val="tx2"/>
                </a:solidFill>
              </a:rPr>
              <a:t>sikkerhedsudvalget beslutter, at resultatet skal fremlægges for topledelsen</a:t>
            </a:r>
          </a:p>
        </p:txBody>
      </p:sp>
      <p:sp>
        <p:nvSpPr>
          <p:cNvPr id="421" name="Oval Callout 420"/>
          <p:cNvSpPr/>
          <p:nvPr/>
        </p:nvSpPr>
        <p:spPr>
          <a:xfrm>
            <a:off x="5886789" y="3958009"/>
            <a:ext cx="712156" cy="429219"/>
          </a:xfrm>
          <a:prstGeom prst="wedgeEllipseCallout">
            <a:avLst>
              <a:gd name="adj1" fmla="val 41108"/>
              <a:gd name="adj2" fmla="val 48719"/>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buClr>
                <a:srgbClr val="293947"/>
              </a:buClr>
            </a:pPr>
            <a:r>
              <a:rPr lang="da-DK" sz="800" b="1" dirty="0"/>
              <a:t>Der er høj risiko!</a:t>
            </a:r>
          </a:p>
        </p:txBody>
      </p:sp>
      <p:sp>
        <p:nvSpPr>
          <p:cNvPr id="772" name="Rectangle 771"/>
          <p:cNvSpPr/>
          <p:nvPr/>
        </p:nvSpPr>
        <p:spPr bwMode="auto">
          <a:xfrm>
            <a:off x="8135965" y="2459078"/>
            <a:ext cx="975300" cy="738664"/>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b" anchorCtr="0" compatLnSpc="1">
            <a:prstTxWarp prst="textNoShape">
              <a:avLst/>
            </a:prstTxWarp>
            <a:spAutoFit/>
          </a:bodyPr>
          <a:lstStyle/>
          <a:p>
            <a:pPr algn="ctr">
              <a:spcBef>
                <a:spcPct val="0"/>
              </a:spcBef>
              <a:buClr>
                <a:schemeClr val="tx1">
                  <a:lumMod val="50000"/>
                  <a:lumOff val="50000"/>
                </a:schemeClr>
              </a:buClr>
            </a:pPr>
            <a:r>
              <a:rPr lang="da-DK" sz="800" dirty="0">
                <a:solidFill>
                  <a:schemeClr val="tx2"/>
                </a:solidFill>
              </a:rPr>
              <a:t>Topledelsen vurderer risici og kontroller, herunder konsekvenser for økonomi, ressourcer og organisation</a:t>
            </a:r>
          </a:p>
        </p:txBody>
      </p:sp>
      <p:sp>
        <p:nvSpPr>
          <p:cNvPr id="773" name="Oval Callout 772"/>
          <p:cNvSpPr/>
          <p:nvPr/>
        </p:nvSpPr>
        <p:spPr>
          <a:xfrm>
            <a:off x="9172727" y="2738075"/>
            <a:ext cx="1301649" cy="1013269"/>
          </a:xfrm>
          <a:prstGeom prst="wedgeEllipseCallout">
            <a:avLst>
              <a:gd name="adj1" fmla="val -72741"/>
              <a:gd name="adj2" fmla="val 24605"/>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buClr>
                <a:srgbClr val="293947"/>
              </a:buClr>
            </a:pPr>
            <a:r>
              <a:rPr lang="da-DK" sz="800" b="1" dirty="0"/>
              <a:t>Jeg godkender risikovurderingen og planen for implementering af foranstaltninger!</a:t>
            </a:r>
          </a:p>
        </p:txBody>
      </p:sp>
      <p:sp>
        <p:nvSpPr>
          <p:cNvPr id="774" name="Rectangle 773"/>
          <p:cNvSpPr/>
          <p:nvPr/>
        </p:nvSpPr>
        <p:spPr bwMode="auto">
          <a:xfrm>
            <a:off x="7372002" y="5223763"/>
            <a:ext cx="1233409" cy="429219"/>
          </a:xfrm>
          <a:prstGeom prst="rect">
            <a:avLst/>
          </a:prstGeom>
          <a:noFill/>
          <a:ln w="19050" cap="flat" cmpd="sng" algn="ctr">
            <a:noFill/>
            <a:prstDash val="solid"/>
            <a:round/>
            <a:headEnd type="none" w="med" len="med"/>
            <a:tailEnd type="none" w="med" len="med"/>
          </a:ln>
          <a:effectLst/>
        </p:spPr>
        <p:txBody>
          <a:bodyPr vert="horz" wrap="square" lIns="29654" tIns="29654" rIns="29654" bIns="29654" numCol="1" rtlCol="0" anchor="t" anchorCtr="0" compatLnSpc="1">
            <a:prstTxWarp prst="textNoShape">
              <a:avLst/>
            </a:prstTxWarp>
            <a:spAutoFit/>
          </a:bodyPr>
          <a:lstStyle/>
          <a:p>
            <a:pPr algn="ctr">
              <a:spcBef>
                <a:spcPct val="0"/>
              </a:spcBef>
              <a:buClr>
                <a:srgbClr val="000000">
                  <a:lumMod val="50000"/>
                  <a:lumOff val="50000"/>
                </a:srgbClr>
              </a:buClr>
            </a:pPr>
            <a:r>
              <a:rPr lang="da-DK" sz="800" dirty="0">
                <a:solidFill>
                  <a:schemeClr val="tx2"/>
                </a:solidFill>
              </a:rPr>
              <a:t>Rikke eller repræsentant fra udvalget fremlægger for ledelsen</a:t>
            </a:r>
          </a:p>
        </p:txBody>
      </p:sp>
      <p:sp>
        <p:nvSpPr>
          <p:cNvPr id="2" name="Titel 1">
            <a:extLst>
              <a:ext uri="{FF2B5EF4-FFF2-40B4-BE49-F238E27FC236}">
                <a16:creationId xmlns:a16="http://schemas.microsoft.com/office/drawing/2014/main" id="{DDD910A0-026B-B345-8398-FE944837F294}"/>
              </a:ext>
            </a:extLst>
          </p:cNvPr>
          <p:cNvSpPr>
            <a:spLocks noGrp="1"/>
          </p:cNvSpPr>
          <p:nvPr>
            <p:ph type="title"/>
          </p:nvPr>
        </p:nvSpPr>
        <p:spPr>
          <a:xfrm>
            <a:off x="543083" y="527077"/>
            <a:ext cx="9793287" cy="504825"/>
          </a:xfrm>
        </p:spPr>
        <p:txBody>
          <a:bodyPr/>
          <a:lstStyle/>
          <a:p>
            <a:r>
              <a:rPr lang="da-DK" sz="3200" dirty="0">
                <a:solidFill>
                  <a:schemeClr val="tx1"/>
                </a:solidFill>
                <a:latin typeface="+mn-lt"/>
              </a:rPr>
              <a:t>Informationssikkerhedsrejse</a:t>
            </a:r>
            <a:br>
              <a:rPr lang="da-DK" sz="3200" dirty="0">
                <a:solidFill>
                  <a:schemeClr val="tx1"/>
                </a:solidFill>
                <a:latin typeface="+mn-lt"/>
              </a:rPr>
            </a:br>
            <a:r>
              <a:rPr lang="da-DK" sz="3200" b="0" dirty="0">
                <a:solidFill>
                  <a:schemeClr val="accent1"/>
                </a:solidFill>
                <a:latin typeface="+mn-lt"/>
              </a:rPr>
              <a:t>Procesforløb for risikovurdering</a:t>
            </a:r>
          </a:p>
        </p:txBody>
      </p:sp>
      <p:pic>
        <p:nvPicPr>
          <p:cNvPr id="72" name="Billede 71">
            <a:extLst>
              <a:ext uri="{FF2B5EF4-FFF2-40B4-BE49-F238E27FC236}">
                <a16:creationId xmlns:a16="http://schemas.microsoft.com/office/drawing/2014/main" id="{BBFFBAE2-A7A2-5441-BE93-B01060E905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2023" y="3277821"/>
            <a:ext cx="359873" cy="720000"/>
          </a:xfrm>
          <a:prstGeom prst="rect">
            <a:avLst/>
          </a:prstGeom>
        </p:spPr>
      </p:pic>
      <p:pic>
        <p:nvPicPr>
          <p:cNvPr id="73" name="Billede 72">
            <a:extLst>
              <a:ext uri="{FF2B5EF4-FFF2-40B4-BE49-F238E27FC236}">
                <a16:creationId xmlns:a16="http://schemas.microsoft.com/office/drawing/2014/main" id="{0F7F665C-EA8B-8641-B7CE-CEFFA3AA4DC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3973" y="3277821"/>
            <a:ext cx="360000" cy="720000"/>
          </a:xfrm>
          <a:prstGeom prst="rect">
            <a:avLst/>
          </a:prstGeom>
        </p:spPr>
      </p:pic>
      <p:pic>
        <p:nvPicPr>
          <p:cNvPr id="74" name="Billede 73">
            <a:extLst>
              <a:ext uri="{FF2B5EF4-FFF2-40B4-BE49-F238E27FC236}">
                <a16:creationId xmlns:a16="http://schemas.microsoft.com/office/drawing/2014/main" id="{C984795B-5640-1E49-AA8D-548F194E4A6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76049" y="3277821"/>
            <a:ext cx="359873" cy="720000"/>
          </a:xfrm>
          <a:prstGeom prst="rect">
            <a:avLst/>
          </a:prstGeom>
        </p:spPr>
      </p:pic>
      <p:pic>
        <p:nvPicPr>
          <p:cNvPr id="75" name="Billede 74">
            <a:extLst>
              <a:ext uri="{FF2B5EF4-FFF2-40B4-BE49-F238E27FC236}">
                <a16:creationId xmlns:a16="http://schemas.microsoft.com/office/drawing/2014/main" id="{A61F898F-32D1-5E4D-869F-AE5B3393BA0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7604" y="4220572"/>
            <a:ext cx="359873" cy="720000"/>
          </a:xfrm>
          <a:prstGeom prst="rect">
            <a:avLst/>
          </a:prstGeom>
        </p:spPr>
      </p:pic>
      <p:grpSp>
        <p:nvGrpSpPr>
          <p:cNvPr id="15" name="Gruppe 14">
            <a:extLst>
              <a:ext uri="{FF2B5EF4-FFF2-40B4-BE49-F238E27FC236}">
                <a16:creationId xmlns:a16="http://schemas.microsoft.com/office/drawing/2014/main" id="{C6DF57E8-576C-5045-BE55-F4C3B319ECBE}"/>
              </a:ext>
            </a:extLst>
          </p:cNvPr>
          <p:cNvGrpSpPr/>
          <p:nvPr/>
        </p:nvGrpSpPr>
        <p:grpSpPr>
          <a:xfrm>
            <a:off x="2356331" y="1781693"/>
            <a:ext cx="3874359" cy="2003026"/>
            <a:chOff x="2356331" y="1609512"/>
            <a:chExt cx="3874359" cy="2175207"/>
          </a:xfrm>
        </p:grpSpPr>
        <p:grpSp>
          <p:nvGrpSpPr>
            <p:cNvPr id="7" name="Gruppe 6">
              <a:extLst>
                <a:ext uri="{FF2B5EF4-FFF2-40B4-BE49-F238E27FC236}">
                  <a16:creationId xmlns:a16="http://schemas.microsoft.com/office/drawing/2014/main" id="{563F20F3-3DEA-3648-A04D-04F1A123FEC3}"/>
                </a:ext>
              </a:extLst>
            </p:cNvPr>
            <p:cNvGrpSpPr/>
            <p:nvPr/>
          </p:nvGrpSpPr>
          <p:grpSpPr>
            <a:xfrm>
              <a:off x="4806815" y="1786323"/>
              <a:ext cx="429143" cy="744738"/>
              <a:chOff x="4893161" y="-1081055"/>
              <a:chExt cx="429143" cy="744738"/>
            </a:xfrm>
          </p:grpSpPr>
          <p:pic>
            <p:nvPicPr>
              <p:cNvPr id="91" name="Billede 90">
                <a:extLst>
                  <a:ext uri="{FF2B5EF4-FFF2-40B4-BE49-F238E27FC236}">
                    <a16:creationId xmlns:a16="http://schemas.microsoft.com/office/drawing/2014/main" id="{69C02C5B-0A24-644C-9FB6-7587C94F601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62304" y="-1081055"/>
                <a:ext cx="360000" cy="720000"/>
              </a:xfrm>
              <a:prstGeom prst="rect">
                <a:avLst/>
              </a:prstGeom>
            </p:spPr>
          </p:pic>
          <p:pic>
            <p:nvPicPr>
              <p:cNvPr id="93" name="Billede 92">
                <a:extLst>
                  <a:ext uri="{FF2B5EF4-FFF2-40B4-BE49-F238E27FC236}">
                    <a16:creationId xmlns:a16="http://schemas.microsoft.com/office/drawing/2014/main" id="{370EC3E5-E52D-7145-B92E-5BB5980617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20321603">
                <a:off x="4893161" y="-969916"/>
                <a:ext cx="316800" cy="633599"/>
              </a:xfrm>
              <a:prstGeom prst="rect">
                <a:avLst/>
              </a:prstGeom>
            </p:spPr>
          </p:pic>
        </p:grpSp>
        <p:grpSp>
          <p:nvGrpSpPr>
            <p:cNvPr id="8" name="Gruppe 7">
              <a:extLst>
                <a:ext uri="{FF2B5EF4-FFF2-40B4-BE49-F238E27FC236}">
                  <a16:creationId xmlns:a16="http://schemas.microsoft.com/office/drawing/2014/main" id="{2297C76A-3377-7940-BD45-8B9DFDC0CDFA}"/>
                </a:ext>
              </a:extLst>
            </p:cNvPr>
            <p:cNvGrpSpPr/>
            <p:nvPr/>
          </p:nvGrpSpPr>
          <p:grpSpPr>
            <a:xfrm>
              <a:off x="5593334" y="1781693"/>
              <a:ext cx="422946" cy="800920"/>
              <a:chOff x="6161755" y="-1081056"/>
              <a:chExt cx="422946" cy="800920"/>
            </a:xfrm>
          </p:grpSpPr>
          <p:pic>
            <p:nvPicPr>
              <p:cNvPr id="89" name="Billede 88">
                <a:extLst>
                  <a:ext uri="{FF2B5EF4-FFF2-40B4-BE49-F238E27FC236}">
                    <a16:creationId xmlns:a16="http://schemas.microsoft.com/office/drawing/2014/main" id="{FA0E01BA-8D6F-2B4B-A3F1-C2DD0BCD474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24827" y="-1081056"/>
                <a:ext cx="359874" cy="720000"/>
              </a:xfrm>
              <a:prstGeom prst="rect">
                <a:avLst/>
              </a:prstGeom>
            </p:spPr>
          </p:pic>
          <p:pic>
            <p:nvPicPr>
              <p:cNvPr id="90" name="Billede 89">
                <a:extLst>
                  <a:ext uri="{FF2B5EF4-FFF2-40B4-BE49-F238E27FC236}">
                    <a16:creationId xmlns:a16="http://schemas.microsoft.com/office/drawing/2014/main" id="{2B23FFB8-4934-1E49-86B9-B948D996CED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0929445">
                <a:off x="6161755" y="-977586"/>
                <a:ext cx="348726" cy="697450"/>
              </a:xfrm>
              <a:prstGeom prst="rect">
                <a:avLst/>
              </a:prstGeom>
            </p:spPr>
          </p:pic>
        </p:grpSp>
        <p:grpSp>
          <p:nvGrpSpPr>
            <p:cNvPr id="9" name="Gruppe 8">
              <a:extLst>
                <a:ext uri="{FF2B5EF4-FFF2-40B4-BE49-F238E27FC236}">
                  <a16:creationId xmlns:a16="http://schemas.microsoft.com/office/drawing/2014/main" id="{968821F5-5B67-474E-B9C6-C1033FAABD34}"/>
                </a:ext>
              </a:extLst>
            </p:cNvPr>
            <p:cNvGrpSpPr/>
            <p:nvPr/>
          </p:nvGrpSpPr>
          <p:grpSpPr>
            <a:xfrm>
              <a:off x="4883422" y="2685867"/>
              <a:ext cx="411400" cy="720000"/>
              <a:chOff x="7642658" y="-1147432"/>
              <a:chExt cx="411400" cy="720000"/>
            </a:xfrm>
          </p:grpSpPr>
          <p:pic>
            <p:nvPicPr>
              <p:cNvPr id="87" name="Billede 86">
                <a:extLst>
                  <a:ext uri="{FF2B5EF4-FFF2-40B4-BE49-F238E27FC236}">
                    <a16:creationId xmlns:a16="http://schemas.microsoft.com/office/drawing/2014/main" id="{3C75D2FF-D4C0-4241-BF1C-19BA8E20314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42658" y="-1147432"/>
                <a:ext cx="360000" cy="720000"/>
              </a:xfrm>
              <a:prstGeom prst="rect">
                <a:avLst/>
              </a:prstGeom>
            </p:spPr>
          </p:pic>
          <p:pic>
            <p:nvPicPr>
              <p:cNvPr id="88" name="Billede 87">
                <a:extLst>
                  <a:ext uri="{FF2B5EF4-FFF2-40B4-BE49-F238E27FC236}">
                    <a16:creationId xmlns:a16="http://schemas.microsoft.com/office/drawing/2014/main" id="{D23BB0A4-289D-984F-B5B2-7C12169B0F1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997127">
                <a:off x="7737258" y="-1063154"/>
                <a:ext cx="316800" cy="633599"/>
              </a:xfrm>
              <a:prstGeom prst="rect">
                <a:avLst/>
              </a:prstGeom>
            </p:spPr>
          </p:pic>
        </p:grpSp>
        <p:grpSp>
          <p:nvGrpSpPr>
            <p:cNvPr id="10" name="Gruppe 9">
              <a:extLst>
                <a:ext uri="{FF2B5EF4-FFF2-40B4-BE49-F238E27FC236}">
                  <a16:creationId xmlns:a16="http://schemas.microsoft.com/office/drawing/2014/main" id="{C37BA8BC-66E7-AD4A-8FC6-DA5B7B935572}"/>
                </a:ext>
              </a:extLst>
            </p:cNvPr>
            <p:cNvGrpSpPr/>
            <p:nvPr/>
          </p:nvGrpSpPr>
          <p:grpSpPr>
            <a:xfrm>
              <a:off x="5661661" y="2666380"/>
              <a:ext cx="415151" cy="800719"/>
              <a:chOff x="9262013" y="-1147432"/>
              <a:chExt cx="415151" cy="800719"/>
            </a:xfrm>
          </p:grpSpPr>
          <p:pic>
            <p:nvPicPr>
              <p:cNvPr id="84" name="Billede 83">
                <a:extLst>
                  <a:ext uri="{FF2B5EF4-FFF2-40B4-BE49-F238E27FC236}">
                    <a16:creationId xmlns:a16="http://schemas.microsoft.com/office/drawing/2014/main" id="{598CE2C2-4C2E-7D4E-83CE-0CED2525504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62013" y="-1147432"/>
                <a:ext cx="359873" cy="720000"/>
              </a:xfrm>
              <a:prstGeom prst="rect">
                <a:avLst/>
              </a:prstGeom>
            </p:spPr>
          </p:pic>
          <p:pic>
            <p:nvPicPr>
              <p:cNvPr id="86" name="Billede 85">
                <a:extLst>
                  <a:ext uri="{FF2B5EF4-FFF2-40B4-BE49-F238E27FC236}">
                    <a16:creationId xmlns:a16="http://schemas.microsoft.com/office/drawing/2014/main" id="{15A57147-BF93-514B-97D3-458130B8C4B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1141082">
                <a:off x="9315342" y="-1070358"/>
                <a:ext cx="361822" cy="723645"/>
              </a:xfrm>
              <a:prstGeom prst="rect">
                <a:avLst/>
              </a:prstGeom>
            </p:spPr>
          </p:pic>
        </p:grpSp>
        <p:sp>
          <p:nvSpPr>
            <p:cNvPr id="428" name="Rectangle 427"/>
            <p:cNvSpPr/>
            <p:nvPr/>
          </p:nvSpPr>
          <p:spPr bwMode="auto">
            <a:xfrm>
              <a:off x="5716604" y="2546808"/>
              <a:ext cx="253474" cy="96501"/>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HR</a:t>
              </a:r>
            </a:p>
          </p:txBody>
        </p:sp>
        <p:sp>
          <p:nvSpPr>
            <p:cNvPr id="430" name="Rectangle 429"/>
            <p:cNvSpPr/>
            <p:nvPr/>
          </p:nvSpPr>
          <p:spPr bwMode="auto">
            <a:xfrm>
              <a:off x="5455992" y="3410092"/>
              <a:ext cx="774698" cy="211998"/>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Jurist og </a:t>
              </a:r>
            </a:p>
            <a:p>
              <a:pPr algn="ctr">
                <a:spcBef>
                  <a:spcPct val="0"/>
                </a:spcBef>
                <a:buClr>
                  <a:srgbClr val="B70439"/>
                </a:buClr>
              </a:pPr>
              <a:r>
                <a:rPr lang="da-DK" sz="800" b="1" dirty="0"/>
                <a:t>kontrakt</a:t>
              </a:r>
            </a:p>
          </p:txBody>
        </p:sp>
        <p:sp>
          <p:nvSpPr>
            <p:cNvPr id="435" name="Rectangle 434"/>
            <p:cNvSpPr/>
            <p:nvPr/>
          </p:nvSpPr>
          <p:spPr bwMode="auto">
            <a:xfrm>
              <a:off x="4541802" y="3410092"/>
              <a:ext cx="1026904" cy="211998"/>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It-ansvarlig/</a:t>
              </a:r>
            </a:p>
            <a:p>
              <a:pPr algn="ctr">
                <a:spcBef>
                  <a:spcPct val="0"/>
                </a:spcBef>
                <a:buClr>
                  <a:srgbClr val="B70439"/>
                </a:buClr>
              </a:pPr>
              <a:r>
                <a:rPr lang="da-DK" sz="800" b="1" dirty="0"/>
                <a:t>arkitekt eller lign.</a:t>
              </a:r>
            </a:p>
          </p:txBody>
        </p:sp>
        <p:sp>
          <p:nvSpPr>
            <p:cNvPr id="436" name="Rectangle 435"/>
            <p:cNvSpPr/>
            <p:nvPr/>
          </p:nvSpPr>
          <p:spPr bwMode="auto">
            <a:xfrm>
              <a:off x="2528391" y="2956244"/>
              <a:ext cx="2134828" cy="677108"/>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nSpc>
                  <a:spcPct val="100000"/>
                </a:lnSpc>
                <a:spcBef>
                  <a:spcPct val="0"/>
                </a:spcBef>
                <a:spcAft>
                  <a:spcPct val="50000"/>
                </a:spcAft>
                <a:buClr>
                  <a:srgbClr val="B70439"/>
                </a:buClr>
              </a:pPr>
              <a:r>
                <a:rPr lang="da-DK" sz="800" dirty="0">
                  <a:solidFill>
                    <a:schemeClr val="tx2"/>
                  </a:solidFill>
                </a:rPr>
                <a:t>Ansvarlige for centrale forretningsområder og støttefunktioner afdækker:</a:t>
              </a:r>
            </a:p>
            <a:p>
              <a:pPr marL="171450" indent="-171450" algn="just">
                <a:spcBef>
                  <a:spcPct val="0"/>
                </a:spcBef>
                <a:buClr>
                  <a:schemeClr val="tx1"/>
                </a:buClr>
                <a:buFont typeface="Arial" panose="020B0604020202020204" pitchFamily="34" charset="0"/>
                <a:buChar char="•"/>
              </a:pPr>
              <a:r>
                <a:rPr lang="da-DK" sz="800" dirty="0">
                  <a:solidFill>
                    <a:schemeClr val="tx2"/>
                  </a:solidFill>
                </a:rPr>
                <a:t>Hvilke risici der findes på deres område</a:t>
              </a:r>
            </a:p>
            <a:p>
              <a:pPr marL="171450" indent="-171450">
                <a:spcBef>
                  <a:spcPct val="0"/>
                </a:spcBef>
                <a:buClr>
                  <a:schemeClr val="tx1"/>
                </a:buClr>
                <a:buFont typeface="Arial" panose="020B0604020202020204" pitchFamily="34" charset="0"/>
                <a:buChar char="•"/>
              </a:pPr>
              <a:r>
                <a:rPr lang="da-DK" sz="800" dirty="0">
                  <a:solidFill>
                    <a:schemeClr val="tx2"/>
                  </a:solidFill>
                </a:rPr>
                <a:t>Hvilken konsekvens og sandsynlighed</a:t>
              </a:r>
            </a:p>
            <a:p>
              <a:pPr marL="171450" indent="-171450" algn="just">
                <a:spcBef>
                  <a:spcPct val="0"/>
                </a:spcBef>
                <a:spcAft>
                  <a:spcPct val="50000"/>
                </a:spcAft>
                <a:buClr>
                  <a:schemeClr val="tx1"/>
                </a:buClr>
                <a:buFont typeface="Arial" panose="020B0604020202020204" pitchFamily="34" charset="0"/>
                <a:buChar char="•"/>
              </a:pPr>
              <a:r>
                <a:rPr lang="da-DK" sz="800" dirty="0">
                  <a:solidFill>
                    <a:schemeClr val="tx2"/>
                  </a:solidFill>
                </a:rPr>
                <a:t>Hvordan hver risici håndteres</a:t>
              </a:r>
            </a:p>
          </p:txBody>
        </p:sp>
        <p:sp>
          <p:nvSpPr>
            <p:cNvPr id="477" name="Rectangle 476"/>
            <p:cNvSpPr/>
            <p:nvPr/>
          </p:nvSpPr>
          <p:spPr bwMode="auto">
            <a:xfrm>
              <a:off x="4745662" y="2490908"/>
              <a:ext cx="619184" cy="186269"/>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Økonomi</a:t>
              </a:r>
            </a:p>
          </p:txBody>
        </p:sp>
        <p:sp>
          <p:nvSpPr>
            <p:cNvPr id="325" name="Rectangle 324"/>
            <p:cNvSpPr/>
            <p:nvPr/>
          </p:nvSpPr>
          <p:spPr bwMode="auto">
            <a:xfrm>
              <a:off x="2542227" y="1764040"/>
              <a:ext cx="2244206" cy="307777"/>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spcBef>
                  <a:spcPct val="0"/>
                </a:spcBef>
                <a:buClr>
                  <a:srgbClr val="B70439"/>
                </a:buClr>
              </a:pPr>
              <a:r>
                <a:rPr lang="da-DK" sz="800" b="1" dirty="0"/>
                <a:t>Ansvarlig for forretningsområder</a:t>
              </a:r>
            </a:p>
          </p:txBody>
        </p:sp>
        <p:sp>
          <p:nvSpPr>
            <p:cNvPr id="17" name="Rektangel 16">
              <a:extLst>
                <a:ext uri="{FF2B5EF4-FFF2-40B4-BE49-F238E27FC236}">
                  <a16:creationId xmlns:a16="http://schemas.microsoft.com/office/drawing/2014/main" id="{4160F6B2-9065-0647-9560-5C83DFDF2640}"/>
                </a:ext>
              </a:extLst>
            </p:cNvPr>
            <p:cNvSpPr/>
            <p:nvPr/>
          </p:nvSpPr>
          <p:spPr>
            <a:xfrm>
              <a:off x="2356331" y="1609512"/>
              <a:ext cx="3874359" cy="217520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76" name="Billede 75">
              <a:extLst>
                <a:ext uri="{FF2B5EF4-FFF2-40B4-BE49-F238E27FC236}">
                  <a16:creationId xmlns:a16="http://schemas.microsoft.com/office/drawing/2014/main" id="{C94443C9-5DDB-2C49-9580-A4039588ECA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34369" y="2135698"/>
              <a:ext cx="360000" cy="720000"/>
            </a:xfrm>
            <a:prstGeom prst="rect">
              <a:avLst/>
            </a:prstGeom>
          </p:spPr>
        </p:pic>
        <p:pic>
          <p:nvPicPr>
            <p:cNvPr id="78" name="Billede 77">
              <a:extLst>
                <a:ext uri="{FF2B5EF4-FFF2-40B4-BE49-F238E27FC236}">
                  <a16:creationId xmlns:a16="http://schemas.microsoft.com/office/drawing/2014/main" id="{0E24054E-F8A0-EA4C-BC86-F26BEE8F36C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905336" y="2135698"/>
              <a:ext cx="359873" cy="720000"/>
            </a:xfrm>
            <a:prstGeom prst="rect">
              <a:avLst/>
            </a:prstGeom>
          </p:spPr>
        </p:pic>
        <p:pic>
          <p:nvPicPr>
            <p:cNvPr id="79" name="Billede 78">
              <a:extLst>
                <a:ext uri="{FF2B5EF4-FFF2-40B4-BE49-F238E27FC236}">
                  <a16:creationId xmlns:a16="http://schemas.microsoft.com/office/drawing/2014/main" id="{3FD58B44-C721-5D43-BC4C-EF7727C5AF6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247848" y="2135698"/>
              <a:ext cx="360000" cy="720000"/>
            </a:xfrm>
            <a:prstGeom prst="rect">
              <a:avLst/>
            </a:prstGeom>
          </p:spPr>
        </p:pic>
      </p:grpSp>
      <p:pic>
        <p:nvPicPr>
          <p:cNvPr id="95" name="Billede 94">
            <a:extLst>
              <a:ext uri="{FF2B5EF4-FFF2-40B4-BE49-F238E27FC236}">
                <a16:creationId xmlns:a16="http://schemas.microsoft.com/office/drawing/2014/main" id="{750DD6E5-EF1B-C14D-AF09-F08600C39352}"/>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422735" y="3259892"/>
            <a:ext cx="359873" cy="720000"/>
          </a:xfrm>
          <a:prstGeom prst="rect">
            <a:avLst/>
          </a:prstGeom>
        </p:spPr>
      </p:pic>
      <p:pic>
        <p:nvPicPr>
          <p:cNvPr id="96" name="Billede 95">
            <a:extLst>
              <a:ext uri="{FF2B5EF4-FFF2-40B4-BE49-F238E27FC236}">
                <a16:creationId xmlns:a16="http://schemas.microsoft.com/office/drawing/2014/main" id="{3B0D51AD-FF17-8A42-A12A-D870F7827D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77530" y="4220572"/>
            <a:ext cx="359873" cy="720000"/>
          </a:xfrm>
          <a:prstGeom prst="rect">
            <a:avLst/>
          </a:prstGeom>
        </p:spPr>
      </p:pic>
      <p:pic>
        <p:nvPicPr>
          <p:cNvPr id="97" name="Billede 96">
            <a:extLst>
              <a:ext uri="{FF2B5EF4-FFF2-40B4-BE49-F238E27FC236}">
                <a16:creationId xmlns:a16="http://schemas.microsoft.com/office/drawing/2014/main" id="{FE67276F-EFD6-2340-BC2A-C75CCD537D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38814" y="4220572"/>
            <a:ext cx="359873" cy="720000"/>
          </a:xfrm>
          <a:prstGeom prst="rect">
            <a:avLst/>
          </a:prstGeom>
        </p:spPr>
      </p:pic>
      <p:pic>
        <p:nvPicPr>
          <p:cNvPr id="98" name="Billede 97">
            <a:extLst>
              <a:ext uri="{FF2B5EF4-FFF2-40B4-BE49-F238E27FC236}">
                <a16:creationId xmlns:a16="http://schemas.microsoft.com/office/drawing/2014/main" id="{06B027A3-DDD8-E24E-8298-111747C588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95096" y="4220572"/>
            <a:ext cx="359873" cy="720000"/>
          </a:xfrm>
          <a:prstGeom prst="rect">
            <a:avLst/>
          </a:prstGeom>
        </p:spPr>
      </p:pic>
      <p:pic>
        <p:nvPicPr>
          <p:cNvPr id="100" name="Billede 99">
            <a:extLst>
              <a:ext uri="{FF2B5EF4-FFF2-40B4-BE49-F238E27FC236}">
                <a16:creationId xmlns:a16="http://schemas.microsoft.com/office/drawing/2014/main" id="{00D3E61F-77DD-DF47-A84D-7311B0FC9DE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61605" y="4220572"/>
            <a:ext cx="359873" cy="720000"/>
          </a:xfrm>
          <a:prstGeom prst="rect">
            <a:avLst/>
          </a:prstGeom>
        </p:spPr>
      </p:pic>
      <p:pic>
        <p:nvPicPr>
          <p:cNvPr id="101" name="Billede 100">
            <a:extLst>
              <a:ext uri="{FF2B5EF4-FFF2-40B4-BE49-F238E27FC236}">
                <a16:creationId xmlns:a16="http://schemas.microsoft.com/office/drawing/2014/main" id="{ACF2F907-1621-9146-A0D8-006EF392E3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193" y="3277821"/>
            <a:ext cx="359873" cy="720000"/>
          </a:xfrm>
          <a:prstGeom prst="rect">
            <a:avLst/>
          </a:prstGeom>
        </p:spPr>
      </p:pic>
      <p:pic>
        <p:nvPicPr>
          <p:cNvPr id="102" name="Billede 101">
            <a:extLst>
              <a:ext uri="{FF2B5EF4-FFF2-40B4-BE49-F238E27FC236}">
                <a16:creationId xmlns:a16="http://schemas.microsoft.com/office/drawing/2014/main" id="{EC4D82E8-AB68-0D46-A93F-704035999A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7143" y="3277821"/>
            <a:ext cx="360000" cy="720000"/>
          </a:xfrm>
          <a:prstGeom prst="rect">
            <a:avLst/>
          </a:prstGeom>
        </p:spPr>
      </p:pic>
      <p:pic>
        <p:nvPicPr>
          <p:cNvPr id="105" name="Billede 104">
            <a:extLst>
              <a:ext uri="{FF2B5EF4-FFF2-40B4-BE49-F238E27FC236}">
                <a16:creationId xmlns:a16="http://schemas.microsoft.com/office/drawing/2014/main" id="{EE4DDA63-29BC-304C-B40C-035B8F7ACE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9219" y="3277821"/>
            <a:ext cx="359873" cy="720000"/>
          </a:xfrm>
          <a:prstGeom prst="rect">
            <a:avLst/>
          </a:prstGeom>
        </p:spPr>
      </p:pic>
    </p:spTree>
    <p:extLst>
      <p:ext uri="{BB962C8B-B14F-4D97-AF65-F5344CB8AC3E}">
        <p14:creationId xmlns:p14="http://schemas.microsoft.com/office/powerpoint/2010/main" val="3983749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142F52DA-49DA-9A45-AE94-FAB811DC8B2E}"/>
              </a:ext>
            </a:extLst>
          </p:cNvPr>
          <p:cNvGrpSpPr/>
          <p:nvPr/>
        </p:nvGrpSpPr>
        <p:grpSpPr>
          <a:xfrm flipV="1">
            <a:off x="613785" y="2465214"/>
            <a:ext cx="9471568" cy="2575097"/>
            <a:chOff x="613785" y="3293378"/>
            <a:chExt cx="9471568" cy="1766945"/>
          </a:xfrm>
        </p:grpSpPr>
        <p:cxnSp>
          <p:nvCxnSpPr>
            <p:cNvPr id="118" name="Lige pilforbindelse 117">
              <a:extLst>
                <a:ext uri="{FF2B5EF4-FFF2-40B4-BE49-F238E27FC236}">
                  <a16:creationId xmlns:a16="http://schemas.microsoft.com/office/drawing/2014/main" id="{4E188230-ED6E-CA4B-BDE9-91D7EB3E0213}"/>
                </a:ext>
              </a:extLst>
            </p:cNvPr>
            <p:cNvCxnSpPr>
              <a:cxnSpLocks/>
              <a:stCxn id="104" idx="2"/>
            </p:cNvCxnSpPr>
            <p:nvPr/>
          </p:nvCxnSpPr>
          <p:spPr>
            <a:xfrm flipH="1">
              <a:off x="6275357" y="3293378"/>
              <a:ext cx="11510" cy="1729098"/>
            </a:xfrm>
            <a:prstGeom prst="straightConnector1">
              <a:avLst/>
            </a:prstGeom>
            <a:ln w="6350">
              <a:solidFill>
                <a:schemeClr val="bg1">
                  <a:lumMod val="65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 name="Vinklet forbindelse 8">
              <a:extLst>
                <a:ext uri="{FF2B5EF4-FFF2-40B4-BE49-F238E27FC236}">
                  <a16:creationId xmlns:a16="http://schemas.microsoft.com/office/drawing/2014/main" id="{A3E73200-CD75-334E-AE2D-85AF6D0F480B}"/>
                </a:ext>
              </a:extLst>
            </p:cNvPr>
            <p:cNvCxnSpPr>
              <a:cxnSpLocks/>
              <a:endCxn id="23" idx="1"/>
            </p:cNvCxnSpPr>
            <p:nvPr/>
          </p:nvCxnSpPr>
          <p:spPr>
            <a:xfrm rot="16200000" flipH="1">
              <a:off x="3362805" y="1108033"/>
              <a:ext cx="1159299" cy="6657339"/>
            </a:xfrm>
            <a:prstGeom prst="bentConnector2">
              <a:avLst/>
            </a:prstGeom>
            <a:ln w="6350">
              <a:solidFill>
                <a:schemeClr val="bg1">
                  <a:lumMod val="65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a:extLst>
                <a:ext uri="{FF2B5EF4-FFF2-40B4-BE49-F238E27FC236}">
                  <a16:creationId xmlns:a16="http://schemas.microsoft.com/office/drawing/2014/main" id="{D3E90709-7F60-274C-B924-CE883465B1F5}"/>
                </a:ext>
              </a:extLst>
            </p:cNvPr>
            <p:cNvCxnSpPr>
              <a:cxnSpLocks/>
            </p:cNvCxnSpPr>
            <p:nvPr/>
          </p:nvCxnSpPr>
          <p:spPr>
            <a:xfrm>
              <a:off x="1123455" y="3533520"/>
              <a:ext cx="0" cy="1488956"/>
            </a:xfrm>
            <a:prstGeom prst="straightConnector1">
              <a:avLst/>
            </a:prstGeom>
            <a:ln w="6350">
              <a:solidFill>
                <a:schemeClr val="bg1">
                  <a:lumMod val="65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1" name="Vinklet forbindelse 120">
              <a:extLst>
                <a:ext uri="{FF2B5EF4-FFF2-40B4-BE49-F238E27FC236}">
                  <a16:creationId xmlns:a16="http://schemas.microsoft.com/office/drawing/2014/main" id="{4EBD9182-2310-F14C-B0C1-CD34892CF37C}"/>
                </a:ext>
              </a:extLst>
            </p:cNvPr>
            <p:cNvCxnSpPr>
              <a:cxnSpLocks/>
            </p:cNvCxnSpPr>
            <p:nvPr/>
          </p:nvCxnSpPr>
          <p:spPr>
            <a:xfrm rot="5400000">
              <a:off x="8356307" y="3331276"/>
              <a:ext cx="1203270" cy="2254823"/>
            </a:xfrm>
            <a:prstGeom prst="bentConnector2">
              <a:avLst/>
            </a:prstGeom>
            <a:ln w="6350">
              <a:solidFill>
                <a:schemeClr val="bg1">
                  <a:lumMod val="65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p:sp>
        <p:nvSpPr>
          <p:cNvPr id="82" name="Rectangle 155">
            <a:extLst>
              <a:ext uri="{FF2B5EF4-FFF2-40B4-BE49-F238E27FC236}">
                <a16:creationId xmlns:a16="http://schemas.microsoft.com/office/drawing/2014/main" id="{E6B8E180-CC8C-D948-9D22-2DD59F612C1F}"/>
              </a:ext>
            </a:extLst>
          </p:cNvPr>
          <p:cNvSpPr/>
          <p:nvPr/>
        </p:nvSpPr>
        <p:spPr bwMode="auto">
          <a:xfrm>
            <a:off x="3531287" y="3947556"/>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86" name="Rectangle 155">
            <a:extLst>
              <a:ext uri="{FF2B5EF4-FFF2-40B4-BE49-F238E27FC236}">
                <a16:creationId xmlns:a16="http://schemas.microsoft.com/office/drawing/2014/main" id="{01932776-993C-8D47-8A3D-AC088CB7707B}"/>
              </a:ext>
            </a:extLst>
          </p:cNvPr>
          <p:cNvSpPr/>
          <p:nvPr/>
        </p:nvSpPr>
        <p:spPr bwMode="auto">
          <a:xfrm>
            <a:off x="5034585" y="3947556"/>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8" name="Rectangle 137"/>
          <p:cNvSpPr/>
          <p:nvPr/>
        </p:nvSpPr>
        <p:spPr bwMode="auto">
          <a:xfrm>
            <a:off x="7905892"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9" name="Rectangle 138"/>
          <p:cNvSpPr/>
          <p:nvPr/>
        </p:nvSpPr>
        <p:spPr bwMode="auto">
          <a:xfrm>
            <a:off x="853556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graphicFrame>
        <p:nvGraphicFramePr>
          <p:cNvPr id="34" name="Object 33" hidden="1"/>
          <p:cNvGraphicFramePr>
            <a:graphicFrameLocks noChangeAspect="1"/>
          </p:cNvGraphicFramePr>
          <p:nvPr>
            <p:custDataLst>
              <p:tags r:id="rId2"/>
            </p:custDataLst>
          </p:nvPr>
        </p:nvGraphicFramePr>
        <p:xfrm>
          <a:off x="1361112" y="1417"/>
          <a:ext cx="1416" cy="1416"/>
        </p:xfrm>
        <a:graphic>
          <a:graphicData uri="http://schemas.openxmlformats.org/presentationml/2006/ole">
            <mc:AlternateContent xmlns:mc="http://schemas.openxmlformats.org/markup-compatibility/2006">
              <mc:Choice xmlns:v="urn:schemas-microsoft-com:vml" Requires="v">
                <p:oleObj spid="_x0000_s28752" name="think-cell Slide" r:id="rId5" imgW="360" imgH="360" progId="TCLayout.ActiveDocument.1">
                  <p:embed/>
                </p:oleObj>
              </mc:Choice>
              <mc:Fallback>
                <p:oleObj name="think-cell Slide" r:id="rId5" imgW="360" imgH="360" progId="TCLayout.ActiveDocument.1">
                  <p:embed/>
                  <p:pic>
                    <p:nvPicPr>
                      <p:cNvPr id="34" name="Object 33" hidden="1"/>
                      <p:cNvPicPr/>
                      <p:nvPr/>
                    </p:nvPicPr>
                    <p:blipFill>
                      <a:blip r:embed="rId6"/>
                      <a:stretch>
                        <a:fillRect/>
                      </a:stretch>
                    </p:blipFill>
                    <p:spPr>
                      <a:xfrm>
                        <a:off x="1361112" y="1417"/>
                        <a:ext cx="1416" cy="1416"/>
                      </a:xfrm>
                      <a:prstGeom prst="rect">
                        <a:avLst/>
                      </a:prstGeom>
                    </p:spPr>
                  </p:pic>
                </p:oleObj>
              </mc:Fallback>
            </mc:AlternateContent>
          </a:graphicData>
        </a:graphic>
      </p:graphicFrame>
      <p:sp>
        <p:nvSpPr>
          <p:cNvPr id="92" name="Rectangle 91"/>
          <p:cNvSpPr/>
          <p:nvPr/>
        </p:nvSpPr>
        <p:spPr bwMode="auto">
          <a:xfrm>
            <a:off x="9165242"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 name="Rectangle 12"/>
          <p:cNvSpPr/>
          <p:nvPr/>
        </p:nvSpPr>
        <p:spPr bwMode="auto">
          <a:xfrm>
            <a:off x="2865955"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20" name="Rectangle 19"/>
          <p:cNvSpPr/>
          <p:nvPr/>
        </p:nvSpPr>
        <p:spPr bwMode="auto">
          <a:xfrm>
            <a:off x="861031" y="4622688"/>
            <a:ext cx="540000" cy="417625"/>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6" name="Pentagon 45"/>
          <p:cNvSpPr/>
          <p:nvPr/>
        </p:nvSpPr>
        <p:spPr>
          <a:xfrm>
            <a:off x="536588" y="4632902"/>
            <a:ext cx="195829" cy="407411"/>
          </a:xfrm>
          <a:prstGeom prst="homePlate">
            <a:avLst/>
          </a:prstGeom>
          <a:solidFill>
            <a:schemeClr val="accent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56" name="Rectangle 155"/>
          <p:cNvSpPr/>
          <p:nvPr/>
        </p:nvSpPr>
        <p:spPr bwMode="auto">
          <a:xfrm>
            <a:off x="353128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3" name="Rectangle 102"/>
          <p:cNvSpPr/>
          <p:nvPr/>
        </p:nvSpPr>
        <p:spPr bwMode="auto">
          <a:xfrm>
            <a:off x="5034585"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4" name="Rectangle 103"/>
          <p:cNvSpPr/>
          <p:nvPr/>
        </p:nvSpPr>
        <p:spPr bwMode="auto">
          <a:xfrm>
            <a:off x="601686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6" name="Rectangle 105"/>
          <p:cNvSpPr/>
          <p:nvPr/>
        </p:nvSpPr>
        <p:spPr bwMode="auto">
          <a:xfrm>
            <a:off x="4393781"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23" name="Rectangle 122"/>
          <p:cNvSpPr/>
          <p:nvPr/>
        </p:nvSpPr>
        <p:spPr bwMode="auto">
          <a:xfrm>
            <a:off x="6646542"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44" name="Rectangle 343"/>
          <p:cNvSpPr/>
          <p:nvPr/>
        </p:nvSpPr>
        <p:spPr bwMode="auto">
          <a:xfrm>
            <a:off x="1529339"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47" name="Rectangle 346"/>
          <p:cNvSpPr/>
          <p:nvPr/>
        </p:nvSpPr>
        <p:spPr bwMode="auto">
          <a:xfrm>
            <a:off x="219764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03" name="Rectangle 402"/>
          <p:cNvSpPr/>
          <p:nvPr/>
        </p:nvSpPr>
        <p:spPr bwMode="auto">
          <a:xfrm>
            <a:off x="7271124"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773" name="Oval Callout 772"/>
          <p:cNvSpPr/>
          <p:nvPr/>
        </p:nvSpPr>
        <p:spPr>
          <a:xfrm>
            <a:off x="8124472" y="3059906"/>
            <a:ext cx="1833086" cy="972127"/>
          </a:xfrm>
          <a:prstGeom prst="wedgeEllipseCallout">
            <a:avLst>
              <a:gd name="adj1" fmla="val -15744"/>
              <a:gd name="adj2" fmla="val 66261"/>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buClr>
                <a:srgbClr val="293947"/>
              </a:buClr>
            </a:pPr>
            <a:r>
              <a:rPr lang="da-DK" sz="800" b="1" dirty="0"/>
              <a:t>Jeg godkender plan for en politik vedr. håndtering af personoplysninger, fx krav til krypterede USB</a:t>
            </a:r>
          </a:p>
        </p:txBody>
      </p:sp>
      <p:sp>
        <p:nvSpPr>
          <p:cNvPr id="2" name="Titel 1">
            <a:extLst>
              <a:ext uri="{FF2B5EF4-FFF2-40B4-BE49-F238E27FC236}">
                <a16:creationId xmlns:a16="http://schemas.microsoft.com/office/drawing/2014/main" id="{DDD910A0-026B-B345-8398-FE944837F294}"/>
              </a:ext>
            </a:extLst>
          </p:cNvPr>
          <p:cNvSpPr>
            <a:spLocks noGrp="1"/>
          </p:cNvSpPr>
          <p:nvPr>
            <p:ph type="title"/>
          </p:nvPr>
        </p:nvSpPr>
        <p:spPr>
          <a:xfrm>
            <a:off x="543083" y="527077"/>
            <a:ext cx="9793287" cy="504825"/>
          </a:xfrm>
        </p:spPr>
        <p:txBody>
          <a:bodyPr/>
          <a:lstStyle/>
          <a:p>
            <a:r>
              <a:rPr lang="da-DK" sz="3200" dirty="0">
                <a:solidFill>
                  <a:schemeClr val="tx1"/>
                </a:solidFill>
                <a:latin typeface="+mn-lt"/>
              </a:rPr>
              <a:t>Informationssikkerhedsrejse</a:t>
            </a:r>
            <a:br>
              <a:rPr lang="da-DK" sz="3200" dirty="0">
                <a:solidFill>
                  <a:schemeClr val="tx1"/>
                </a:solidFill>
                <a:latin typeface="+mn-lt"/>
              </a:rPr>
            </a:br>
            <a:r>
              <a:rPr lang="da-DK" sz="3200" b="0" dirty="0">
                <a:solidFill>
                  <a:schemeClr val="accent1"/>
                </a:solidFill>
                <a:latin typeface="+mn-lt"/>
              </a:rPr>
              <a:t>Procesforløb for hændelseshåndtering</a:t>
            </a:r>
          </a:p>
        </p:txBody>
      </p:sp>
      <p:sp>
        <p:nvSpPr>
          <p:cNvPr id="76" name="Rectangle 84">
            <a:extLst>
              <a:ext uri="{FF2B5EF4-FFF2-40B4-BE49-F238E27FC236}">
                <a16:creationId xmlns:a16="http://schemas.microsoft.com/office/drawing/2014/main" id="{265F2E98-31F5-CF45-ACF1-A19A407C7EDD}"/>
              </a:ext>
            </a:extLst>
          </p:cNvPr>
          <p:cNvSpPr/>
          <p:nvPr/>
        </p:nvSpPr>
        <p:spPr bwMode="auto">
          <a:xfrm>
            <a:off x="1013675" y="1727568"/>
            <a:ext cx="1723971" cy="31109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spcBef>
                <a:spcPct val="0"/>
              </a:spcBef>
              <a:spcAft>
                <a:spcPct val="50000"/>
              </a:spcAft>
              <a:buClr>
                <a:schemeClr val="tx1">
                  <a:lumMod val="50000"/>
                  <a:lumOff val="50000"/>
                </a:schemeClr>
              </a:buClr>
            </a:pPr>
            <a:r>
              <a:rPr lang="da-DK" sz="800" b="1" dirty="0"/>
              <a:t>Tom håndterer personoplysninger i sit daglige arbejde</a:t>
            </a:r>
          </a:p>
        </p:txBody>
      </p:sp>
      <p:sp>
        <p:nvSpPr>
          <p:cNvPr id="7" name="Trekant 6">
            <a:extLst>
              <a:ext uri="{FF2B5EF4-FFF2-40B4-BE49-F238E27FC236}">
                <a16:creationId xmlns:a16="http://schemas.microsoft.com/office/drawing/2014/main" id="{5ADE8D74-EE17-9F40-ADEF-FB1CDDBAF420}"/>
              </a:ext>
            </a:extLst>
          </p:cNvPr>
          <p:cNvSpPr/>
          <p:nvPr/>
        </p:nvSpPr>
        <p:spPr>
          <a:xfrm>
            <a:off x="3714685" y="4438849"/>
            <a:ext cx="173205" cy="104204"/>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87" name="Rectangle 91">
            <a:extLst>
              <a:ext uri="{FF2B5EF4-FFF2-40B4-BE49-F238E27FC236}">
                <a16:creationId xmlns:a16="http://schemas.microsoft.com/office/drawing/2014/main" id="{FF4D2565-4D8B-1740-A660-C49EA2C14747}"/>
              </a:ext>
            </a:extLst>
          </p:cNvPr>
          <p:cNvSpPr/>
          <p:nvPr/>
        </p:nvSpPr>
        <p:spPr bwMode="auto">
          <a:xfrm>
            <a:off x="9804846" y="4622713"/>
            <a:ext cx="540000" cy="417600"/>
          </a:xfrm>
          <a:prstGeom prst="rect">
            <a:avLst/>
          </a:prstGeom>
          <a:solidFill>
            <a:schemeClr val="accent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94" name="Rectangle 84">
            <a:extLst>
              <a:ext uri="{FF2B5EF4-FFF2-40B4-BE49-F238E27FC236}">
                <a16:creationId xmlns:a16="http://schemas.microsoft.com/office/drawing/2014/main" id="{3F408360-295F-0A49-98BC-AF223C5B9B5B}"/>
              </a:ext>
            </a:extLst>
          </p:cNvPr>
          <p:cNvSpPr/>
          <p:nvPr/>
        </p:nvSpPr>
        <p:spPr bwMode="auto">
          <a:xfrm>
            <a:off x="86122" y="4071662"/>
            <a:ext cx="639274" cy="155543"/>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lnSpc>
                <a:spcPts val="738"/>
              </a:lnSpc>
              <a:spcBef>
                <a:spcPct val="0"/>
              </a:spcBef>
              <a:spcAft>
                <a:spcPct val="50000"/>
              </a:spcAft>
              <a:buClr>
                <a:srgbClr val="000000">
                  <a:lumMod val="50000"/>
                  <a:lumOff val="50000"/>
                </a:srgbClr>
              </a:buClr>
            </a:pPr>
            <a:r>
              <a:rPr lang="da-DK" sz="800" b="1" dirty="0"/>
              <a:t>Hændelse</a:t>
            </a:r>
          </a:p>
        </p:txBody>
      </p:sp>
      <p:sp>
        <p:nvSpPr>
          <p:cNvPr id="95" name="Rectangle 84">
            <a:extLst>
              <a:ext uri="{FF2B5EF4-FFF2-40B4-BE49-F238E27FC236}">
                <a16:creationId xmlns:a16="http://schemas.microsoft.com/office/drawing/2014/main" id="{AD0582A7-B3A4-F140-AAE5-A877B3F9E3A8}"/>
              </a:ext>
            </a:extLst>
          </p:cNvPr>
          <p:cNvSpPr/>
          <p:nvPr/>
        </p:nvSpPr>
        <p:spPr bwMode="auto">
          <a:xfrm>
            <a:off x="2157149" y="5213574"/>
            <a:ext cx="1017337"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spcBef>
                <a:spcPct val="0"/>
              </a:spcBef>
              <a:spcAft>
                <a:spcPct val="50000"/>
              </a:spcAft>
              <a:buClr>
                <a:srgbClr val="000000">
                  <a:lumMod val="50000"/>
                  <a:lumOff val="50000"/>
                </a:srgbClr>
              </a:buClr>
            </a:pPr>
            <a:r>
              <a:rPr lang="da-DK" sz="800" dirty="0">
                <a:solidFill>
                  <a:schemeClr val="tx2"/>
                </a:solidFill>
              </a:rPr>
              <a:t>Sikkerhedsudvalget tager stilling til hændelsens alvor</a:t>
            </a:r>
          </a:p>
        </p:txBody>
      </p:sp>
      <p:sp>
        <p:nvSpPr>
          <p:cNvPr id="96" name="Rectangle 84">
            <a:extLst>
              <a:ext uri="{FF2B5EF4-FFF2-40B4-BE49-F238E27FC236}">
                <a16:creationId xmlns:a16="http://schemas.microsoft.com/office/drawing/2014/main" id="{F233E79A-73B0-4A4F-AD2E-10BF1CD198F8}"/>
              </a:ext>
            </a:extLst>
          </p:cNvPr>
          <p:cNvSpPr/>
          <p:nvPr/>
        </p:nvSpPr>
        <p:spPr bwMode="auto">
          <a:xfrm>
            <a:off x="3292619" y="5213574"/>
            <a:ext cx="1017337" cy="31109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Er der tale </a:t>
            </a:r>
            <a:br>
              <a:rPr lang="da-DK" sz="800" dirty="0">
                <a:solidFill>
                  <a:schemeClr val="tx2"/>
                </a:solidFill>
              </a:rPr>
            </a:br>
            <a:r>
              <a:rPr lang="da-DK" sz="800" dirty="0">
                <a:solidFill>
                  <a:schemeClr val="tx2"/>
                </a:solidFill>
              </a:rPr>
              <a:t>om en krise?</a:t>
            </a:r>
          </a:p>
        </p:txBody>
      </p:sp>
      <p:sp>
        <p:nvSpPr>
          <p:cNvPr id="97" name="Rectangle 84">
            <a:extLst>
              <a:ext uri="{FF2B5EF4-FFF2-40B4-BE49-F238E27FC236}">
                <a16:creationId xmlns:a16="http://schemas.microsoft.com/office/drawing/2014/main" id="{0DE1EEED-07EB-1749-AE6C-47FEBBF6BEBD}"/>
              </a:ext>
            </a:extLst>
          </p:cNvPr>
          <p:cNvSpPr/>
          <p:nvPr/>
        </p:nvSpPr>
        <p:spPr bwMode="auto">
          <a:xfrm>
            <a:off x="4545935" y="5213574"/>
            <a:ext cx="1054296" cy="557320"/>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r">
              <a:spcBef>
                <a:spcPct val="0"/>
              </a:spcBef>
              <a:spcAft>
                <a:spcPct val="50000"/>
              </a:spcAft>
              <a:buClr>
                <a:srgbClr val="000000">
                  <a:lumMod val="50000"/>
                  <a:lumOff val="50000"/>
                </a:srgbClr>
              </a:buClr>
            </a:pPr>
            <a:r>
              <a:rPr lang="da-DK" sz="800" dirty="0">
                <a:solidFill>
                  <a:schemeClr val="tx2"/>
                </a:solidFill>
              </a:rPr>
              <a:t>Skal borgeren, myndighed, leverandør eller </a:t>
            </a:r>
            <a:br>
              <a:rPr lang="da-DK" sz="800" dirty="0">
                <a:solidFill>
                  <a:schemeClr val="tx2"/>
                </a:solidFill>
              </a:rPr>
            </a:br>
            <a:r>
              <a:rPr lang="da-DK" sz="800" dirty="0">
                <a:solidFill>
                  <a:schemeClr val="tx2"/>
                </a:solidFill>
              </a:rPr>
              <a:t>DPO underrettes</a:t>
            </a:r>
          </a:p>
        </p:txBody>
      </p:sp>
      <p:sp>
        <p:nvSpPr>
          <p:cNvPr id="101" name="Rectangle 84">
            <a:extLst>
              <a:ext uri="{FF2B5EF4-FFF2-40B4-BE49-F238E27FC236}">
                <a16:creationId xmlns:a16="http://schemas.microsoft.com/office/drawing/2014/main" id="{70FC3B48-D454-A745-AEA8-9D4D5D19EE6A}"/>
              </a:ext>
            </a:extLst>
          </p:cNvPr>
          <p:cNvSpPr/>
          <p:nvPr/>
        </p:nvSpPr>
        <p:spPr bwMode="auto">
          <a:xfrm>
            <a:off x="8510797" y="5213574"/>
            <a:ext cx="589540"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r">
              <a:spcBef>
                <a:spcPct val="0"/>
              </a:spcBef>
              <a:spcAft>
                <a:spcPct val="50000"/>
              </a:spcAft>
              <a:buClr>
                <a:srgbClr val="000000">
                  <a:lumMod val="50000"/>
                  <a:lumOff val="50000"/>
                </a:srgbClr>
              </a:buClr>
            </a:pPr>
            <a:r>
              <a:rPr lang="da-DK" sz="800" dirty="0">
                <a:solidFill>
                  <a:schemeClr val="tx2"/>
                </a:solidFill>
              </a:rPr>
              <a:t>…som indstiller til topledelsen </a:t>
            </a:r>
          </a:p>
        </p:txBody>
      </p:sp>
      <p:sp>
        <p:nvSpPr>
          <p:cNvPr id="102" name="Rectangle 84">
            <a:extLst>
              <a:ext uri="{FF2B5EF4-FFF2-40B4-BE49-F238E27FC236}">
                <a16:creationId xmlns:a16="http://schemas.microsoft.com/office/drawing/2014/main" id="{305AA887-4538-E941-A17F-EAB8B5D8A8CF}"/>
              </a:ext>
            </a:extLst>
          </p:cNvPr>
          <p:cNvSpPr/>
          <p:nvPr/>
        </p:nvSpPr>
        <p:spPr bwMode="auto">
          <a:xfrm>
            <a:off x="9611043" y="5213574"/>
            <a:ext cx="927606"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Sagen opdateres og lukkes, og et projekt startes</a:t>
            </a:r>
          </a:p>
        </p:txBody>
      </p:sp>
      <p:sp>
        <p:nvSpPr>
          <p:cNvPr id="105" name="Rectangle 84">
            <a:extLst>
              <a:ext uri="{FF2B5EF4-FFF2-40B4-BE49-F238E27FC236}">
                <a16:creationId xmlns:a16="http://schemas.microsoft.com/office/drawing/2014/main" id="{D507D33A-4CDC-8F4F-BE9C-05F2BD0D07E0}"/>
              </a:ext>
            </a:extLst>
          </p:cNvPr>
          <p:cNvSpPr/>
          <p:nvPr/>
        </p:nvSpPr>
        <p:spPr bwMode="auto">
          <a:xfrm>
            <a:off x="3537509" y="4438849"/>
            <a:ext cx="202148" cy="155543"/>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lnSpc>
                <a:spcPts val="738"/>
              </a:lnSpc>
              <a:spcBef>
                <a:spcPct val="0"/>
              </a:spcBef>
              <a:spcAft>
                <a:spcPct val="50000"/>
              </a:spcAft>
              <a:buClr>
                <a:srgbClr val="000000">
                  <a:lumMod val="50000"/>
                  <a:lumOff val="50000"/>
                </a:srgbClr>
              </a:buClr>
            </a:pPr>
            <a:r>
              <a:rPr lang="da-DK" sz="800" dirty="0">
                <a:solidFill>
                  <a:schemeClr val="tx2"/>
                </a:solidFill>
              </a:rPr>
              <a:t>Ja</a:t>
            </a:r>
          </a:p>
        </p:txBody>
      </p:sp>
      <p:sp>
        <p:nvSpPr>
          <p:cNvPr id="107" name="Rectangle 84">
            <a:extLst>
              <a:ext uri="{FF2B5EF4-FFF2-40B4-BE49-F238E27FC236}">
                <a16:creationId xmlns:a16="http://schemas.microsoft.com/office/drawing/2014/main" id="{4875440B-392B-A748-A5EB-E38D5162F29B}"/>
              </a:ext>
            </a:extLst>
          </p:cNvPr>
          <p:cNvSpPr/>
          <p:nvPr/>
        </p:nvSpPr>
        <p:spPr bwMode="auto">
          <a:xfrm>
            <a:off x="4090363" y="4612566"/>
            <a:ext cx="252919" cy="155543"/>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lnSpc>
                <a:spcPts val="738"/>
              </a:lnSpc>
              <a:spcBef>
                <a:spcPct val="0"/>
              </a:spcBef>
              <a:spcAft>
                <a:spcPct val="50000"/>
              </a:spcAft>
              <a:buClr>
                <a:srgbClr val="000000">
                  <a:lumMod val="50000"/>
                  <a:lumOff val="50000"/>
                </a:srgbClr>
              </a:buClr>
            </a:pPr>
            <a:r>
              <a:rPr lang="da-DK" sz="800" dirty="0">
                <a:solidFill>
                  <a:schemeClr val="tx2"/>
                </a:solidFill>
              </a:rPr>
              <a:t>Nej</a:t>
            </a:r>
          </a:p>
        </p:txBody>
      </p:sp>
      <p:sp>
        <p:nvSpPr>
          <p:cNvPr id="108" name="Rectangle 84">
            <a:extLst>
              <a:ext uri="{FF2B5EF4-FFF2-40B4-BE49-F238E27FC236}">
                <a16:creationId xmlns:a16="http://schemas.microsoft.com/office/drawing/2014/main" id="{E02C6BE5-1FC6-6C4E-8C42-391266098946}"/>
              </a:ext>
            </a:extLst>
          </p:cNvPr>
          <p:cNvSpPr/>
          <p:nvPr/>
        </p:nvSpPr>
        <p:spPr bwMode="auto">
          <a:xfrm>
            <a:off x="3292619" y="3565863"/>
            <a:ext cx="1017337" cy="246221"/>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buClr>
                <a:srgbClr val="000000">
                  <a:lumMod val="50000"/>
                  <a:lumOff val="50000"/>
                </a:srgbClr>
              </a:buClr>
            </a:pPr>
            <a:r>
              <a:rPr lang="da-DK" sz="800" dirty="0">
                <a:solidFill>
                  <a:schemeClr val="tx2"/>
                </a:solidFill>
              </a:rPr>
              <a:t>Beredskabsplanen eksekveres</a:t>
            </a:r>
          </a:p>
        </p:txBody>
      </p:sp>
      <p:sp>
        <p:nvSpPr>
          <p:cNvPr id="109" name="Rectangle 84">
            <a:extLst>
              <a:ext uri="{FF2B5EF4-FFF2-40B4-BE49-F238E27FC236}">
                <a16:creationId xmlns:a16="http://schemas.microsoft.com/office/drawing/2014/main" id="{E39E1BF3-4F1C-0E46-ACF2-25E1E8AC19DC}"/>
              </a:ext>
            </a:extLst>
          </p:cNvPr>
          <p:cNvSpPr/>
          <p:nvPr/>
        </p:nvSpPr>
        <p:spPr bwMode="auto">
          <a:xfrm>
            <a:off x="4758143" y="3565863"/>
            <a:ext cx="1092884" cy="246221"/>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buClr>
                <a:srgbClr val="000000">
                  <a:lumMod val="50000"/>
                  <a:lumOff val="50000"/>
                </a:srgbClr>
              </a:buClr>
            </a:pPr>
            <a:r>
              <a:rPr lang="da-DK" sz="800" dirty="0">
                <a:solidFill>
                  <a:schemeClr val="tx2"/>
                </a:solidFill>
              </a:rPr>
              <a:t>Kommunikationsplanen eksekveres</a:t>
            </a:r>
          </a:p>
        </p:txBody>
      </p:sp>
      <p:sp>
        <p:nvSpPr>
          <p:cNvPr id="113" name="Trekant 112">
            <a:extLst>
              <a:ext uri="{FF2B5EF4-FFF2-40B4-BE49-F238E27FC236}">
                <a16:creationId xmlns:a16="http://schemas.microsoft.com/office/drawing/2014/main" id="{94F91C55-AE05-F44C-B9F4-848926D2DE51}"/>
              </a:ext>
            </a:extLst>
          </p:cNvPr>
          <p:cNvSpPr/>
          <p:nvPr/>
        </p:nvSpPr>
        <p:spPr>
          <a:xfrm rot="5400000">
            <a:off x="4130220" y="4802666"/>
            <a:ext cx="173205" cy="104204"/>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14" name="Trekant 113">
            <a:extLst>
              <a:ext uri="{FF2B5EF4-FFF2-40B4-BE49-F238E27FC236}">
                <a16:creationId xmlns:a16="http://schemas.microsoft.com/office/drawing/2014/main" id="{4DCD15B0-A1A7-F347-BDBB-AECC796E0CF5}"/>
              </a:ext>
            </a:extLst>
          </p:cNvPr>
          <p:cNvSpPr/>
          <p:nvPr/>
        </p:nvSpPr>
        <p:spPr>
          <a:xfrm>
            <a:off x="5217983" y="4438849"/>
            <a:ext cx="173205" cy="104204"/>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15" name="Rectangle 84">
            <a:extLst>
              <a:ext uri="{FF2B5EF4-FFF2-40B4-BE49-F238E27FC236}">
                <a16:creationId xmlns:a16="http://schemas.microsoft.com/office/drawing/2014/main" id="{73AEB5F9-A0A9-CB42-927B-DD73D25F8D1F}"/>
              </a:ext>
            </a:extLst>
          </p:cNvPr>
          <p:cNvSpPr/>
          <p:nvPr/>
        </p:nvSpPr>
        <p:spPr bwMode="auto">
          <a:xfrm>
            <a:off x="5010197" y="4438849"/>
            <a:ext cx="202148" cy="155543"/>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lnSpc>
                <a:spcPts val="738"/>
              </a:lnSpc>
              <a:spcBef>
                <a:spcPct val="0"/>
              </a:spcBef>
              <a:spcAft>
                <a:spcPct val="50000"/>
              </a:spcAft>
              <a:buClr>
                <a:srgbClr val="000000">
                  <a:lumMod val="50000"/>
                  <a:lumOff val="50000"/>
                </a:srgbClr>
              </a:buClr>
            </a:pPr>
            <a:r>
              <a:rPr lang="da-DK" sz="800" dirty="0">
                <a:solidFill>
                  <a:schemeClr val="tx2"/>
                </a:solidFill>
              </a:rPr>
              <a:t>Ja</a:t>
            </a:r>
          </a:p>
        </p:txBody>
      </p:sp>
      <p:sp>
        <p:nvSpPr>
          <p:cNvPr id="116" name="Rectangle 84">
            <a:extLst>
              <a:ext uri="{FF2B5EF4-FFF2-40B4-BE49-F238E27FC236}">
                <a16:creationId xmlns:a16="http://schemas.microsoft.com/office/drawing/2014/main" id="{80150A58-7454-B945-9740-EAB428DD85A2}"/>
              </a:ext>
            </a:extLst>
          </p:cNvPr>
          <p:cNvSpPr/>
          <p:nvPr/>
        </p:nvSpPr>
        <p:spPr bwMode="auto">
          <a:xfrm>
            <a:off x="5600231" y="4612566"/>
            <a:ext cx="252919" cy="155543"/>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lnSpc>
                <a:spcPts val="738"/>
              </a:lnSpc>
              <a:spcBef>
                <a:spcPct val="0"/>
              </a:spcBef>
              <a:spcAft>
                <a:spcPct val="50000"/>
              </a:spcAft>
              <a:buClr>
                <a:srgbClr val="000000">
                  <a:lumMod val="50000"/>
                  <a:lumOff val="50000"/>
                </a:srgbClr>
              </a:buClr>
            </a:pPr>
            <a:r>
              <a:rPr lang="da-DK" sz="800" dirty="0">
                <a:solidFill>
                  <a:schemeClr val="tx2"/>
                </a:solidFill>
              </a:rPr>
              <a:t>Nej</a:t>
            </a:r>
          </a:p>
        </p:txBody>
      </p:sp>
      <p:sp>
        <p:nvSpPr>
          <p:cNvPr id="117" name="Trekant 116">
            <a:extLst>
              <a:ext uri="{FF2B5EF4-FFF2-40B4-BE49-F238E27FC236}">
                <a16:creationId xmlns:a16="http://schemas.microsoft.com/office/drawing/2014/main" id="{B5475958-FC60-DF42-83C7-E9A6DED47BD9}"/>
              </a:ext>
            </a:extLst>
          </p:cNvPr>
          <p:cNvSpPr/>
          <p:nvPr/>
        </p:nvSpPr>
        <p:spPr>
          <a:xfrm rot="5400000">
            <a:off x="5629628" y="4802666"/>
            <a:ext cx="173205" cy="104204"/>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cxnSp>
        <p:nvCxnSpPr>
          <p:cNvPr id="119" name="Lige pilforbindelse 118">
            <a:extLst>
              <a:ext uri="{FF2B5EF4-FFF2-40B4-BE49-F238E27FC236}">
                <a16:creationId xmlns:a16="http://schemas.microsoft.com/office/drawing/2014/main" id="{7A4EDD58-820E-FA47-9C13-7530AD89AEE6}"/>
              </a:ext>
            </a:extLst>
          </p:cNvPr>
          <p:cNvCxnSpPr>
            <a:cxnSpLocks/>
            <a:stCxn id="23" idx="2"/>
          </p:cNvCxnSpPr>
          <p:nvPr/>
        </p:nvCxnSpPr>
        <p:spPr>
          <a:xfrm>
            <a:off x="7541124" y="2738095"/>
            <a:ext cx="7516" cy="1480731"/>
          </a:xfrm>
          <a:prstGeom prst="straightConnector1">
            <a:avLst/>
          </a:prstGeom>
          <a:ln w="6350">
            <a:solidFill>
              <a:schemeClr val="bg1">
                <a:lumMod val="65000"/>
              </a:schemeClr>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bwMode="auto">
          <a:xfrm>
            <a:off x="527141" y="5213574"/>
            <a:ext cx="1316098"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Sikkerhedskoordinator Rikke indhenter information og rapporterer</a:t>
            </a:r>
          </a:p>
        </p:txBody>
      </p:sp>
      <p:sp>
        <p:nvSpPr>
          <p:cNvPr id="98" name="Rectangle 84">
            <a:extLst>
              <a:ext uri="{FF2B5EF4-FFF2-40B4-BE49-F238E27FC236}">
                <a16:creationId xmlns:a16="http://schemas.microsoft.com/office/drawing/2014/main" id="{4031E8C3-552D-B341-A25E-D6C72683DF27}"/>
              </a:ext>
            </a:extLst>
          </p:cNvPr>
          <p:cNvSpPr/>
          <p:nvPr/>
        </p:nvSpPr>
        <p:spPr bwMode="auto">
          <a:xfrm>
            <a:off x="5824855" y="5213574"/>
            <a:ext cx="1288269"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spcBef>
                <a:spcPct val="0"/>
              </a:spcBef>
              <a:spcAft>
                <a:spcPct val="50000"/>
              </a:spcAft>
              <a:buClr>
                <a:srgbClr val="000000">
                  <a:lumMod val="50000"/>
                  <a:lumOff val="50000"/>
                </a:srgbClr>
              </a:buClr>
            </a:pPr>
            <a:r>
              <a:rPr lang="da-DK" sz="800" dirty="0">
                <a:solidFill>
                  <a:schemeClr val="tx2"/>
                </a:solidFill>
              </a:rPr>
              <a:t>Ansvarlig data-/systemejer foretager udbedringer og vurderer konsekvenserne</a:t>
            </a:r>
          </a:p>
        </p:txBody>
      </p:sp>
      <p:sp>
        <p:nvSpPr>
          <p:cNvPr id="23" name="Afrundet rektangel 22">
            <a:extLst>
              <a:ext uri="{FF2B5EF4-FFF2-40B4-BE49-F238E27FC236}">
                <a16:creationId xmlns:a16="http://schemas.microsoft.com/office/drawing/2014/main" id="{E53BA76E-1F23-8B46-85AE-34DE54FBF7F0}"/>
              </a:ext>
            </a:extLst>
          </p:cNvPr>
          <p:cNvSpPr/>
          <p:nvPr/>
        </p:nvSpPr>
        <p:spPr>
          <a:xfrm>
            <a:off x="7271124" y="2320495"/>
            <a:ext cx="540000" cy="417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554939">
              <a:buClr>
                <a:srgbClr val="293947"/>
              </a:buClr>
            </a:pPr>
            <a:r>
              <a:rPr lang="da-DK" sz="900" b="1" dirty="0">
                <a:solidFill>
                  <a:schemeClr val="bg1"/>
                </a:solidFill>
              </a:rPr>
              <a:t>LOG</a:t>
            </a:r>
          </a:p>
        </p:txBody>
      </p:sp>
      <p:sp>
        <p:nvSpPr>
          <p:cNvPr id="100" name="Rectangle 84">
            <a:extLst>
              <a:ext uri="{FF2B5EF4-FFF2-40B4-BE49-F238E27FC236}">
                <a16:creationId xmlns:a16="http://schemas.microsoft.com/office/drawing/2014/main" id="{7CD8EDA3-A4DA-4B47-B3FB-E2E856C4B0CF}"/>
              </a:ext>
            </a:extLst>
          </p:cNvPr>
          <p:cNvSpPr/>
          <p:nvPr/>
        </p:nvSpPr>
        <p:spPr bwMode="auto">
          <a:xfrm>
            <a:off x="7188198" y="5222445"/>
            <a:ext cx="1277779" cy="43420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t" anchorCtr="0" compatLnSpc="1">
            <a:prstTxWarp prst="textNoShape">
              <a:avLst/>
            </a:prstTxWarp>
            <a:spAutoFit/>
          </a:bodyPr>
          <a:lstStyle/>
          <a:p>
            <a:pPr>
              <a:spcBef>
                <a:spcPct val="0"/>
              </a:spcBef>
              <a:spcAft>
                <a:spcPct val="50000"/>
              </a:spcAft>
              <a:buClr>
                <a:srgbClr val="000000">
                  <a:lumMod val="50000"/>
                  <a:lumOff val="50000"/>
                </a:srgbClr>
              </a:buClr>
            </a:pPr>
            <a:r>
              <a:rPr lang="da-DK" sz="800" dirty="0">
                <a:solidFill>
                  <a:schemeClr val="tx2"/>
                </a:solidFill>
              </a:rPr>
              <a:t>Rikke opsummerer status og forslag til foranstaltning til sikkerhedsudvalget…</a:t>
            </a:r>
          </a:p>
        </p:txBody>
      </p:sp>
      <p:sp>
        <p:nvSpPr>
          <p:cNvPr id="90" name="Oval Callout 420">
            <a:extLst>
              <a:ext uri="{FF2B5EF4-FFF2-40B4-BE49-F238E27FC236}">
                <a16:creationId xmlns:a16="http://schemas.microsoft.com/office/drawing/2014/main" id="{EE0B42A2-CB36-E04A-BFA7-580A9F0EDBE0}"/>
              </a:ext>
            </a:extLst>
          </p:cNvPr>
          <p:cNvSpPr/>
          <p:nvPr/>
        </p:nvSpPr>
        <p:spPr>
          <a:xfrm>
            <a:off x="1161792" y="3431715"/>
            <a:ext cx="1113050" cy="651123"/>
          </a:xfrm>
          <a:prstGeom prst="wedgeEllipseCallout">
            <a:avLst>
              <a:gd name="adj1" fmla="val -78271"/>
              <a:gd name="adj2" fmla="val 78756"/>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buClr>
                <a:srgbClr val="293947"/>
              </a:buClr>
            </a:pPr>
            <a:r>
              <a:rPr lang="da-DK" sz="800" b="1" dirty="0"/>
              <a:t>…nej vent. USB-stikket er blevet fundet</a:t>
            </a:r>
          </a:p>
        </p:txBody>
      </p:sp>
      <p:sp>
        <p:nvSpPr>
          <p:cNvPr id="417" name="Oval Callout 416"/>
          <p:cNvSpPr/>
          <p:nvPr/>
        </p:nvSpPr>
        <p:spPr>
          <a:xfrm>
            <a:off x="199320" y="2951864"/>
            <a:ext cx="1330019" cy="754620"/>
          </a:xfrm>
          <a:prstGeom prst="wedgeEllipseCallout">
            <a:avLst>
              <a:gd name="adj1" fmla="val -9490"/>
              <a:gd name="adj2" fmla="val 114952"/>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buClr>
                <a:srgbClr val="293947"/>
              </a:buClr>
            </a:pPr>
            <a:r>
              <a:rPr lang="da-DK" sz="800" b="1" dirty="0"/>
              <a:t>Jeg har mistet et USB-stik med personoplysninger</a:t>
            </a:r>
          </a:p>
        </p:txBody>
      </p:sp>
      <p:pic>
        <p:nvPicPr>
          <p:cNvPr id="91" name="Billede 90">
            <a:extLst>
              <a:ext uri="{FF2B5EF4-FFF2-40B4-BE49-F238E27FC236}">
                <a16:creationId xmlns:a16="http://schemas.microsoft.com/office/drawing/2014/main" id="{A0DF0BF9-12E2-2A4C-B770-E3B9B8828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676" y="1488705"/>
            <a:ext cx="360000" cy="720000"/>
          </a:xfrm>
          <a:prstGeom prst="rect">
            <a:avLst/>
          </a:prstGeom>
        </p:spPr>
      </p:pic>
      <p:pic>
        <p:nvPicPr>
          <p:cNvPr id="112" name="Billede 111">
            <a:extLst>
              <a:ext uri="{FF2B5EF4-FFF2-40B4-BE49-F238E27FC236}">
                <a16:creationId xmlns:a16="http://schemas.microsoft.com/office/drawing/2014/main" id="{323B20A7-CFC9-0F44-8E50-17B297B2525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7206" y="4205137"/>
            <a:ext cx="359873" cy="720000"/>
          </a:xfrm>
          <a:prstGeom prst="rect">
            <a:avLst/>
          </a:prstGeom>
        </p:spPr>
      </p:pic>
      <p:grpSp>
        <p:nvGrpSpPr>
          <p:cNvPr id="120" name="Gruppe 119">
            <a:extLst>
              <a:ext uri="{FF2B5EF4-FFF2-40B4-BE49-F238E27FC236}">
                <a16:creationId xmlns:a16="http://schemas.microsoft.com/office/drawing/2014/main" id="{800FDEF3-A5A7-7B41-A9A3-CFD2268FF32C}"/>
              </a:ext>
            </a:extLst>
          </p:cNvPr>
          <p:cNvGrpSpPr/>
          <p:nvPr/>
        </p:nvGrpSpPr>
        <p:grpSpPr>
          <a:xfrm>
            <a:off x="5932690" y="4205137"/>
            <a:ext cx="411400" cy="720000"/>
            <a:chOff x="7642658" y="-1147432"/>
            <a:chExt cx="411400" cy="720000"/>
          </a:xfrm>
        </p:grpSpPr>
        <p:pic>
          <p:nvPicPr>
            <p:cNvPr id="122" name="Billede 121">
              <a:extLst>
                <a:ext uri="{FF2B5EF4-FFF2-40B4-BE49-F238E27FC236}">
                  <a16:creationId xmlns:a16="http://schemas.microsoft.com/office/drawing/2014/main" id="{6CC93885-469D-F14E-8507-4BB4576685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42658" y="-1147432"/>
              <a:ext cx="360000" cy="720000"/>
            </a:xfrm>
            <a:prstGeom prst="rect">
              <a:avLst/>
            </a:prstGeom>
          </p:spPr>
        </p:pic>
        <p:pic>
          <p:nvPicPr>
            <p:cNvPr id="124" name="Billede 123">
              <a:extLst>
                <a:ext uri="{FF2B5EF4-FFF2-40B4-BE49-F238E27FC236}">
                  <a16:creationId xmlns:a16="http://schemas.microsoft.com/office/drawing/2014/main" id="{22BBA088-FEA6-4247-9EA6-7849971A90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97127">
              <a:off x="7737258" y="-1063154"/>
              <a:ext cx="316800" cy="633599"/>
            </a:xfrm>
            <a:prstGeom prst="rect">
              <a:avLst/>
            </a:prstGeom>
          </p:spPr>
        </p:pic>
      </p:grpSp>
      <p:grpSp>
        <p:nvGrpSpPr>
          <p:cNvPr id="125" name="Gruppe 124">
            <a:extLst>
              <a:ext uri="{FF2B5EF4-FFF2-40B4-BE49-F238E27FC236}">
                <a16:creationId xmlns:a16="http://schemas.microsoft.com/office/drawing/2014/main" id="{9F847A87-0A7C-0542-AFB6-0B6003524F11}"/>
              </a:ext>
            </a:extLst>
          </p:cNvPr>
          <p:cNvGrpSpPr/>
          <p:nvPr/>
        </p:nvGrpSpPr>
        <p:grpSpPr>
          <a:xfrm>
            <a:off x="6269262" y="4226017"/>
            <a:ext cx="415151" cy="800719"/>
            <a:chOff x="9262013" y="-1147432"/>
            <a:chExt cx="415151" cy="800719"/>
          </a:xfrm>
        </p:grpSpPr>
        <p:pic>
          <p:nvPicPr>
            <p:cNvPr id="126" name="Billede 125">
              <a:extLst>
                <a:ext uri="{FF2B5EF4-FFF2-40B4-BE49-F238E27FC236}">
                  <a16:creationId xmlns:a16="http://schemas.microsoft.com/office/drawing/2014/main" id="{9F1C7257-58D2-E546-9E0F-1DD27D39044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62013" y="-1147432"/>
              <a:ext cx="359873" cy="720000"/>
            </a:xfrm>
            <a:prstGeom prst="rect">
              <a:avLst/>
            </a:prstGeom>
          </p:spPr>
        </p:pic>
        <p:pic>
          <p:nvPicPr>
            <p:cNvPr id="127" name="Billede 126">
              <a:extLst>
                <a:ext uri="{FF2B5EF4-FFF2-40B4-BE49-F238E27FC236}">
                  <a16:creationId xmlns:a16="http://schemas.microsoft.com/office/drawing/2014/main" id="{249E468F-948F-2F4A-BAA7-4526D7BE27C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141082">
              <a:off x="9315342" y="-1070358"/>
              <a:ext cx="361822" cy="723645"/>
            </a:xfrm>
            <a:prstGeom prst="rect">
              <a:avLst/>
            </a:prstGeom>
          </p:spPr>
        </p:pic>
      </p:grpSp>
      <p:pic>
        <p:nvPicPr>
          <p:cNvPr id="128" name="Billede 127">
            <a:extLst>
              <a:ext uri="{FF2B5EF4-FFF2-40B4-BE49-F238E27FC236}">
                <a16:creationId xmlns:a16="http://schemas.microsoft.com/office/drawing/2014/main" id="{1EA5E6AD-72A1-9340-8816-934EC7D0D5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2010" y="4205137"/>
            <a:ext cx="360000" cy="720000"/>
          </a:xfrm>
          <a:prstGeom prst="rect">
            <a:avLst/>
          </a:prstGeom>
        </p:spPr>
      </p:pic>
      <p:pic>
        <p:nvPicPr>
          <p:cNvPr id="129" name="Billede 128">
            <a:extLst>
              <a:ext uri="{FF2B5EF4-FFF2-40B4-BE49-F238E27FC236}">
                <a16:creationId xmlns:a16="http://schemas.microsoft.com/office/drawing/2014/main" id="{5DCFAD0A-32CB-5048-990F-A7A84EAF1A3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6171" y="4188203"/>
            <a:ext cx="359873" cy="720000"/>
          </a:xfrm>
          <a:prstGeom prst="rect">
            <a:avLst/>
          </a:prstGeom>
        </p:spPr>
      </p:pic>
      <p:grpSp>
        <p:nvGrpSpPr>
          <p:cNvPr id="130" name="Gruppe 129">
            <a:extLst>
              <a:ext uri="{FF2B5EF4-FFF2-40B4-BE49-F238E27FC236}">
                <a16:creationId xmlns:a16="http://schemas.microsoft.com/office/drawing/2014/main" id="{292262F9-4241-9C4B-99D7-B0B53769F6B5}"/>
              </a:ext>
            </a:extLst>
          </p:cNvPr>
          <p:cNvGrpSpPr/>
          <p:nvPr/>
        </p:nvGrpSpPr>
        <p:grpSpPr>
          <a:xfrm>
            <a:off x="2086324" y="4205137"/>
            <a:ext cx="743899" cy="720000"/>
            <a:chOff x="2662056" y="-124529"/>
            <a:chExt cx="743899" cy="720000"/>
          </a:xfrm>
        </p:grpSpPr>
        <p:pic>
          <p:nvPicPr>
            <p:cNvPr id="131" name="Billede 130">
              <a:extLst>
                <a:ext uri="{FF2B5EF4-FFF2-40B4-BE49-F238E27FC236}">
                  <a16:creationId xmlns:a16="http://schemas.microsoft.com/office/drawing/2014/main" id="{CA0585E2-0425-E545-9960-D93C98152ED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62056" y="-124529"/>
              <a:ext cx="359873" cy="720000"/>
            </a:xfrm>
            <a:prstGeom prst="rect">
              <a:avLst/>
            </a:prstGeom>
          </p:spPr>
        </p:pic>
        <p:pic>
          <p:nvPicPr>
            <p:cNvPr id="132" name="Billede 131">
              <a:extLst>
                <a:ext uri="{FF2B5EF4-FFF2-40B4-BE49-F238E27FC236}">
                  <a16:creationId xmlns:a16="http://schemas.microsoft.com/office/drawing/2014/main" id="{5B3EB77F-A193-6649-9CC4-4D66E27B786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54006" y="-124529"/>
              <a:ext cx="360000" cy="720000"/>
            </a:xfrm>
            <a:prstGeom prst="rect">
              <a:avLst/>
            </a:prstGeom>
          </p:spPr>
        </p:pic>
        <p:pic>
          <p:nvPicPr>
            <p:cNvPr id="133" name="Billede 132">
              <a:extLst>
                <a:ext uri="{FF2B5EF4-FFF2-40B4-BE49-F238E27FC236}">
                  <a16:creationId xmlns:a16="http://schemas.microsoft.com/office/drawing/2014/main" id="{EB903C8C-21E0-214B-BADF-17F78F3DF81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46082" y="-124529"/>
              <a:ext cx="359873" cy="720000"/>
            </a:xfrm>
            <a:prstGeom prst="rect">
              <a:avLst/>
            </a:prstGeom>
          </p:spPr>
        </p:pic>
      </p:grpSp>
      <p:pic>
        <p:nvPicPr>
          <p:cNvPr id="134" name="Billede 133">
            <a:extLst>
              <a:ext uri="{FF2B5EF4-FFF2-40B4-BE49-F238E27FC236}">
                <a16:creationId xmlns:a16="http://schemas.microsoft.com/office/drawing/2014/main" id="{57B8DFCC-5953-114A-903C-0675DD28B14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62371" y="4205137"/>
            <a:ext cx="359873" cy="720000"/>
          </a:xfrm>
          <a:prstGeom prst="rect">
            <a:avLst/>
          </a:prstGeom>
        </p:spPr>
      </p:pic>
      <p:grpSp>
        <p:nvGrpSpPr>
          <p:cNvPr id="135" name="Gruppe 134">
            <a:extLst>
              <a:ext uri="{FF2B5EF4-FFF2-40B4-BE49-F238E27FC236}">
                <a16:creationId xmlns:a16="http://schemas.microsoft.com/office/drawing/2014/main" id="{D3B04F9D-D50E-364C-9CA3-3C877213A9BC}"/>
              </a:ext>
            </a:extLst>
          </p:cNvPr>
          <p:cNvGrpSpPr/>
          <p:nvPr/>
        </p:nvGrpSpPr>
        <p:grpSpPr>
          <a:xfrm>
            <a:off x="7792856" y="4205137"/>
            <a:ext cx="743899" cy="720000"/>
            <a:chOff x="2662056" y="-124529"/>
            <a:chExt cx="743899" cy="720000"/>
          </a:xfrm>
        </p:grpSpPr>
        <p:pic>
          <p:nvPicPr>
            <p:cNvPr id="136" name="Billede 135">
              <a:extLst>
                <a:ext uri="{FF2B5EF4-FFF2-40B4-BE49-F238E27FC236}">
                  <a16:creationId xmlns:a16="http://schemas.microsoft.com/office/drawing/2014/main" id="{979A2CE0-9359-FA40-BBF8-BA67D8AE36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62056" y="-124529"/>
              <a:ext cx="359873" cy="720000"/>
            </a:xfrm>
            <a:prstGeom prst="rect">
              <a:avLst/>
            </a:prstGeom>
          </p:spPr>
        </p:pic>
        <p:pic>
          <p:nvPicPr>
            <p:cNvPr id="137" name="Billede 136">
              <a:extLst>
                <a:ext uri="{FF2B5EF4-FFF2-40B4-BE49-F238E27FC236}">
                  <a16:creationId xmlns:a16="http://schemas.microsoft.com/office/drawing/2014/main" id="{E4510B64-4F18-8B4D-B2BC-C9C6BAFC8F7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54006" y="-124529"/>
              <a:ext cx="360000" cy="720000"/>
            </a:xfrm>
            <a:prstGeom prst="rect">
              <a:avLst/>
            </a:prstGeom>
          </p:spPr>
        </p:pic>
        <p:pic>
          <p:nvPicPr>
            <p:cNvPr id="140" name="Billede 139">
              <a:extLst>
                <a:ext uri="{FF2B5EF4-FFF2-40B4-BE49-F238E27FC236}">
                  <a16:creationId xmlns:a16="http://schemas.microsoft.com/office/drawing/2014/main" id="{B3AEF478-C8B5-A14A-BDB9-D9A8F95B7D4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046082" y="-124529"/>
              <a:ext cx="359873" cy="720000"/>
            </a:xfrm>
            <a:prstGeom prst="rect">
              <a:avLst/>
            </a:prstGeom>
          </p:spPr>
        </p:pic>
      </p:grpSp>
      <p:pic>
        <p:nvPicPr>
          <p:cNvPr id="141" name="Billede 140">
            <a:extLst>
              <a:ext uri="{FF2B5EF4-FFF2-40B4-BE49-F238E27FC236}">
                <a16:creationId xmlns:a16="http://schemas.microsoft.com/office/drawing/2014/main" id="{667A1DAF-4830-534B-AD18-DC5994FA19C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10838" y="4205137"/>
            <a:ext cx="359873" cy="720000"/>
          </a:xfrm>
          <a:prstGeom prst="rect">
            <a:avLst/>
          </a:prstGeom>
        </p:spPr>
      </p:pic>
    </p:spTree>
    <p:extLst>
      <p:ext uri="{BB962C8B-B14F-4D97-AF65-F5344CB8AC3E}">
        <p14:creationId xmlns:p14="http://schemas.microsoft.com/office/powerpoint/2010/main" val="2874596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155">
            <a:extLst>
              <a:ext uri="{FF2B5EF4-FFF2-40B4-BE49-F238E27FC236}">
                <a16:creationId xmlns:a16="http://schemas.microsoft.com/office/drawing/2014/main" id="{01932776-993C-8D47-8A3D-AC088CB7707B}"/>
              </a:ext>
            </a:extLst>
          </p:cNvPr>
          <p:cNvSpPr/>
          <p:nvPr/>
        </p:nvSpPr>
        <p:spPr bwMode="auto">
          <a:xfrm>
            <a:off x="6117561" y="4111074"/>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8" name="Rectangle 137"/>
          <p:cNvSpPr/>
          <p:nvPr/>
        </p:nvSpPr>
        <p:spPr bwMode="auto">
          <a:xfrm>
            <a:off x="7376911"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9" name="Rectangle 138"/>
          <p:cNvSpPr/>
          <p:nvPr/>
        </p:nvSpPr>
        <p:spPr bwMode="auto">
          <a:xfrm>
            <a:off x="8006586"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graphicFrame>
        <p:nvGraphicFramePr>
          <p:cNvPr id="34" name="Object 33" hidden="1"/>
          <p:cNvGraphicFramePr>
            <a:graphicFrameLocks noChangeAspect="1"/>
          </p:cNvGraphicFramePr>
          <p:nvPr>
            <p:custDataLst>
              <p:tags r:id="rId2"/>
            </p:custDataLst>
          </p:nvPr>
        </p:nvGraphicFramePr>
        <p:xfrm>
          <a:off x="1361112" y="1417"/>
          <a:ext cx="1416" cy="1416"/>
        </p:xfrm>
        <a:graphic>
          <a:graphicData uri="http://schemas.openxmlformats.org/presentationml/2006/ole">
            <mc:AlternateContent xmlns:mc="http://schemas.openxmlformats.org/markup-compatibility/2006">
              <mc:Choice xmlns:v="urn:schemas-microsoft-com:vml" Requires="v">
                <p:oleObj spid="_x0000_s26724" name="think-cell Slide" r:id="rId5" imgW="360" imgH="360" progId="TCLayout.ActiveDocument.1">
                  <p:embed/>
                </p:oleObj>
              </mc:Choice>
              <mc:Fallback>
                <p:oleObj name="think-cell Slide" r:id="rId5" imgW="360" imgH="360" progId="TCLayout.ActiveDocument.1">
                  <p:embed/>
                  <p:pic>
                    <p:nvPicPr>
                      <p:cNvPr id="34" name="Object 33" hidden="1"/>
                      <p:cNvPicPr/>
                      <p:nvPr/>
                    </p:nvPicPr>
                    <p:blipFill>
                      <a:blip r:embed="rId6"/>
                      <a:stretch>
                        <a:fillRect/>
                      </a:stretch>
                    </p:blipFill>
                    <p:spPr>
                      <a:xfrm>
                        <a:off x="1361112" y="1417"/>
                        <a:ext cx="1416" cy="1416"/>
                      </a:xfrm>
                      <a:prstGeom prst="rect">
                        <a:avLst/>
                      </a:prstGeom>
                    </p:spPr>
                  </p:pic>
                </p:oleObj>
              </mc:Fallback>
            </mc:AlternateContent>
          </a:graphicData>
        </a:graphic>
      </p:graphicFrame>
      <p:sp>
        <p:nvSpPr>
          <p:cNvPr id="92" name="Rectangle 91"/>
          <p:cNvSpPr/>
          <p:nvPr/>
        </p:nvSpPr>
        <p:spPr bwMode="auto">
          <a:xfrm>
            <a:off x="8636261"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3" name="Rectangle 12"/>
          <p:cNvSpPr/>
          <p:nvPr/>
        </p:nvSpPr>
        <p:spPr bwMode="auto">
          <a:xfrm>
            <a:off x="296221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20" name="Rectangle 19"/>
          <p:cNvSpPr/>
          <p:nvPr/>
        </p:nvSpPr>
        <p:spPr bwMode="auto">
          <a:xfrm>
            <a:off x="1073192" y="4622688"/>
            <a:ext cx="540000" cy="417625"/>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56" name="Rectangle 155"/>
          <p:cNvSpPr/>
          <p:nvPr/>
        </p:nvSpPr>
        <p:spPr bwMode="auto">
          <a:xfrm>
            <a:off x="3591892"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3" name="Rectangle 102"/>
          <p:cNvSpPr/>
          <p:nvPr/>
        </p:nvSpPr>
        <p:spPr bwMode="auto">
          <a:xfrm>
            <a:off x="4859466"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4" name="Rectangle 103"/>
          <p:cNvSpPr/>
          <p:nvPr/>
        </p:nvSpPr>
        <p:spPr bwMode="auto">
          <a:xfrm>
            <a:off x="5487886"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06" name="Rectangle 105"/>
          <p:cNvSpPr/>
          <p:nvPr/>
        </p:nvSpPr>
        <p:spPr bwMode="auto">
          <a:xfrm>
            <a:off x="422156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123" name="Rectangle 122"/>
          <p:cNvSpPr/>
          <p:nvPr/>
        </p:nvSpPr>
        <p:spPr bwMode="auto">
          <a:xfrm>
            <a:off x="6117561"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44" name="Rectangle 343"/>
          <p:cNvSpPr/>
          <p:nvPr/>
        </p:nvSpPr>
        <p:spPr bwMode="auto">
          <a:xfrm>
            <a:off x="1702867"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347" name="Rectangle 346"/>
          <p:cNvSpPr/>
          <p:nvPr/>
        </p:nvSpPr>
        <p:spPr bwMode="auto">
          <a:xfrm>
            <a:off x="2332542"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03" name="Rectangle 402"/>
          <p:cNvSpPr/>
          <p:nvPr/>
        </p:nvSpPr>
        <p:spPr bwMode="auto">
          <a:xfrm>
            <a:off x="6742143"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2" name="Titel 1">
            <a:extLst>
              <a:ext uri="{FF2B5EF4-FFF2-40B4-BE49-F238E27FC236}">
                <a16:creationId xmlns:a16="http://schemas.microsoft.com/office/drawing/2014/main" id="{DDD910A0-026B-B345-8398-FE944837F294}"/>
              </a:ext>
            </a:extLst>
          </p:cNvPr>
          <p:cNvSpPr>
            <a:spLocks noGrp="1"/>
          </p:cNvSpPr>
          <p:nvPr>
            <p:ph type="title"/>
          </p:nvPr>
        </p:nvSpPr>
        <p:spPr>
          <a:xfrm>
            <a:off x="543083" y="527077"/>
            <a:ext cx="9793287" cy="504825"/>
          </a:xfrm>
        </p:spPr>
        <p:txBody>
          <a:bodyPr/>
          <a:lstStyle/>
          <a:p>
            <a:r>
              <a:rPr lang="da-DK" sz="3200" dirty="0">
                <a:solidFill>
                  <a:schemeClr val="tx1"/>
                </a:solidFill>
                <a:latin typeface="+mn-lt"/>
              </a:rPr>
              <a:t>Informationssikkerhedsrejse</a:t>
            </a:r>
            <a:br>
              <a:rPr lang="da-DK" sz="3200" dirty="0">
                <a:solidFill>
                  <a:schemeClr val="tx1"/>
                </a:solidFill>
                <a:latin typeface="+mn-lt"/>
              </a:rPr>
            </a:br>
            <a:r>
              <a:rPr lang="da-DK" sz="3200" b="0" dirty="0">
                <a:solidFill>
                  <a:schemeClr val="accent1"/>
                </a:solidFill>
                <a:latin typeface="+mn-lt"/>
              </a:rPr>
              <a:t>Politik for håndtering af personoplysninger</a:t>
            </a:r>
          </a:p>
        </p:txBody>
      </p:sp>
      <p:sp>
        <p:nvSpPr>
          <p:cNvPr id="87" name="Rectangle 91">
            <a:extLst>
              <a:ext uri="{FF2B5EF4-FFF2-40B4-BE49-F238E27FC236}">
                <a16:creationId xmlns:a16="http://schemas.microsoft.com/office/drawing/2014/main" id="{FF4D2565-4D8B-1740-A660-C49EA2C14747}"/>
              </a:ext>
            </a:extLst>
          </p:cNvPr>
          <p:cNvSpPr/>
          <p:nvPr/>
        </p:nvSpPr>
        <p:spPr bwMode="auto">
          <a:xfrm>
            <a:off x="9256463" y="4622713"/>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417" name="Oval Callout 416"/>
          <p:cNvSpPr/>
          <p:nvPr/>
        </p:nvSpPr>
        <p:spPr>
          <a:xfrm>
            <a:off x="116841" y="2915371"/>
            <a:ext cx="1793550" cy="1076667"/>
          </a:xfrm>
          <a:prstGeom prst="wedgeEllipseCallout">
            <a:avLst>
              <a:gd name="adj1" fmla="val -17362"/>
              <a:gd name="adj2" fmla="val 63802"/>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buClr>
                <a:srgbClr val="293947"/>
              </a:buClr>
            </a:pPr>
            <a:r>
              <a:rPr lang="da-DK" sz="800" b="1" dirty="0"/>
              <a:t>Topledelsen har besluttet, at der skal indføres en politik for håndtering af personoplysninger</a:t>
            </a:r>
          </a:p>
        </p:txBody>
      </p:sp>
      <p:sp>
        <p:nvSpPr>
          <p:cNvPr id="85" name="Rectangle 84"/>
          <p:cNvSpPr/>
          <p:nvPr/>
        </p:nvSpPr>
        <p:spPr bwMode="auto">
          <a:xfrm>
            <a:off x="264639" y="5213574"/>
            <a:ext cx="1046098" cy="615553"/>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chemeClr val="tx1">
                  <a:lumMod val="50000"/>
                  <a:lumOff val="50000"/>
                </a:schemeClr>
              </a:buClr>
            </a:pPr>
            <a:r>
              <a:rPr lang="da-DK" sz="800" dirty="0">
                <a:solidFill>
                  <a:schemeClr val="tx2"/>
                </a:solidFill>
              </a:rPr>
              <a:t>Informations-</a:t>
            </a:r>
            <a:br>
              <a:rPr lang="da-DK" sz="800" dirty="0">
                <a:solidFill>
                  <a:schemeClr val="tx2"/>
                </a:solidFill>
              </a:rPr>
            </a:br>
            <a:r>
              <a:rPr lang="da-DK" sz="800" dirty="0">
                <a:solidFill>
                  <a:schemeClr val="tx2"/>
                </a:solidFill>
              </a:rPr>
              <a:t>sikkerhedsudvalget kommunikerer topledelsens beslutning</a:t>
            </a:r>
          </a:p>
        </p:txBody>
      </p:sp>
      <p:sp>
        <p:nvSpPr>
          <p:cNvPr id="68" name="Rectangle 84">
            <a:extLst>
              <a:ext uri="{FF2B5EF4-FFF2-40B4-BE49-F238E27FC236}">
                <a16:creationId xmlns:a16="http://schemas.microsoft.com/office/drawing/2014/main" id="{C1603533-4761-904F-A3F7-1187FF07CC3A}"/>
              </a:ext>
            </a:extLst>
          </p:cNvPr>
          <p:cNvSpPr/>
          <p:nvPr/>
        </p:nvSpPr>
        <p:spPr bwMode="auto">
          <a:xfrm>
            <a:off x="1403891" y="5213574"/>
            <a:ext cx="1046098" cy="492443"/>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chemeClr val="tx1">
                  <a:lumMod val="50000"/>
                  <a:lumOff val="50000"/>
                </a:schemeClr>
              </a:buClr>
            </a:pPr>
            <a:r>
              <a:rPr lang="da-DK" sz="800" dirty="0">
                <a:solidFill>
                  <a:schemeClr val="tx2"/>
                </a:solidFill>
              </a:rPr>
              <a:t>En projektleder (som kan være Rikke eller anden person) allokeres</a:t>
            </a:r>
          </a:p>
        </p:txBody>
      </p:sp>
      <p:sp>
        <p:nvSpPr>
          <p:cNvPr id="69" name="Pentagon 68">
            <a:extLst>
              <a:ext uri="{FF2B5EF4-FFF2-40B4-BE49-F238E27FC236}">
                <a16:creationId xmlns:a16="http://schemas.microsoft.com/office/drawing/2014/main" id="{6970DDF1-EB5B-914B-8843-A829A0C389FF}"/>
              </a:ext>
            </a:extLst>
          </p:cNvPr>
          <p:cNvSpPr/>
          <p:nvPr/>
        </p:nvSpPr>
        <p:spPr>
          <a:xfrm>
            <a:off x="9879223" y="4632902"/>
            <a:ext cx="195829" cy="407411"/>
          </a:xfrm>
          <a:prstGeom prst="homePlate">
            <a:avLst/>
          </a:prstGeom>
          <a:solidFill>
            <a:schemeClr val="accent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70" name="Rectangle 155">
            <a:extLst>
              <a:ext uri="{FF2B5EF4-FFF2-40B4-BE49-F238E27FC236}">
                <a16:creationId xmlns:a16="http://schemas.microsoft.com/office/drawing/2014/main" id="{08A73C6B-40C4-8A48-8BA4-19623493D56F}"/>
              </a:ext>
            </a:extLst>
          </p:cNvPr>
          <p:cNvSpPr/>
          <p:nvPr/>
        </p:nvSpPr>
        <p:spPr bwMode="auto">
          <a:xfrm>
            <a:off x="6117561" y="3608904"/>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71" name="Rectangle 155">
            <a:extLst>
              <a:ext uri="{FF2B5EF4-FFF2-40B4-BE49-F238E27FC236}">
                <a16:creationId xmlns:a16="http://schemas.microsoft.com/office/drawing/2014/main" id="{70EFB2C3-D177-BA42-BD77-8D4B4071CD17}"/>
              </a:ext>
            </a:extLst>
          </p:cNvPr>
          <p:cNvSpPr/>
          <p:nvPr/>
        </p:nvSpPr>
        <p:spPr bwMode="auto">
          <a:xfrm>
            <a:off x="9258000" y="4111074"/>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72" name="Rectangle 155">
            <a:extLst>
              <a:ext uri="{FF2B5EF4-FFF2-40B4-BE49-F238E27FC236}">
                <a16:creationId xmlns:a16="http://schemas.microsoft.com/office/drawing/2014/main" id="{2D40394A-02C9-8145-8AF4-7D5220D67A84}"/>
              </a:ext>
            </a:extLst>
          </p:cNvPr>
          <p:cNvSpPr/>
          <p:nvPr/>
        </p:nvSpPr>
        <p:spPr bwMode="auto">
          <a:xfrm>
            <a:off x="9258000" y="3608904"/>
            <a:ext cx="540000" cy="417600"/>
          </a:xfrm>
          <a:prstGeom prst="rect">
            <a:avLst/>
          </a:prstGeom>
          <a:solidFill>
            <a:schemeClr val="tx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sp>
        <p:nvSpPr>
          <p:cNvPr id="73" name="Oval Callout 416">
            <a:extLst>
              <a:ext uri="{FF2B5EF4-FFF2-40B4-BE49-F238E27FC236}">
                <a16:creationId xmlns:a16="http://schemas.microsoft.com/office/drawing/2014/main" id="{92F060CA-4615-FF41-A650-EB96A077DD84}"/>
              </a:ext>
            </a:extLst>
          </p:cNvPr>
          <p:cNvSpPr/>
          <p:nvPr/>
        </p:nvSpPr>
        <p:spPr>
          <a:xfrm>
            <a:off x="5908000" y="1713379"/>
            <a:ext cx="1592267" cy="723992"/>
          </a:xfrm>
          <a:prstGeom prst="wedgeEllipseCallout">
            <a:avLst>
              <a:gd name="adj1" fmla="val -27878"/>
              <a:gd name="adj2" fmla="val 134860"/>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buClr>
                <a:srgbClr val="293947"/>
              </a:buClr>
            </a:pPr>
            <a:r>
              <a:rPr lang="da-DK" sz="800" b="1" dirty="0"/>
              <a:t>Vi godkender plan og budget, som er inden for godkendte rammer </a:t>
            </a:r>
          </a:p>
        </p:txBody>
      </p:sp>
      <p:sp>
        <p:nvSpPr>
          <p:cNvPr id="75" name="Oval Callout 416">
            <a:extLst>
              <a:ext uri="{FF2B5EF4-FFF2-40B4-BE49-F238E27FC236}">
                <a16:creationId xmlns:a16="http://schemas.microsoft.com/office/drawing/2014/main" id="{FE95EF3A-1868-4A42-9C49-616F4BE78940}"/>
              </a:ext>
            </a:extLst>
          </p:cNvPr>
          <p:cNvSpPr/>
          <p:nvPr/>
        </p:nvSpPr>
        <p:spPr>
          <a:xfrm>
            <a:off x="9626486" y="2433531"/>
            <a:ext cx="1046098" cy="740982"/>
          </a:xfrm>
          <a:prstGeom prst="wedgeEllipseCallout">
            <a:avLst>
              <a:gd name="adj1" fmla="val -40817"/>
              <a:gd name="adj2" fmla="val 64727"/>
            </a:avLst>
          </a:prstGeom>
          <a:solidFill>
            <a:schemeClr val="accent4"/>
          </a:solid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buClr>
                <a:srgbClr val="293947"/>
              </a:buClr>
            </a:pPr>
            <a:r>
              <a:rPr lang="da-DK" sz="800" b="1" dirty="0"/>
              <a:t>Godt! </a:t>
            </a:r>
          </a:p>
          <a:p>
            <a:pPr algn="ctr">
              <a:spcBef>
                <a:spcPts val="0"/>
              </a:spcBef>
              <a:buClr>
                <a:srgbClr val="293947"/>
              </a:buClr>
            </a:pPr>
            <a:r>
              <a:rPr lang="da-DK" sz="800" b="1" dirty="0"/>
              <a:t>Da lukkes projektet</a:t>
            </a:r>
          </a:p>
        </p:txBody>
      </p:sp>
      <p:sp>
        <p:nvSpPr>
          <p:cNvPr id="80" name="Rectangle 84">
            <a:extLst>
              <a:ext uri="{FF2B5EF4-FFF2-40B4-BE49-F238E27FC236}">
                <a16:creationId xmlns:a16="http://schemas.microsoft.com/office/drawing/2014/main" id="{4C91E3AA-59D4-9E4B-AB0D-23CF464CCC95}"/>
              </a:ext>
            </a:extLst>
          </p:cNvPr>
          <p:cNvSpPr/>
          <p:nvPr/>
        </p:nvSpPr>
        <p:spPr bwMode="auto">
          <a:xfrm>
            <a:off x="3070140" y="5213574"/>
            <a:ext cx="1649088" cy="492443"/>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Projektlederen gennemfør en </a:t>
            </a:r>
            <a:r>
              <a:rPr lang="da-DK" sz="800" dirty="0" err="1">
                <a:solidFill>
                  <a:schemeClr val="tx2"/>
                </a:solidFill>
              </a:rPr>
              <a:t>gapanalyse</a:t>
            </a:r>
            <a:r>
              <a:rPr lang="da-DK" sz="800" dirty="0">
                <a:solidFill>
                  <a:schemeClr val="tx2"/>
                </a:solidFill>
              </a:rPr>
              <a:t> sammen med relevante mellemledere (DPO) og udarbejder en plan for implementering</a:t>
            </a:r>
          </a:p>
        </p:txBody>
      </p:sp>
      <p:sp>
        <p:nvSpPr>
          <p:cNvPr id="84" name="Rectangle 84">
            <a:extLst>
              <a:ext uri="{FF2B5EF4-FFF2-40B4-BE49-F238E27FC236}">
                <a16:creationId xmlns:a16="http://schemas.microsoft.com/office/drawing/2014/main" id="{3FF4CD2B-D28F-124C-BCA9-4BA67C58A4C9}"/>
              </a:ext>
            </a:extLst>
          </p:cNvPr>
          <p:cNvSpPr/>
          <p:nvPr/>
        </p:nvSpPr>
        <p:spPr bwMode="auto">
          <a:xfrm>
            <a:off x="5084672" y="5213574"/>
            <a:ext cx="1382043" cy="492443"/>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Projektlederen fremlægger plan med økonomi og ressourcer for informations-sikkerhedsudvalget</a:t>
            </a:r>
          </a:p>
        </p:txBody>
      </p:sp>
      <p:sp>
        <p:nvSpPr>
          <p:cNvPr id="3" name="Tekstfelt 2">
            <a:extLst>
              <a:ext uri="{FF2B5EF4-FFF2-40B4-BE49-F238E27FC236}">
                <a16:creationId xmlns:a16="http://schemas.microsoft.com/office/drawing/2014/main" id="{2F14BF4F-6E0C-EE44-807F-BD2AD7E59D03}"/>
              </a:ext>
            </a:extLst>
          </p:cNvPr>
          <p:cNvSpPr txBox="1"/>
          <p:nvPr/>
        </p:nvSpPr>
        <p:spPr>
          <a:xfrm>
            <a:off x="6984630" y="2507473"/>
            <a:ext cx="2102349" cy="1647089"/>
          </a:xfrm>
          <a:prstGeom prst="rect">
            <a:avLst/>
          </a:prstGeom>
          <a:noFill/>
          <a:ln w="12700">
            <a:solidFill>
              <a:schemeClr val="tx1"/>
            </a:solidFill>
            <a:prstDash val="dash"/>
          </a:ln>
        </p:spPr>
        <p:txBody>
          <a:bodyPr wrap="square" lIns="72000" tIns="72000" rIns="72000" bIns="72000" rtlCol="0">
            <a:noAutofit/>
          </a:bodyPr>
          <a:lstStyle/>
          <a:p>
            <a:pPr>
              <a:spcBef>
                <a:spcPct val="0"/>
              </a:spcBef>
              <a:spcAft>
                <a:spcPts val="400"/>
              </a:spcAft>
              <a:buClr>
                <a:srgbClr val="B70439"/>
              </a:buClr>
            </a:pPr>
            <a:r>
              <a:rPr lang="da-DK" sz="800" i="1" dirty="0">
                <a:solidFill>
                  <a:schemeClr val="tx2"/>
                </a:solidFill>
              </a:rPr>
              <a:t>Udarbejder tiltag på hver deres område fx: </a:t>
            </a:r>
          </a:p>
          <a:p>
            <a:pPr>
              <a:spcBef>
                <a:spcPct val="0"/>
              </a:spcBef>
              <a:buClr>
                <a:srgbClr val="B70439"/>
              </a:buClr>
            </a:pPr>
            <a:r>
              <a:rPr lang="da-DK" sz="800" b="1" dirty="0"/>
              <a:t>It-ansvarlig/arkitekt</a:t>
            </a:r>
          </a:p>
          <a:p>
            <a:pPr marL="72000" indent="-72000">
              <a:spcBef>
                <a:spcPct val="0"/>
              </a:spcBef>
              <a:spcAft>
                <a:spcPts val="400"/>
              </a:spcAft>
              <a:buClr>
                <a:schemeClr val="tx1"/>
              </a:buClr>
              <a:buFont typeface="Arial" panose="020B0604020202020204" pitchFamily="34" charset="0"/>
              <a:buChar char="•"/>
            </a:pPr>
            <a:r>
              <a:rPr lang="da-DK" sz="800" dirty="0">
                <a:solidFill>
                  <a:schemeClr val="tx2"/>
                </a:solidFill>
              </a:rPr>
              <a:t>Implementerer relevant løsning i forhold til behandling af personoplysninger.</a:t>
            </a:r>
            <a:endParaRPr lang="da-DK" sz="800" b="1" dirty="0">
              <a:solidFill>
                <a:schemeClr val="tx2"/>
              </a:solidFill>
            </a:endParaRPr>
          </a:p>
          <a:p>
            <a:pPr>
              <a:spcBef>
                <a:spcPct val="0"/>
              </a:spcBef>
              <a:buClr>
                <a:schemeClr val="tx1"/>
              </a:buClr>
            </a:pPr>
            <a:r>
              <a:rPr lang="da-DK" sz="800" b="1" dirty="0"/>
              <a:t>Jurist og kontrakt</a:t>
            </a:r>
          </a:p>
          <a:p>
            <a:pPr marL="72000" indent="-72000">
              <a:spcBef>
                <a:spcPct val="0"/>
              </a:spcBef>
              <a:spcAft>
                <a:spcPts val="400"/>
              </a:spcAft>
              <a:buClr>
                <a:schemeClr val="tx1"/>
              </a:buClr>
              <a:buFont typeface="Arial" panose="020B0604020202020204" pitchFamily="34" charset="0"/>
              <a:buChar char="•"/>
            </a:pPr>
            <a:r>
              <a:rPr lang="da-DK" sz="800" dirty="0">
                <a:solidFill>
                  <a:schemeClr val="tx2"/>
                </a:solidFill>
              </a:rPr>
              <a:t>Udarbejder forhold vedr. lovkrav samt kontrakter med leverandører.</a:t>
            </a:r>
          </a:p>
          <a:p>
            <a:pPr algn="just">
              <a:spcBef>
                <a:spcPct val="0"/>
              </a:spcBef>
              <a:buClr>
                <a:schemeClr val="tx1"/>
              </a:buClr>
            </a:pPr>
            <a:r>
              <a:rPr lang="da-DK" sz="800" b="1" dirty="0"/>
              <a:t>HR</a:t>
            </a:r>
          </a:p>
          <a:p>
            <a:pPr marL="72000" indent="-72000">
              <a:spcBef>
                <a:spcPct val="0"/>
              </a:spcBef>
              <a:buClr>
                <a:schemeClr val="tx1"/>
              </a:buClr>
              <a:buFont typeface="Arial" panose="020B0604020202020204" pitchFamily="34" charset="0"/>
              <a:buChar char="•"/>
            </a:pPr>
            <a:r>
              <a:rPr lang="da-DK" sz="800" dirty="0">
                <a:solidFill>
                  <a:schemeClr val="tx2"/>
                </a:solidFill>
              </a:rPr>
              <a:t>Udarbejder nye personalepolitikker og planlægger undervisning mv. </a:t>
            </a:r>
          </a:p>
        </p:txBody>
      </p:sp>
      <p:sp>
        <p:nvSpPr>
          <p:cNvPr id="148" name="Rectangle 84">
            <a:extLst>
              <a:ext uri="{FF2B5EF4-FFF2-40B4-BE49-F238E27FC236}">
                <a16:creationId xmlns:a16="http://schemas.microsoft.com/office/drawing/2014/main" id="{19E75850-AFE5-FC4B-AB45-42F63BA31ED6}"/>
              </a:ext>
            </a:extLst>
          </p:cNvPr>
          <p:cNvSpPr/>
          <p:nvPr/>
        </p:nvSpPr>
        <p:spPr bwMode="auto">
          <a:xfrm>
            <a:off x="7025375" y="5213574"/>
            <a:ext cx="1046098" cy="369332"/>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De relevante mellemledere sikrer implementering  </a:t>
            </a:r>
          </a:p>
        </p:txBody>
      </p:sp>
      <p:sp>
        <p:nvSpPr>
          <p:cNvPr id="149" name="Rectangle 84">
            <a:extLst>
              <a:ext uri="{FF2B5EF4-FFF2-40B4-BE49-F238E27FC236}">
                <a16:creationId xmlns:a16="http://schemas.microsoft.com/office/drawing/2014/main" id="{59709BB5-0311-3C43-9D10-AFC59D9EFCD9}"/>
              </a:ext>
            </a:extLst>
          </p:cNvPr>
          <p:cNvSpPr/>
          <p:nvPr/>
        </p:nvSpPr>
        <p:spPr bwMode="auto">
          <a:xfrm>
            <a:off x="8381813" y="5213574"/>
            <a:ext cx="1046098" cy="492443"/>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Projektledere følger op på status af implementering og informerer </a:t>
            </a:r>
            <a:r>
              <a:rPr lang="da-DK" sz="800" dirty="0">
                <a:solidFill>
                  <a:schemeClr val="tx2"/>
                </a:solidFill>
                <a:highlight>
                  <a:srgbClr val="FFFF00"/>
                </a:highlight>
              </a:rPr>
              <a:t>ledelsen</a:t>
            </a:r>
          </a:p>
        </p:txBody>
      </p:sp>
      <p:sp>
        <p:nvSpPr>
          <p:cNvPr id="150" name="Rectangle 84">
            <a:extLst>
              <a:ext uri="{FF2B5EF4-FFF2-40B4-BE49-F238E27FC236}">
                <a16:creationId xmlns:a16="http://schemas.microsoft.com/office/drawing/2014/main" id="{E116E6E6-D26F-8942-A276-283863ABEA69}"/>
              </a:ext>
            </a:extLst>
          </p:cNvPr>
          <p:cNvSpPr/>
          <p:nvPr/>
        </p:nvSpPr>
        <p:spPr bwMode="auto">
          <a:xfrm>
            <a:off x="9568400" y="5213574"/>
            <a:ext cx="1104183" cy="492443"/>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algn="ctr">
              <a:spcBef>
                <a:spcPct val="0"/>
              </a:spcBef>
              <a:spcAft>
                <a:spcPct val="50000"/>
              </a:spcAft>
              <a:buClr>
                <a:srgbClr val="000000">
                  <a:lumMod val="50000"/>
                  <a:lumOff val="50000"/>
                </a:srgbClr>
              </a:buClr>
            </a:pPr>
            <a:r>
              <a:rPr lang="da-DK" sz="800" dirty="0">
                <a:solidFill>
                  <a:schemeClr val="tx2"/>
                </a:solidFill>
              </a:rPr>
              <a:t>Projektet afsluttes og Rikke planlægger aktiviteter for måling af effektivitet og evaluering</a:t>
            </a:r>
          </a:p>
        </p:txBody>
      </p:sp>
      <p:cxnSp>
        <p:nvCxnSpPr>
          <p:cNvPr id="180" name="Elbow Connector 15">
            <a:extLst>
              <a:ext uri="{FF2B5EF4-FFF2-40B4-BE49-F238E27FC236}">
                <a16:creationId xmlns:a16="http://schemas.microsoft.com/office/drawing/2014/main" id="{BDDA3A18-4B16-F94F-AE0B-0BA630903FF8}"/>
              </a:ext>
            </a:extLst>
          </p:cNvPr>
          <p:cNvCxnSpPr>
            <a:cxnSpLocks/>
            <a:stCxn id="3" idx="2"/>
          </p:cNvCxnSpPr>
          <p:nvPr/>
        </p:nvCxnSpPr>
        <p:spPr bwMode="auto">
          <a:xfrm rot="5400000">
            <a:off x="7737339" y="4306700"/>
            <a:ext cx="450604" cy="146328"/>
          </a:xfrm>
          <a:prstGeom prst="bentConnector3">
            <a:avLst>
              <a:gd name="adj1" fmla="val 50000"/>
            </a:avLst>
          </a:prstGeom>
          <a:solidFill>
            <a:schemeClr val="accent1"/>
          </a:solidFill>
          <a:ln w="6350" cap="flat" cmpd="sng" algn="ctr">
            <a:solidFill>
              <a:srgbClr val="00AAD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Pentagon 94">
            <a:extLst>
              <a:ext uri="{FF2B5EF4-FFF2-40B4-BE49-F238E27FC236}">
                <a16:creationId xmlns:a16="http://schemas.microsoft.com/office/drawing/2014/main" id="{CEF09DA1-8BFD-0C45-8F90-70193CBFF818}"/>
              </a:ext>
            </a:extLst>
          </p:cNvPr>
          <p:cNvSpPr/>
          <p:nvPr/>
        </p:nvSpPr>
        <p:spPr>
          <a:xfrm>
            <a:off x="803974" y="4632902"/>
            <a:ext cx="195829" cy="407411"/>
          </a:xfrm>
          <a:prstGeom prst="homePlate">
            <a:avLst/>
          </a:prstGeom>
          <a:solidFill>
            <a:schemeClr val="accent1"/>
          </a:solidFill>
          <a:ln w="19050" cap="flat" cmpd="sng" algn="ctr">
            <a:noFill/>
            <a:prstDash val="solid"/>
            <a:round/>
            <a:headEnd type="none" w="med" len="med"/>
            <a:tailEnd type="none" w="med" len="med"/>
          </a:ln>
          <a:effectLst/>
        </p:spPr>
        <p:txBody>
          <a:bodyPr vert="horz" wrap="none" lIns="54618" tIns="28401" rIns="54618" bIns="28401" numCol="1" rtlCol="0" anchor="ctr" anchorCtr="0" compatLnSpc="1">
            <a:prstTxWarp prst="textNoShape">
              <a:avLst/>
            </a:prstTxWarp>
          </a:bodyPr>
          <a:lstStyle/>
          <a:p>
            <a:pPr defTabSz="554939">
              <a:buClr>
                <a:srgbClr val="293947"/>
              </a:buClr>
            </a:pPr>
            <a:endParaRPr lang="da-DK" sz="486" dirty="0"/>
          </a:p>
        </p:txBody>
      </p:sp>
      <p:pic>
        <p:nvPicPr>
          <p:cNvPr id="115" name="Billede 114">
            <a:extLst>
              <a:ext uri="{FF2B5EF4-FFF2-40B4-BE49-F238E27FC236}">
                <a16:creationId xmlns:a16="http://schemas.microsoft.com/office/drawing/2014/main" id="{650EFC45-46CC-3746-BC97-818EB0636D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6526" y="3154865"/>
            <a:ext cx="359873" cy="720000"/>
          </a:xfrm>
          <a:prstGeom prst="rect">
            <a:avLst/>
          </a:prstGeom>
        </p:spPr>
      </p:pic>
      <p:grpSp>
        <p:nvGrpSpPr>
          <p:cNvPr id="117" name="Gruppe 116">
            <a:extLst>
              <a:ext uri="{FF2B5EF4-FFF2-40B4-BE49-F238E27FC236}">
                <a16:creationId xmlns:a16="http://schemas.microsoft.com/office/drawing/2014/main" id="{9C9D3355-452D-604D-A4FE-CDC5D4277A39}"/>
              </a:ext>
            </a:extLst>
          </p:cNvPr>
          <p:cNvGrpSpPr/>
          <p:nvPr/>
        </p:nvGrpSpPr>
        <p:grpSpPr>
          <a:xfrm>
            <a:off x="6018584" y="3201885"/>
            <a:ext cx="743899" cy="720000"/>
            <a:chOff x="2662056" y="-124529"/>
            <a:chExt cx="743899" cy="720000"/>
          </a:xfrm>
        </p:grpSpPr>
        <p:pic>
          <p:nvPicPr>
            <p:cNvPr id="118" name="Billede 117">
              <a:extLst>
                <a:ext uri="{FF2B5EF4-FFF2-40B4-BE49-F238E27FC236}">
                  <a16:creationId xmlns:a16="http://schemas.microsoft.com/office/drawing/2014/main" id="{535DFBCC-9E23-BB4F-8A37-7BAB998432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2056" y="-124529"/>
              <a:ext cx="359873" cy="720000"/>
            </a:xfrm>
            <a:prstGeom prst="rect">
              <a:avLst/>
            </a:prstGeom>
          </p:spPr>
        </p:pic>
        <p:pic>
          <p:nvPicPr>
            <p:cNvPr id="119" name="Billede 118">
              <a:extLst>
                <a:ext uri="{FF2B5EF4-FFF2-40B4-BE49-F238E27FC236}">
                  <a16:creationId xmlns:a16="http://schemas.microsoft.com/office/drawing/2014/main" id="{AB8808C1-AB82-C145-8519-BB4EB74FA0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54006" y="-124529"/>
              <a:ext cx="360000" cy="720000"/>
            </a:xfrm>
            <a:prstGeom prst="rect">
              <a:avLst/>
            </a:prstGeom>
          </p:spPr>
        </p:pic>
        <p:pic>
          <p:nvPicPr>
            <p:cNvPr id="121" name="Billede 120">
              <a:extLst>
                <a:ext uri="{FF2B5EF4-FFF2-40B4-BE49-F238E27FC236}">
                  <a16:creationId xmlns:a16="http://schemas.microsoft.com/office/drawing/2014/main" id="{1999233C-3F82-2640-BBFF-DAE3EC27677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6082" y="-124529"/>
              <a:ext cx="359873" cy="720000"/>
            </a:xfrm>
            <a:prstGeom prst="rect">
              <a:avLst/>
            </a:prstGeom>
          </p:spPr>
        </p:pic>
      </p:grpSp>
      <p:grpSp>
        <p:nvGrpSpPr>
          <p:cNvPr id="9" name="Gruppe 8">
            <a:extLst>
              <a:ext uri="{FF2B5EF4-FFF2-40B4-BE49-F238E27FC236}">
                <a16:creationId xmlns:a16="http://schemas.microsoft.com/office/drawing/2014/main" id="{0F63C62A-3D86-9343-BEE2-21893E9C0C80}"/>
              </a:ext>
            </a:extLst>
          </p:cNvPr>
          <p:cNvGrpSpPr/>
          <p:nvPr/>
        </p:nvGrpSpPr>
        <p:grpSpPr>
          <a:xfrm>
            <a:off x="3496187" y="4224282"/>
            <a:ext cx="561635" cy="720000"/>
            <a:chOff x="1125783" y="-154405"/>
            <a:chExt cx="561635" cy="720000"/>
          </a:xfrm>
        </p:grpSpPr>
        <p:pic>
          <p:nvPicPr>
            <p:cNvPr id="116" name="Billede 115">
              <a:extLst>
                <a:ext uri="{FF2B5EF4-FFF2-40B4-BE49-F238E27FC236}">
                  <a16:creationId xmlns:a16="http://schemas.microsoft.com/office/drawing/2014/main" id="{BDE84BD8-00F9-AC43-A559-E32B3C13799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5783" y="-154405"/>
              <a:ext cx="359873" cy="720000"/>
            </a:xfrm>
            <a:prstGeom prst="rect">
              <a:avLst/>
            </a:prstGeom>
          </p:spPr>
        </p:pic>
        <p:pic>
          <p:nvPicPr>
            <p:cNvPr id="154" name="Billede 153">
              <a:extLst>
                <a:ext uri="{FF2B5EF4-FFF2-40B4-BE49-F238E27FC236}">
                  <a16:creationId xmlns:a16="http://schemas.microsoft.com/office/drawing/2014/main" id="{48F04C7D-C808-3441-A92A-50647B557C6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7545" y="-154405"/>
              <a:ext cx="359873" cy="720000"/>
            </a:xfrm>
            <a:prstGeom prst="rect">
              <a:avLst/>
            </a:prstGeom>
          </p:spPr>
        </p:pic>
      </p:grpSp>
      <p:pic>
        <p:nvPicPr>
          <p:cNvPr id="155" name="Billede 154">
            <a:extLst>
              <a:ext uri="{FF2B5EF4-FFF2-40B4-BE49-F238E27FC236}">
                <a16:creationId xmlns:a16="http://schemas.microsoft.com/office/drawing/2014/main" id="{C8C152B5-6AAD-D84A-8260-4A93CDD704F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882262" y="4218944"/>
            <a:ext cx="360000" cy="720000"/>
          </a:xfrm>
          <a:prstGeom prst="rect">
            <a:avLst/>
          </a:prstGeom>
        </p:spPr>
      </p:pic>
      <p:pic>
        <p:nvPicPr>
          <p:cNvPr id="165" name="Billede 164">
            <a:extLst>
              <a:ext uri="{FF2B5EF4-FFF2-40B4-BE49-F238E27FC236}">
                <a16:creationId xmlns:a16="http://schemas.microsoft.com/office/drawing/2014/main" id="{CEB745E1-B679-FD4C-AAC5-9134ACF81F0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4920" y="4343169"/>
            <a:ext cx="359873" cy="720000"/>
          </a:xfrm>
          <a:prstGeom prst="rect">
            <a:avLst/>
          </a:prstGeom>
        </p:spPr>
      </p:pic>
      <p:pic>
        <p:nvPicPr>
          <p:cNvPr id="163" name="Billede 162">
            <a:extLst>
              <a:ext uri="{FF2B5EF4-FFF2-40B4-BE49-F238E27FC236}">
                <a16:creationId xmlns:a16="http://schemas.microsoft.com/office/drawing/2014/main" id="{E6CB39BD-6EA9-454B-BF04-D2BDC7BA9CA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28279" y="4226209"/>
            <a:ext cx="360000" cy="720000"/>
          </a:xfrm>
          <a:prstGeom prst="rect">
            <a:avLst/>
          </a:prstGeom>
        </p:spPr>
      </p:pic>
      <p:pic>
        <p:nvPicPr>
          <p:cNvPr id="161" name="Billede 160">
            <a:extLst>
              <a:ext uri="{FF2B5EF4-FFF2-40B4-BE49-F238E27FC236}">
                <a16:creationId xmlns:a16="http://schemas.microsoft.com/office/drawing/2014/main" id="{0380092E-5E21-D245-AD7C-8613EE79A0F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17966" y="4343169"/>
            <a:ext cx="359873" cy="720000"/>
          </a:xfrm>
          <a:prstGeom prst="rect">
            <a:avLst/>
          </a:prstGeom>
        </p:spPr>
      </p:pic>
      <p:pic>
        <p:nvPicPr>
          <p:cNvPr id="160" name="Billede 159">
            <a:extLst>
              <a:ext uri="{FF2B5EF4-FFF2-40B4-BE49-F238E27FC236}">
                <a16:creationId xmlns:a16="http://schemas.microsoft.com/office/drawing/2014/main" id="{E67D2349-528B-0D4F-80E1-E6D2F12AEEE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71324" y="4226209"/>
            <a:ext cx="360000" cy="720000"/>
          </a:xfrm>
          <a:prstGeom prst="rect">
            <a:avLst/>
          </a:prstGeom>
        </p:spPr>
      </p:pic>
      <p:grpSp>
        <p:nvGrpSpPr>
          <p:cNvPr id="167" name="Gruppe 166">
            <a:extLst>
              <a:ext uri="{FF2B5EF4-FFF2-40B4-BE49-F238E27FC236}">
                <a16:creationId xmlns:a16="http://schemas.microsoft.com/office/drawing/2014/main" id="{9255EF47-1F32-AF41-A071-386CD423419C}"/>
              </a:ext>
            </a:extLst>
          </p:cNvPr>
          <p:cNvGrpSpPr/>
          <p:nvPr/>
        </p:nvGrpSpPr>
        <p:grpSpPr>
          <a:xfrm>
            <a:off x="287648" y="4226209"/>
            <a:ext cx="743899" cy="720000"/>
            <a:chOff x="2662056" y="-124529"/>
            <a:chExt cx="743899" cy="720000"/>
          </a:xfrm>
        </p:grpSpPr>
        <p:pic>
          <p:nvPicPr>
            <p:cNvPr id="168" name="Billede 167">
              <a:extLst>
                <a:ext uri="{FF2B5EF4-FFF2-40B4-BE49-F238E27FC236}">
                  <a16:creationId xmlns:a16="http://schemas.microsoft.com/office/drawing/2014/main" id="{57024D7A-9C45-D245-BD82-8AE4E3B4A6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2056" y="-124529"/>
              <a:ext cx="359873" cy="720000"/>
            </a:xfrm>
            <a:prstGeom prst="rect">
              <a:avLst/>
            </a:prstGeom>
          </p:spPr>
        </p:pic>
        <p:pic>
          <p:nvPicPr>
            <p:cNvPr id="169" name="Billede 168">
              <a:extLst>
                <a:ext uri="{FF2B5EF4-FFF2-40B4-BE49-F238E27FC236}">
                  <a16:creationId xmlns:a16="http://schemas.microsoft.com/office/drawing/2014/main" id="{D31AFBE1-D4F5-F346-AE9F-B19D8700C2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54006" y="-124529"/>
              <a:ext cx="360000" cy="720000"/>
            </a:xfrm>
            <a:prstGeom prst="rect">
              <a:avLst/>
            </a:prstGeom>
          </p:spPr>
        </p:pic>
        <p:pic>
          <p:nvPicPr>
            <p:cNvPr id="170" name="Billede 169">
              <a:extLst>
                <a:ext uri="{FF2B5EF4-FFF2-40B4-BE49-F238E27FC236}">
                  <a16:creationId xmlns:a16="http://schemas.microsoft.com/office/drawing/2014/main" id="{871F260C-9037-FD40-BAE1-97DDE7FAAFB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6082" y="-124529"/>
              <a:ext cx="359873" cy="720000"/>
            </a:xfrm>
            <a:prstGeom prst="rect">
              <a:avLst/>
            </a:prstGeom>
          </p:spPr>
        </p:pic>
      </p:grpSp>
      <p:grpSp>
        <p:nvGrpSpPr>
          <p:cNvPr id="171" name="Gruppe 170">
            <a:extLst>
              <a:ext uri="{FF2B5EF4-FFF2-40B4-BE49-F238E27FC236}">
                <a16:creationId xmlns:a16="http://schemas.microsoft.com/office/drawing/2014/main" id="{DBBC0691-185B-DA4A-9136-3DD3CBB81CD3}"/>
              </a:ext>
            </a:extLst>
          </p:cNvPr>
          <p:cNvGrpSpPr/>
          <p:nvPr/>
        </p:nvGrpSpPr>
        <p:grpSpPr>
          <a:xfrm>
            <a:off x="1699941" y="4204944"/>
            <a:ext cx="561635" cy="720000"/>
            <a:chOff x="1125783" y="-154405"/>
            <a:chExt cx="561635" cy="720000"/>
          </a:xfrm>
        </p:grpSpPr>
        <p:pic>
          <p:nvPicPr>
            <p:cNvPr id="172" name="Billede 171">
              <a:extLst>
                <a:ext uri="{FF2B5EF4-FFF2-40B4-BE49-F238E27FC236}">
                  <a16:creationId xmlns:a16="http://schemas.microsoft.com/office/drawing/2014/main" id="{4AFBF0FD-BCAF-524C-B994-6D1B6E56B95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5783" y="-154405"/>
              <a:ext cx="359873" cy="720000"/>
            </a:xfrm>
            <a:prstGeom prst="rect">
              <a:avLst/>
            </a:prstGeom>
          </p:spPr>
        </p:pic>
        <p:pic>
          <p:nvPicPr>
            <p:cNvPr id="173" name="Billede 172">
              <a:extLst>
                <a:ext uri="{FF2B5EF4-FFF2-40B4-BE49-F238E27FC236}">
                  <a16:creationId xmlns:a16="http://schemas.microsoft.com/office/drawing/2014/main" id="{24BF0B40-5ABE-5A49-8329-5A4002F2B8C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7545" y="-154405"/>
              <a:ext cx="359873" cy="720000"/>
            </a:xfrm>
            <a:prstGeom prst="rect">
              <a:avLst/>
            </a:prstGeom>
          </p:spPr>
        </p:pic>
      </p:grpSp>
      <p:grpSp>
        <p:nvGrpSpPr>
          <p:cNvPr id="174" name="Gruppe 173">
            <a:extLst>
              <a:ext uri="{FF2B5EF4-FFF2-40B4-BE49-F238E27FC236}">
                <a16:creationId xmlns:a16="http://schemas.microsoft.com/office/drawing/2014/main" id="{FBFC3FBD-E7B7-2F46-A62E-22DC54CABD70}"/>
              </a:ext>
            </a:extLst>
          </p:cNvPr>
          <p:cNvGrpSpPr/>
          <p:nvPr/>
        </p:nvGrpSpPr>
        <p:grpSpPr>
          <a:xfrm>
            <a:off x="5538295" y="4204944"/>
            <a:ext cx="561635" cy="720000"/>
            <a:chOff x="1125783" y="-154405"/>
            <a:chExt cx="561635" cy="720000"/>
          </a:xfrm>
        </p:grpSpPr>
        <p:pic>
          <p:nvPicPr>
            <p:cNvPr id="175" name="Billede 174">
              <a:extLst>
                <a:ext uri="{FF2B5EF4-FFF2-40B4-BE49-F238E27FC236}">
                  <a16:creationId xmlns:a16="http://schemas.microsoft.com/office/drawing/2014/main" id="{81AB3525-1703-274B-92F2-2DE284B1A0D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5783" y="-154405"/>
              <a:ext cx="359873" cy="720000"/>
            </a:xfrm>
            <a:prstGeom prst="rect">
              <a:avLst/>
            </a:prstGeom>
          </p:spPr>
        </p:pic>
        <p:pic>
          <p:nvPicPr>
            <p:cNvPr id="176" name="Billede 175">
              <a:extLst>
                <a:ext uri="{FF2B5EF4-FFF2-40B4-BE49-F238E27FC236}">
                  <a16:creationId xmlns:a16="http://schemas.microsoft.com/office/drawing/2014/main" id="{2E109790-79C7-EF42-8141-53244F3DC34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7545" y="-154405"/>
              <a:ext cx="359873" cy="720000"/>
            </a:xfrm>
            <a:prstGeom prst="rect">
              <a:avLst/>
            </a:prstGeom>
          </p:spPr>
        </p:pic>
      </p:grpSp>
      <p:grpSp>
        <p:nvGrpSpPr>
          <p:cNvPr id="177" name="Gruppe 176">
            <a:extLst>
              <a:ext uri="{FF2B5EF4-FFF2-40B4-BE49-F238E27FC236}">
                <a16:creationId xmlns:a16="http://schemas.microsoft.com/office/drawing/2014/main" id="{AB207934-7520-A644-B338-5B2BD29DF31A}"/>
              </a:ext>
            </a:extLst>
          </p:cNvPr>
          <p:cNvGrpSpPr/>
          <p:nvPr/>
        </p:nvGrpSpPr>
        <p:grpSpPr>
          <a:xfrm>
            <a:off x="8611104" y="4258106"/>
            <a:ext cx="561635" cy="720000"/>
            <a:chOff x="1125783" y="-154405"/>
            <a:chExt cx="561635" cy="720000"/>
          </a:xfrm>
        </p:grpSpPr>
        <p:pic>
          <p:nvPicPr>
            <p:cNvPr id="178" name="Billede 177">
              <a:extLst>
                <a:ext uri="{FF2B5EF4-FFF2-40B4-BE49-F238E27FC236}">
                  <a16:creationId xmlns:a16="http://schemas.microsoft.com/office/drawing/2014/main" id="{8802CF13-DC5D-3346-8F0D-332DE9AB10B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25783" y="-154405"/>
              <a:ext cx="359873" cy="720000"/>
            </a:xfrm>
            <a:prstGeom prst="rect">
              <a:avLst/>
            </a:prstGeom>
          </p:spPr>
        </p:pic>
        <p:pic>
          <p:nvPicPr>
            <p:cNvPr id="179" name="Billede 178">
              <a:extLst>
                <a:ext uri="{FF2B5EF4-FFF2-40B4-BE49-F238E27FC236}">
                  <a16:creationId xmlns:a16="http://schemas.microsoft.com/office/drawing/2014/main" id="{F276EE23-5829-D749-B47E-CCB5479999D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27545" y="-154405"/>
              <a:ext cx="359873" cy="720000"/>
            </a:xfrm>
            <a:prstGeom prst="rect">
              <a:avLst/>
            </a:prstGeom>
          </p:spPr>
        </p:pic>
      </p:grpSp>
      <p:pic>
        <p:nvPicPr>
          <p:cNvPr id="185" name="Billede 184">
            <a:extLst>
              <a:ext uri="{FF2B5EF4-FFF2-40B4-BE49-F238E27FC236}">
                <a16:creationId xmlns:a16="http://schemas.microsoft.com/office/drawing/2014/main" id="{11CC81D6-3207-3F49-9541-8D9AA207459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112884" y="4319874"/>
            <a:ext cx="359873" cy="720000"/>
          </a:xfrm>
          <a:prstGeom prst="rect">
            <a:avLst/>
          </a:prstGeom>
        </p:spPr>
      </p:pic>
      <p:sp>
        <p:nvSpPr>
          <p:cNvPr id="186" name="Rectangle 348">
            <a:extLst>
              <a:ext uri="{FF2B5EF4-FFF2-40B4-BE49-F238E27FC236}">
                <a16:creationId xmlns:a16="http://schemas.microsoft.com/office/drawing/2014/main" id="{27276F51-3B3E-0C47-9A07-BD9C0E048288}"/>
              </a:ext>
            </a:extLst>
          </p:cNvPr>
          <p:cNvSpPr/>
          <p:nvPr/>
        </p:nvSpPr>
        <p:spPr bwMode="auto">
          <a:xfrm>
            <a:off x="3935814" y="3860744"/>
            <a:ext cx="1532224" cy="311099"/>
          </a:xfrm>
          <a:prstGeom prst="rect">
            <a:avLst/>
          </a:prstGeom>
          <a:noFill/>
          <a:ln w="19050" cap="flat" cmpd="sng" algn="ctr">
            <a:noFill/>
            <a:prstDash val="solid"/>
            <a:round/>
            <a:headEnd type="none" w="med" len="med"/>
            <a:tailEnd type="none" w="med" len="med"/>
          </a:ln>
          <a:effectLst/>
        </p:spPr>
        <p:txBody>
          <a:bodyPr vert="horz" wrap="square" lIns="32125" tIns="32125" rIns="32125" bIns="32125" numCol="1" rtlCol="0" anchor="ctr" anchorCtr="0" compatLnSpc="1">
            <a:prstTxWarp prst="textNoShape">
              <a:avLst/>
            </a:prstTxWarp>
            <a:spAutoFit/>
          </a:bodyPr>
          <a:lstStyle/>
          <a:p>
            <a:pPr>
              <a:spcBef>
                <a:spcPct val="0"/>
              </a:spcBef>
              <a:spcAft>
                <a:spcPct val="50000"/>
              </a:spcAft>
              <a:buClr>
                <a:srgbClr val="B70439"/>
              </a:buClr>
            </a:pPr>
            <a:r>
              <a:rPr lang="da-DK" sz="800" b="1" dirty="0"/>
              <a:t>Centrale forretningsområder og støttefunktioner</a:t>
            </a:r>
          </a:p>
        </p:txBody>
      </p:sp>
      <p:cxnSp>
        <p:nvCxnSpPr>
          <p:cNvPr id="187" name="Elbow Connector 15">
            <a:extLst>
              <a:ext uri="{FF2B5EF4-FFF2-40B4-BE49-F238E27FC236}">
                <a16:creationId xmlns:a16="http://schemas.microsoft.com/office/drawing/2014/main" id="{55167154-F697-AF42-97DE-FBD82B04B0C0}"/>
              </a:ext>
            </a:extLst>
          </p:cNvPr>
          <p:cNvCxnSpPr>
            <a:cxnSpLocks/>
            <a:stCxn id="199" idx="2"/>
          </p:cNvCxnSpPr>
          <p:nvPr/>
        </p:nvCxnSpPr>
        <p:spPr bwMode="auto">
          <a:xfrm rot="5400000">
            <a:off x="3543841" y="3895627"/>
            <a:ext cx="414638" cy="192823"/>
          </a:xfrm>
          <a:prstGeom prst="bentConnector3">
            <a:avLst>
              <a:gd name="adj1" fmla="val 50001"/>
            </a:avLst>
          </a:prstGeom>
          <a:solidFill>
            <a:schemeClr val="accent1"/>
          </a:solidFill>
          <a:ln w="6350" cap="flat" cmpd="sng" algn="ctr">
            <a:solidFill>
              <a:srgbClr val="00AAD2"/>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8" name="Gruppe 187">
            <a:extLst>
              <a:ext uri="{FF2B5EF4-FFF2-40B4-BE49-F238E27FC236}">
                <a16:creationId xmlns:a16="http://schemas.microsoft.com/office/drawing/2014/main" id="{8194D98D-81F5-9A48-9F30-115646941AC6}"/>
              </a:ext>
            </a:extLst>
          </p:cNvPr>
          <p:cNvGrpSpPr/>
          <p:nvPr/>
        </p:nvGrpSpPr>
        <p:grpSpPr>
          <a:xfrm>
            <a:off x="1910391" y="1609512"/>
            <a:ext cx="3874359" cy="2175207"/>
            <a:chOff x="2356331" y="1609512"/>
            <a:chExt cx="3874359" cy="2175207"/>
          </a:xfrm>
        </p:grpSpPr>
        <p:grpSp>
          <p:nvGrpSpPr>
            <p:cNvPr id="189" name="Gruppe 188">
              <a:extLst>
                <a:ext uri="{FF2B5EF4-FFF2-40B4-BE49-F238E27FC236}">
                  <a16:creationId xmlns:a16="http://schemas.microsoft.com/office/drawing/2014/main" id="{4FDF5A4C-C2B6-294A-888C-73A4AD2D7165}"/>
                </a:ext>
              </a:extLst>
            </p:cNvPr>
            <p:cNvGrpSpPr/>
            <p:nvPr/>
          </p:nvGrpSpPr>
          <p:grpSpPr>
            <a:xfrm>
              <a:off x="4806815" y="1719946"/>
              <a:ext cx="429143" cy="744738"/>
              <a:chOff x="4893161" y="-1147432"/>
              <a:chExt cx="429143" cy="744738"/>
            </a:xfrm>
          </p:grpSpPr>
          <p:pic>
            <p:nvPicPr>
              <p:cNvPr id="209" name="Billede 208">
                <a:extLst>
                  <a:ext uri="{FF2B5EF4-FFF2-40B4-BE49-F238E27FC236}">
                    <a16:creationId xmlns:a16="http://schemas.microsoft.com/office/drawing/2014/main" id="{49F37C24-3813-F443-91F4-02AF04C56ED3}"/>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62304" y="-1147432"/>
                <a:ext cx="360000" cy="720000"/>
              </a:xfrm>
              <a:prstGeom prst="rect">
                <a:avLst/>
              </a:prstGeom>
            </p:spPr>
          </p:pic>
          <p:pic>
            <p:nvPicPr>
              <p:cNvPr id="210" name="Billede 209">
                <a:extLst>
                  <a:ext uri="{FF2B5EF4-FFF2-40B4-BE49-F238E27FC236}">
                    <a16:creationId xmlns:a16="http://schemas.microsoft.com/office/drawing/2014/main" id="{F5E3A5FC-379B-8E49-B47E-8D007BC789E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20321603">
                <a:off x="4893161" y="-1036293"/>
                <a:ext cx="316800" cy="633599"/>
              </a:xfrm>
              <a:prstGeom prst="rect">
                <a:avLst/>
              </a:prstGeom>
            </p:spPr>
          </p:pic>
        </p:grpSp>
        <p:grpSp>
          <p:nvGrpSpPr>
            <p:cNvPr id="190" name="Gruppe 189">
              <a:extLst>
                <a:ext uri="{FF2B5EF4-FFF2-40B4-BE49-F238E27FC236}">
                  <a16:creationId xmlns:a16="http://schemas.microsoft.com/office/drawing/2014/main" id="{9AE70C6A-6250-1F49-BABA-F39F5BD4A4D6}"/>
                </a:ext>
              </a:extLst>
            </p:cNvPr>
            <p:cNvGrpSpPr/>
            <p:nvPr/>
          </p:nvGrpSpPr>
          <p:grpSpPr>
            <a:xfrm>
              <a:off x="5593334" y="1715316"/>
              <a:ext cx="422946" cy="800920"/>
              <a:chOff x="6161755" y="-1147433"/>
              <a:chExt cx="422946" cy="800920"/>
            </a:xfrm>
          </p:grpSpPr>
          <p:pic>
            <p:nvPicPr>
              <p:cNvPr id="207" name="Billede 206">
                <a:extLst>
                  <a:ext uri="{FF2B5EF4-FFF2-40B4-BE49-F238E27FC236}">
                    <a16:creationId xmlns:a16="http://schemas.microsoft.com/office/drawing/2014/main" id="{7A65DA67-3431-8540-8193-3D6507E1374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224827" y="-1147433"/>
                <a:ext cx="359874" cy="720000"/>
              </a:xfrm>
              <a:prstGeom prst="rect">
                <a:avLst/>
              </a:prstGeom>
            </p:spPr>
          </p:pic>
          <p:pic>
            <p:nvPicPr>
              <p:cNvPr id="208" name="Billede 207">
                <a:extLst>
                  <a:ext uri="{FF2B5EF4-FFF2-40B4-BE49-F238E27FC236}">
                    <a16:creationId xmlns:a16="http://schemas.microsoft.com/office/drawing/2014/main" id="{F21EC773-4442-2940-9F4C-780AC433B07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rot="20929445">
                <a:off x="6161755" y="-1043963"/>
                <a:ext cx="348726" cy="697450"/>
              </a:xfrm>
              <a:prstGeom prst="rect">
                <a:avLst/>
              </a:prstGeom>
            </p:spPr>
          </p:pic>
        </p:grpSp>
        <p:grpSp>
          <p:nvGrpSpPr>
            <p:cNvPr id="191" name="Gruppe 190">
              <a:extLst>
                <a:ext uri="{FF2B5EF4-FFF2-40B4-BE49-F238E27FC236}">
                  <a16:creationId xmlns:a16="http://schemas.microsoft.com/office/drawing/2014/main" id="{992469DA-F066-134B-BB60-F68911E39C1F}"/>
                </a:ext>
              </a:extLst>
            </p:cNvPr>
            <p:cNvGrpSpPr/>
            <p:nvPr/>
          </p:nvGrpSpPr>
          <p:grpSpPr>
            <a:xfrm>
              <a:off x="4883422" y="2685867"/>
              <a:ext cx="411400" cy="720000"/>
              <a:chOff x="7642658" y="-1147432"/>
              <a:chExt cx="411400" cy="720000"/>
            </a:xfrm>
          </p:grpSpPr>
          <p:pic>
            <p:nvPicPr>
              <p:cNvPr id="205" name="Billede 204">
                <a:extLst>
                  <a:ext uri="{FF2B5EF4-FFF2-40B4-BE49-F238E27FC236}">
                    <a16:creationId xmlns:a16="http://schemas.microsoft.com/office/drawing/2014/main" id="{FA02D686-22A7-2C43-924D-CCF654ED40C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42658" y="-1147432"/>
                <a:ext cx="360000" cy="720000"/>
              </a:xfrm>
              <a:prstGeom prst="rect">
                <a:avLst/>
              </a:prstGeom>
            </p:spPr>
          </p:pic>
          <p:pic>
            <p:nvPicPr>
              <p:cNvPr id="206" name="Billede 205">
                <a:extLst>
                  <a:ext uri="{FF2B5EF4-FFF2-40B4-BE49-F238E27FC236}">
                    <a16:creationId xmlns:a16="http://schemas.microsoft.com/office/drawing/2014/main" id="{1BD97A65-7C7E-D245-8F4F-FBE06C0060C6}"/>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997127">
                <a:off x="7737258" y="-1063154"/>
                <a:ext cx="316800" cy="633599"/>
              </a:xfrm>
              <a:prstGeom prst="rect">
                <a:avLst/>
              </a:prstGeom>
            </p:spPr>
          </p:pic>
        </p:grpSp>
        <p:grpSp>
          <p:nvGrpSpPr>
            <p:cNvPr id="192" name="Gruppe 191">
              <a:extLst>
                <a:ext uri="{FF2B5EF4-FFF2-40B4-BE49-F238E27FC236}">
                  <a16:creationId xmlns:a16="http://schemas.microsoft.com/office/drawing/2014/main" id="{7E01CBC4-C389-954F-9F6D-C1F7EBA4658B}"/>
                </a:ext>
              </a:extLst>
            </p:cNvPr>
            <p:cNvGrpSpPr/>
            <p:nvPr/>
          </p:nvGrpSpPr>
          <p:grpSpPr>
            <a:xfrm>
              <a:off x="5661661" y="2666380"/>
              <a:ext cx="415151" cy="800719"/>
              <a:chOff x="9262013" y="-1147432"/>
              <a:chExt cx="415151" cy="800719"/>
            </a:xfrm>
          </p:grpSpPr>
          <p:pic>
            <p:nvPicPr>
              <p:cNvPr id="203" name="Billede 202">
                <a:extLst>
                  <a:ext uri="{FF2B5EF4-FFF2-40B4-BE49-F238E27FC236}">
                    <a16:creationId xmlns:a16="http://schemas.microsoft.com/office/drawing/2014/main" id="{8892A80E-722C-0547-8902-542ECFD644C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62013" y="-1147432"/>
                <a:ext cx="359873" cy="720000"/>
              </a:xfrm>
              <a:prstGeom prst="rect">
                <a:avLst/>
              </a:prstGeom>
            </p:spPr>
          </p:pic>
          <p:pic>
            <p:nvPicPr>
              <p:cNvPr id="204" name="Billede 203">
                <a:extLst>
                  <a:ext uri="{FF2B5EF4-FFF2-40B4-BE49-F238E27FC236}">
                    <a16:creationId xmlns:a16="http://schemas.microsoft.com/office/drawing/2014/main" id="{D8C9F524-F65D-B448-8016-CBFA205607AA}"/>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1141082">
                <a:off x="9315342" y="-1070358"/>
                <a:ext cx="361822" cy="723645"/>
              </a:xfrm>
              <a:prstGeom prst="rect">
                <a:avLst/>
              </a:prstGeom>
            </p:spPr>
          </p:pic>
        </p:grpSp>
        <p:sp>
          <p:nvSpPr>
            <p:cNvPr id="193" name="Rectangle 427">
              <a:extLst>
                <a:ext uri="{FF2B5EF4-FFF2-40B4-BE49-F238E27FC236}">
                  <a16:creationId xmlns:a16="http://schemas.microsoft.com/office/drawing/2014/main" id="{155E48AB-414C-714F-8425-B48F506960E2}"/>
                </a:ext>
              </a:extLst>
            </p:cNvPr>
            <p:cNvSpPr/>
            <p:nvPr/>
          </p:nvSpPr>
          <p:spPr bwMode="auto">
            <a:xfrm>
              <a:off x="5716604" y="2480431"/>
              <a:ext cx="253474" cy="96501"/>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HR</a:t>
              </a:r>
            </a:p>
          </p:txBody>
        </p:sp>
        <p:sp>
          <p:nvSpPr>
            <p:cNvPr id="194" name="Rectangle 429">
              <a:extLst>
                <a:ext uri="{FF2B5EF4-FFF2-40B4-BE49-F238E27FC236}">
                  <a16:creationId xmlns:a16="http://schemas.microsoft.com/office/drawing/2014/main" id="{F3B432EE-8657-B748-9085-8ACB53F2C859}"/>
                </a:ext>
              </a:extLst>
            </p:cNvPr>
            <p:cNvSpPr/>
            <p:nvPr/>
          </p:nvSpPr>
          <p:spPr bwMode="auto">
            <a:xfrm>
              <a:off x="5455992" y="3410092"/>
              <a:ext cx="774698" cy="211998"/>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Jurist og </a:t>
              </a:r>
            </a:p>
            <a:p>
              <a:pPr algn="ctr">
                <a:spcBef>
                  <a:spcPct val="0"/>
                </a:spcBef>
                <a:buClr>
                  <a:srgbClr val="B70439"/>
                </a:buClr>
              </a:pPr>
              <a:r>
                <a:rPr lang="da-DK" sz="800" b="1" dirty="0"/>
                <a:t>kontrakt</a:t>
              </a:r>
            </a:p>
          </p:txBody>
        </p:sp>
        <p:sp>
          <p:nvSpPr>
            <p:cNvPr id="195" name="Rectangle 434">
              <a:extLst>
                <a:ext uri="{FF2B5EF4-FFF2-40B4-BE49-F238E27FC236}">
                  <a16:creationId xmlns:a16="http://schemas.microsoft.com/office/drawing/2014/main" id="{D0E5DD00-9136-7448-B9F2-C26087D3F63A}"/>
                </a:ext>
              </a:extLst>
            </p:cNvPr>
            <p:cNvSpPr/>
            <p:nvPr/>
          </p:nvSpPr>
          <p:spPr bwMode="auto">
            <a:xfrm>
              <a:off x="4541802" y="3410092"/>
              <a:ext cx="1026904" cy="211998"/>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It-ansvarlig/</a:t>
              </a:r>
            </a:p>
            <a:p>
              <a:pPr algn="ctr">
                <a:spcBef>
                  <a:spcPct val="0"/>
                </a:spcBef>
                <a:buClr>
                  <a:srgbClr val="B70439"/>
                </a:buClr>
              </a:pPr>
              <a:r>
                <a:rPr lang="da-DK" sz="800" b="1" dirty="0"/>
                <a:t>arkitekt el lign.</a:t>
              </a:r>
            </a:p>
          </p:txBody>
        </p:sp>
        <p:sp>
          <p:nvSpPr>
            <p:cNvPr id="196" name="Rectangle 435">
              <a:extLst>
                <a:ext uri="{FF2B5EF4-FFF2-40B4-BE49-F238E27FC236}">
                  <a16:creationId xmlns:a16="http://schemas.microsoft.com/office/drawing/2014/main" id="{FD1A7D8B-E743-664A-9C47-C96B49FFAC39}"/>
                </a:ext>
              </a:extLst>
            </p:cNvPr>
            <p:cNvSpPr/>
            <p:nvPr/>
          </p:nvSpPr>
          <p:spPr bwMode="auto">
            <a:xfrm>
              <a:off x="2537645" y="2879652"/>
              <a:ext cx="2134828" cy="677108"/>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a:lnSpc>
                  <a:spcPct val="100000"/>
                </a:lnSpc>
                <a:spcBef>
                  <a:spcPct val="0"/>
                </a:spcBef>
                <a:spcAft>
                  <a:spcPct val="50000"/>
                </a:spcAft>
                <a:buClr>
                  <a:srgbClr val="B70439"/>
                </a:buClr>
              </a:pPr>
              <a:r>
                <a:rPr lang="da-DK" sz="800" dirty="0">
                  <a:solidFill>
                    <a:schemeClr val="tx2"/>
                  </a:solidFill>
                </a:rPr>
                <a:t>Ansvarlige for centrale forretningsområder og støttefunktioner afdækker:</a:t>
              </a:r>
            </a:p>
            <a:p>
              <a:pPr marL="171450" indent="-171450" algn="just">
                <a:spcBef>
                  <a:spcPct val="0"/>
                </a:spcBef>
                <a:buClr>
                  <a:schemeClr val="tx1"/>
                </a:buClr>
                <a:buFont typeface="Arial" panose="020B0604020202020204" pitchFamily="34" charset="0"/>
                <a:buChar char="•"/>
              </a:pPr>
              <a:r>
                <a:rPr lang="da-DK" sz="800" dirty="0">
                  <a:solidFill>
                    <a:schemeClr val="tx2"/>
                  </a:solidFill>
                </a:rPr>
                <a:t>Hvilke risici der findes på deres område</a:t>
              </a:r>
            </a:p>
            <a:p>
              <a:pPr marL="171450" indent="-171450">
                <a:spcBef>
                  <a:spcPct val="0"/>
                </a:spcBef>
                <a:buClr>
                  <a:schemeClr val="tx1"/>
                </a:buClr>
                <a:buFont typeface="Arial" panose="020B0604020202020204" pitchFamily="34" charset="0"/>
                <a:buChar char="•"/>
              </a:pPr>
              <a:r>
                <a:rPr lang="da-DK" sz="800" dirty="0">
                  <a:solidFill>
                    <a:schemeClr val="tx2"/>
                  </a:solidFill>
                </a:rPr>
                <a:t>Hvilken konsekvens og sandsynlighed</a:t>
              </a:r>
            </a:p>
            <a:p>
              <a:pPr marL="171450" indent="-171450" algn="just">
                <a:spcBef>
                  <a:spcPct val="0"/>
                </a:spcBef>
                <a:spcAft>
                  <a:spcPct val="50000"/>
                </a:spcAft>
                <a:buClr>
                  <a:schemeClr val="tx1"/>
                </a:buClr>
                <a:buFont typeface="Arial" panose="020B0604020202020204" pitchFamily="34" charset="0"/>
                <a:buChar char="•"/>
              </a:pPr>
              <a:r>
                <a:rPr lang="da-DK" sz="800" dirty="0">
                  <a:solidFill>
                    <a:schemeClr val="tx2"/>
                  </a:solidFill>
                </a:rPr>
                <a:t>Hvordan hver risici håndteres</a:t>
              </a:r>
            </a:p>
          </p:txBody>
        </p:sp>
        <p:sp>
          <p:nvSpPr>
            <p:cNvPr id="197" name="Rectangle 476">
              <a:extLst>
                <a:ext uri="{FF2B5EF4-FFF2-40B4-BE49-F238E27FC236}">
                  <a16:creationId xmlns:a16="http://schemas.microsoft.com/office/drawing/2014/main" id="{0252AEC8-8F6F-D74F-85A1-25FDB8D2B83A}"/>
                </a:ext>
              </a:extLst>
            </p:cNvPr>
            <p:cNvSpPr/>
            <p:nvPr/>
          </p:nvSpPr>
          <p:spPr bwMode="auto">
            <a:xfrm>
              <a:off x="4745662" y="2424531"/>
              <a:ext cx="619184" cy="186269"/>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a:spcBef>
                  <a:spcPct val="0"/>
                </a:spcBef>
                <a:buClr>
                  <a:srgbClr val="B70439"/>
                </a:buClr>
              </a:pPr>
              <a:r>
                <a:rPr lang="da-DK" sz="800" b="1" dirty="0"/>
                <a:t>Økonomi</a:t>
              </a:r>
            </a:p>
          </p:txBody>
        </p:sp>
        <p:sp>
          <p:nvSpPr>
            <p:cNvPr id="198" name="Rectangle 324">
              <a:extLst>
                <a:ext uri="{FF2B5EF4-FFF2-40B4-BE49-F238E27FC236}">
                  <a16:creationId xmlns:a16="http://schemas.microsoft.com/office/drawing/2014/main" id="{DC20D8E5-F872-1040-8240-9BD9949E6CB5}"/>
                </a:ext>
              </a:extLst>
            </p:cNvPr>
            <p:cNvSpPr/>
            <p:nvPr/>
          </p:nvSpPr>
          <p:spPr bwMode="auto">
            <a:xfrm>
              <a:off x="2542227" y="1690764"/>
              <a:ext cx="2244206" cy="307777"/>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spcBef>
                  <a:spcPct val="0"/>
                </a:spcBef>
                <a:buClr>
                  <a:srgbClr val="B70439"/>
                </a:buClr>
              </a:pPr>
              <a:r>
                <a:rPr lang="da-DK" sz="800" b="1" dirty="0"/>
                <a:t>Ansvarlig for forretningsområder</a:t>
              </a:r>
            </a:p>
          </p:txBody>
        </p:sp>
        <p:sp>
          <p:nvSpPr>
            <p:cNvPr id="199" name="Rektangel 198">
              <a:extLst>
                <a:ext uri="{FF2B5EF4-FFF2-40B4-BE49-F238E27FC236}">
                  <a16:creationId xmlns:a16="http://schemas.microsoft.com/office/drawing/2014/main" id="{620C3772-F485-004A-B786-02F07597190E}"/>
                </a:ext>
              </a:extLst>
            </p:cNvPr>
            <p:cNvSpPr/>
            <p:nvPr/>
          </p:nvSpPr>
          <p:spPr>
            <a:xfrm>
              <a:off x="2356331" y="1609512"/>
              <a:ext cx="3874359" cy="217520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pic>
          <p:nvPicPr>
            <p:cNvPr id="200" name="Billede 199">
              <a:extLst>
                <a:ext uri="{FF2B5EF4-FFF2-40B4-BE49-F238E27FC236}">
                  <a16:creationId xmlns:a16="http://schemas.microsoft.com/office/drawing/2014/main" id="{6E1E4C4B-CA8F-5548-B901-3DFC8AE0637E}"/>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06041" y="2040030"/>
              <a:ext cx="360000" cy="720000"/>
            </a:xfrm>
            <a:prstGeom prst="rect">
              <a:avLst/>
            </a:prstGeom>
          </p:spPr>
        </p:pic>
        <p:pic>
          <p:nvPicPr>
            <p:cNvPr id="201" name="Billede 200">
              <a:extLst>
                <a:ext uri="{FF2B5EF4-FFF2-40B4-BE49-F238E27FC236}">
                  <a16:creationId xmlns:a16="http://schemas.microsoft.com/office/drawing/2014/main" id="{57DA740F-9459-8F44-A7FA-DA61DC5CA30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877008" y="2040030"/>
              <a:ext cx="359873" cy="720000"/>
            </a:xfrm>
            <a:prstGeom prst="rect">
              <a:avLst/>
            </a:prstGeom>
          </p:spPr>
        </p:pic>
        <p:pic>
          <p:nvPicPr>
            <p:cNvPr id="202" name="Billede 201">
              <a:extLst>
                <a:ext uri="{FF2B5EF4-FFF2-40B4-BE49-F238E27FC236}">
                  <a16:creationId xmlns:a16="http://schemas.microsoft.com/office/drawing/2014/main" id="{85273CF4-D0F5-6944-BD41-9BCB88FEEACA}"/>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247848" y="2040030"/>
              <a:ext cx="360000" cy="720000"/>
            </a:xfrm>
            <a:prstGeom prst="rect">
              <a:avLst/>
            </a:prstGeom>
          </p:spPr>
        </p:pic>
      </p:grpSp>
    </p:spTree>
    <p:extLst>
      <p:ext uri="{BB962C8B-B14F-4D97-AF65-F5344CB8AC3E}">
        <p14:creationId xmlns:p14="http://schemas.microsoft.com/office/powerpoint/2010/main" val="2170480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AF6DCA55-E09B-8A4A-BEF9-07EBE61CFC15}"/>
              </a:ext>
            </a:extLst>
          </p:cNvPr>
          <p:cNvSpPr/>
          <p:nvPr/>
        </p:nvSpPr>
        <p:spPr>
          <a:xfrm>
            <a:off x="0" y="0"/>
            <a:ext cx="10879138" cy="61198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pic>
        <p:nvPicPr>
          <p:cNvPr id="4" name="Picture 3">
            <a:extLst>
              <a:ext uri="{FF2B5EF4-FFF2-40B4-BE49-F238E27FC236}">
                <a16:creationId xmlns:a16="http://schemas.microsoft.com/office/drawing/2014/main" id="{CC14E4D9-905D-C342-BEF7-5CD5312E2C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370" y="5371493"/>
            <a:ext cx="1172580" cy="433575"/>
          </a:xfrm>
          <a:prstGeom prst="rect">
            <a:avLst/>
          </a:prstGeom>
        </p:spPr>
      </p:pic>
      <p:sp>
        <p:nvSpPr>
          <p:cNvPr id="9" name="Titel 1">
            <a:extLst>
              <a:ext uri="{FF2B5EF4-FFF2-40B4-BE49-F238E27FC236}">
                <a16:creationId xmlns:a16="http://schemas.microsoft.com/office/drawing/2014/main" id="{422BB74F-6C31-4C6F-8E04-1E1917700B34}"/>
              </a:ext>
            </a:extLst>
          </p:cNvPr>
          <p:cNvSpPr>
            <a:spLocks noGrp="1"/>
          </p:cNvSpPr>
          <p:nvPr>
            <p:ph type="title"/>
          </p:nvPr>
        </p:nvSpPr>
        <p:spPr>
          <a:xfrm>
            <a:off x="542925" y="523591"/>
            <a:ext cx="4700192" cy="504825"/>
          </a:xfrm>
        </p:spPr>
        <p:txBody>
          <a:bodyPr/>
          <a:lstStyle/>
          <a:p>
            <a:r>
              <a:rPr lang="da-DK" dirty="0">
                <a:solidFill>
                  <a:schemeClr val="bg1"/>
                </a:solidFill>
              </a:rPr>
              <a:t>Intro til dialogoplægget</a:t>
            </a:r>
          </a:p>
        </p:txBody>
      </p:sp>
      <p:sp>
        <p:nvSpPr>
          <p:cNvPr id="10" name="Content Placeholder 1">
            <a:extLst>
              <a:ext uri="{FF2B5EF4-FFF2-40B4-BE49-F238E27FC236}">
                <a16:creationId xmlns:a16="http://schemas.microsoft.com/office/drawing/2014/main" id="{BE56EB85-2E6A-4439-AC3C-D311612FC5B6}"/>
              </a:ext>
            </a:extLst>
          </p:cNvPr>
          <p:cNvSpPr txBox="1">
            <a:spLocks/>
          </p:cNvSpPr>
          <p:nvPr/>
        </p:nvSpPr>
        <p:spPr bwMode="auto">
          <a:xfrm>
            <a:off x="542927" y="1295400"/>
            <a:ext cx="4787898" cy="321867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800"/>
              </a:spcAft>
            </a:pPr>
            <a:r>
              <a:rPr lang="da-DK" sz="1400" b="1" dirty="0">
                <a:solidFill>
                  <a:schemeClr val="bg1"/>
                </a:solidFill>
              </a:rPr>
              <a:t>Indhold</a:t>
            </a:r>
          </a:p>
          <a:p>
            <a:pPr>
              <a:spcAft>
                <a:spcPts val="800"/>
              </a:spcAft>
            </a:pPr>
            <a:r>
              <a:rPr lang="da-DK" sz="1400" dirty="0">
                <a:solidFill>
                  <a:schemeClr val="bg1"/>
                </a:solidFill>
              </a:rPr>
              <a:t>Dette materiale beskriver de forskellige eksterne aktører samt interne roller og funktioner, der indgår i en organisations samarbejde om informationssikkerhed.</a:t>
            </a:r>
          </a:p>
          <a:p>
            <a:pPr>
              <a:spcAft>
                <a:spcPts val="800"/>
              </a:spcAft>
            </a:pPr>
            <a:r>
              <a:rPr lang="da-DK" sz="1400" dirty="0">
                <a:solidFill>
                  <a:schemeClr val="bg1"/>
                </a:solidFill>
              </a:rPr>
              <a:t>Materialet er målrettet ledere, der skal danne sig et overblik over feltet, og som eventuelt har brug for at viderekommunikere området for informationssikkerhed, herunder principper </a:t>
            </a:r>
            <a:r>
              <a:rPr lang="da-DK" sz="1400">
                <a:solidFill>
                  <a:schemeClr val="bg1"/>
                </a:solidFill>
              </a:rPr>
              <a:t>i ISO 27001</a:t>
            </a:r>
            <a:r>
              <a:rPr lang="da-DK" sz="1400" dirty="0">
                <a:solidFill>
                  <a:schemeClr val="bg1"/>
                </a:solidFill>
              </a:rPr>
              <a:t>. </a:t>
            </a:r>
            <a:endParaRPr lang="en-GB" sz="1400" dirty="0">
              <a:solidFill>
                <a:schemeClr val="bg1"/>
              </a:solidFill>
            </a:endParaRPr>
          </a:p>
        </p:txBody>
      </p:sp>
      <p:pic>
        <p:nvPicPr>
          <p:cNvPr id="11" name="Picture 9">
            <a:extLst>
              <a:ext uri="{FF2B5EF4-FFF2-40B4-BE49-F238E27FC236}">
                <a16:creationId xmlns:a16="http://schemas.microsoft.com/office/drawing/2014/main" id="{B719B680-6D0A-44FE-A889-65FFCA075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1027" y="5390840"/>
            <a:ext cx="1559774" cy="304700"/>
          </a:xfrm>
          <a:prstGeom prst="rect">
            <a:avLst/>
          </a:prstGeom>
        </p:spPr>
      </p:pic>
      <p:pic>
        <p:nvPicPr>
          <p:cNvPr id="12" name="Picture 13">
            <a:extLst>
              <a:ext uri="{FF2B5EF4-FFF2-40B4-BE49-F238E27FC236}">
                <a16:creationId xmlns:a16="http://schemas.microsoft.com/office/drawing/2014/main" id="{007629D3-1742-4E2E-BE5F-3B4A6CF60E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4095" y="5390839"/>
            <a:ext cx="503602" cy="304700"/>
          </a:xfrm>
          <a:prstGeom prst="rect">
            <a:avLst/>
          </a:prstGeom>
        </p:spPr>
      </p:pic>
      <p:pic>
        <p:nvPicPr>
          <p:cNvPr id="13" name="Picture 15" descr="A close up of a logo&#10;&#10;Description automatically generated">
            <a:extLst>
              <a:ext uri="{FF2B5EF4-FFF2-40B4-BE49-F238E27FC236}">
                <a16:creationId xmlns:a16="http://schemas.microsoft.com/office/drawing/2014/main" id="{F486AA04-55D7-4263-8B64-6787A3E6F4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5210" y="5362885"/>
            <a:ext cx="1355555" cy="429866"/>
          </a:xfrm>
          <a:prstGeom prst="rect">
            <a:avLst/>
          </a:prstGeom>
        </p:spPr>
      </p:pic>
      <p:sp>
        <p:nvSpPr>
          <p:cNvPr id="14" name="Content Placeholder 1">
            <a:extLst>
              <a:ext uri="{FF2B5EF4-FFF2-40B4-BE49-F238E27FC236}">
                <a16:creationId xmlns:a16="http://schemas.microsoft.com/office/drawing/2014/main" id="{8813D381-54BD-034C-A9E3-82D2C058478C}"/>
              </a:ext>
            </a:extLst>
          </p:cNvPr>
          <p:cNvSpPr txBox="1">
            <a:spLocks/>
          </p:cNvSpPr>
          <p:nvPr/>
        </p:nvSpPr>
        <p:spPr bwMode="auto">
          <a:xfrm>
            <a:off x="5548313" y="1295400"/>
            <a:ext cx="4787898" cy="321867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spcAft>
                <a:spcPts val="800"/>
              </a:spcAft>
            </a:pPr>
            <a:r>
              <a:rPr lang="da-DK" sz="1400" b="1" dirty="0">
                <a:solidFill>
                  <a:schemeClr val="bg1"/>
                </a:solidFill>
              </a:rPr>
              <a:t>Materialet bør tilpasses til din organisation </a:t>
            </a:r>
          </a:p>
          <a:p>
            <a:pPr>
              <a:spcAft>
                <a:spcPts val="800"/>
              </a:spcAft>
            </a:pPr>
            <a:r>
              <a:rPr lang="da-DK" sz="1400" dirty="0">
                <a:solidFill>
                  <a:schemeClr val="bg1"/>
                </a:solidFill>
              </a:rPr>
              <a:t>Dette materiale indeholder generelle beskrivelser, hvor det kan være nødvendigt at tilpasse præsentationen ved at fjerne eller tilføje dele, således at præsentationen gøres relevant til en specifik organisation. </a:t>
            </a:r>
          </a:p>
          <a:p>
            <a:pPr>
              <a:spcAft>
                <a:spcPts val="0"/>
              </a:spcAft>
            </a:pPr>
            <a:r>
              <a:rPr lang="da-DK" sz="1400" dirty="0">
                <a:solidFill>
                  <a:schemeClr val="bg1"/>
                </a:solidFill>
              </a:rPr>
              <a:t>Eksempler på hvad kan ændres:</a:t>
            </a:r>
            <a:endParaRPr lang="en-GB" sz="1400" dirty="0">
              <a:solidFill>
                <a:schemeClr val="bg1"/>
              </a:solidFill>
            </a:endParaRPr>
          </a:p>
          <a:p>
            <a:pPr marL="171450" lvl="0" indent="-171450">
              <a:spcAft>
                <a:spcPts val="0"/>
              </a:spcAft>
              <a:buFont typeface="Arial" panose="020B0604020202020204" pitchFamily="34" charset="0"/>
              <a:buChar char="•"/>
            </a:pPr>
            <a:r>
              <a:rPr lang="da-DK" sz="1400" dirty="0">
                <a:solidFill>
                  <a:schemeClr val="bg1"/>
                </a:solidFill>
              </a:rPr>
              <a:t>Farver og baggrund så at det passer ind i organisationens template</a:t>
            </a:r>
            <a:endParaRPr lang="en-GB" sz="1400" dirty="0">
              <a:solidFill>
                <a:schemeClr val="bg1"/>
              </a:solidFill>
            </a:endParaRPr>
          </a:p>
          <a:p>
            <a:pPr marL="171450" lvl="0" indent="-171450">
              <a:spcAft>
                <a:spcPts val="0"/>
              </a:spcAft>
              <a:buFont typeface="Arial" panose="020B0604020202020204" pitchFamily="34" charset="0"/>
              <a:buChar char="•"/>
            </a:pPr>
            <a:r>
              <a:rPr lang="da-DK" sz="1400" dirty="0">
                <a:solidFill>
                  <a:schemeClr val="bg1"/>
                </a:solidFill>
              </a:rPr>
              <a:t>Eksterne aktører som er irrelevante/relevante for organisationen kan fjernes/tilføjes</a:t>
            </a:r>
            <a:endParaRPr lang="en-GB" sz="1400" dirty="0">
              <a:solidFill>
                <a:schemeClr val="bg1"/>
              </a:solidFill>
            </a:endParaRPr>
          </a:p>
          <a:p>
            <a:pPr marL="171450" lvl="0" indent="-171450">
              <a:spcAft>
                <a:spcPts val="0"/>
              </a:spcAft>
              <a:buFont typeface="Arial" panose="020B0604020202020204" pitchFamily="34" charset="0"/>
              <a:buChar char="•"/>
            </a:pPr>
            <a:r>
              <a:rPr lang="da-DK" sz="1400" dirty="0">
                <a:solidFill>
                  <a:schemeClr val="bg1"/>
                </a:solidFill>
              </a:rPr>
              <a:t>Tilpasning af interne roller og titler som er relevante for organisationen</a:t>
            </a:r>
            <a:endParaRPr lang="en-GB" sz="1400" dirty="0">
              <a:solidFill>
                <a:schemeClr val="bg1"/>
              </a:solidFill>
            </a:endParaRPr>
          </a:p>
          <a:p>
            <a:pPr marL="171450" lvl="0" indent="-171450">
              <a:spcAft>
                <a:spcPts val="0"/>
              </a:spcAft>
              <a:buFont typeface="Arial" panose="020B0604020202020204" pitchFamily="34" charset="0"/>
              <a:buChar char="•"/>
            </a:pPr>
            <a:r>
              <a:rPr lang="da-DK" sz="1400" dirty="0">
                <a:solidFill>
                  <a:schemeClr val="bg1"/>
                </a:solidFill>
              </a:rPr>
              <a:t>Udvikling af nye informationssikkerhedsrejser som illustrerer organisationens virkelighed.</a:t>
            </a:r>
            <a:endParaRPr lang="en-GB" sz="1400" dirty="0">
              <a:solidFill>
                <a:schemeClr val="bg1"/>
              </a:solidFill>
            </a:endParaRPr>
          </a:p>
          <a:p>
            <a:pPr>
              <a:spcAft>
                <a:spcPts val="800"/>
              </a:spcAft>
            </a:pPr>
            <a:endParaRPr lang="da-DK" sz="1400" b="1" dirty="0">
              <a:solidFill>
                <a:schemeClr val="bg1"/>
              </a:solidFill>
            </a:endParaRPr>
          </a:p>
        </p:txBody>
      </p:sp>
    </p:spTree>
    <p:extLst>
      <p:ext uri="{BB962C8B-B14F-4D97-AF65-F5344CB8AC3E}">
        <p14:creationId xmlns:p14="http://schemas.microsoft.com/office/powerpoint/2010/main" val="1998306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dirty="0"/>
              <a:t>Tværgående roller og aktiviteter i informationssikkerhedsarbejdet</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693648843"/>
              </p:ext>
            </p:extLst>
          </p:nvPr>
        </p:nvGraphicFramePr>
        <p:xfrm>
          <a:off x="542922" y="1619250"/>
          <a:ext cx="9793290" cy="3934782"/>
        </p:xfrm>
        <a:graphic>
          <a:graphicData uri="http://schemas.openxmlformats.org/drawingml/2006/table">
            <a:tbl>
              <a:tblPr firstRow="1" firstCol="1" bandRow="1">
                <a:tableStyleId>{5C22544A-7EE6-4342-B048-85BDC9FD1C3A}</a:tableStyleId>
              </a:tblPr>
              <a:tblGrid>
                <a:gridCol w="1172541">
                  <a:extLst>
                    <a:ext uri="{9D8B030D-6E8A-4147-A177-3AD203B41FA5}">
                      <a16:colId xmlns:a16="http://schemas.microsoft.com/office/drawing/2014/main" val="20000"/>
                    </a:ext>
                  </a:extLst>
                </a:gridCol>
                <a:gridCol w="957861">
                  <a:extLst>
                    <a:ext uri="{9D8B030D-6E8A-4147-A177-3AD203B41FA5}">
                      <a16:colId xmlns:a16="http://schemas.microsoft.com/office/drawing/2014/main" val="20001"/>
                    </a:ext>
                  </a:extLst>
                </a:gridCol>
                <a:gridCol w="957861">
                  <a:extLst>
                    <a:ext uri="{9D8B030D-6E8A-4147-A177-3AD203B41FA5}">
                      <a16:colId xmlns:a16="http://schemas.microsoft.com/office/drawing/2014/main" val="20002"/>
                    </a:ext>
                  </a:extLst>
                </a:gridCol>
                <a:gridCol w="957861">
                  <a:extLst>
                    <a:ext uri="{9D8B030D-6E8A-4147-A177-3AD203B41FA5}">
                      <a16:colId xmlns:a16="http://schemas.microsoft.com/office/drawing/2014/main" val="20003"/>
                    </a:ext>
                  </a:extLst>
                </a:gridCol>
                <a:gridCol w="957861">
                  <a:extLst>
                    <a:ext uri="{9D8B030D-6E8A-4147-A177-3AD203B41FA5}">
                      <a16:colId xmlns:a16="http://schemas.microsoft.com/office/drawing/2014/main" val="20004"/>
                    </a:ext>
                  </a:extLst>
                </a:gridCol>
                <a:gridCol w="957861">
                  <a:extLst>
                    <a:ext uri="{9D8B030D-6E8A-4147-A177-3AD203B41FA5}">
                      <a16:colId xmlns:a16="http://schemas.microsoft.com/office/drawing/2014/main" val="20005"/>
                    </a:ext>
                  </a:extLst>
                </a:gridCol>
                <a:gridCol w="957861">
                  <a:extLst>
                    <a:ext uri="{9D8B030D-6E8A-4147-A177-3AD203B41FA5}">
                      <a16:colId xmlns:a16="http://schemas.microsoft.com/office/drawing/2014/main" val="20006"/>
                    </a:ext>
                  </a:extLst>
                </a:gridCol>
                <a:gridCol w="957861">
                  <a:extLst>
                    <a:ext uri="{9D8B030D-6E8A-4147-A177-3AD203B41FA5}">
                      <a16:colId xmlns:a16="http://schemas.microsoft.com/office/drawing/2014/main" val="20007"/>
                    </a:ext>
                  </a:extLst>
                </a:gridCol>
                <a:gridCol w="957861">
                  <a:extLst>
                    <a:ext uri="{9D8B030D-6E8A-4147-A177-3AD203B41FA5}">
                      <a16:colId xmlns:a16="http://schemas.microsoft.com/office/drawing/2014/main" val="20008"/>
                    </a:ext>
                  </a:extLst>
                </a:gridCol>
                <a:gridCol w="957861">
                  <a:extLst>
                    <a:ext uri="{9D8B030D-6E8A-4147-A177-3AD203B41FA5}">
                      <a16:colId xmlns:a16="http://schemas.microsoft.com/office/drawing/2014/main" val="20009"/>
                    </a:ext>
                  </a:extLst>
                </a:gridCol>
              </a:tblGrid>
              <a:tr h="396177">
                <a:tc>
                  <a:txBody>
                    <a:bodyPr/>
                    <a:lstStyle/>
                    <a:p>
                      <a:pPr algn="l"/>
                      <a:endParaRPr lang="da-DK" sz="600" dirty="0"/>
                    </a:p>
                  </a:txBody>
                  <a:tcPr marL="67936" marR="67936" marT="40799" marB="40799"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da-DK" sz="700" dirty="0">
                          <a:solidFill>
                            <a:schemeClr val="bg1"/>
                          </a:solidFill>
                        </a:rPr>
                        <a:t>Informations-sikkerheds-udvalget</a:t>
                      </a:r>
                    </a:p>
                  </a:txBody>
                  <a:tcPr marL="67936" marR="67936" marT="40799" marB="40799" anchor="ctr">
                    <a:lnL w="12700" cmpd="sng">
                      <a:noFill/>
                    </a:lnL>
                    <a:lnR w="12700" cmpd="sng">
                      <a:noFill/>
                    </a:ln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Information</a:t>
                      </a:r>
                    </a:p>
                    <a:p>
                      <a:pPr algn="ctr"/>
                      <a:r>
                        <a:rPr lang="da-DK" sz="700" dirty="0">
                          <a:solidFill>
                            <a:schemeClr val="bg1"/>
                          </a:solidFill>
                        </a:rPr>
                        <a:t>sikkerheds-koordinator</a:t>
                      </a:r>
                    </a:p>
                  </a:txBody>
                  <a:tcPr marL="67936" marR="67936" marT="40799" marB="40799" anchor="ctr">
                    <a:lnL w="12700" cmpd="sng">
                      <a:noFill/>
                    </a:lnL>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Systemejere</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Dataejere</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DPO</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Jura/kontrakt</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HR</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It-ansvarlig/</a:t>
                      </a:r>
                    </a:p>
                    <a:p>
                      <a:pPr algn="ctr"/>
                      <a:r>
                        <a:rPr lang="da-DK" sz="700" dirty="0">
                          <a:solidFill>
                            <a:schemeClr val="bg1"/>
                          </a:solidFill>
                        </a:rPr>
                        <a:t>arkitekt</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rPr>
                        <a:t>Økonomi</a:t>
                      </a:r>
                    </a:p>
                  </a:txBody>
                  <a:tcPr marL="67936" marR="67936" marT="40799" marB="40799" anchor="ctr">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59314">
                <a:tc>
                  <a:txBody>
                    <a:bodyPr/>
                    <a:lstStyle/>
                    <a:p>
                      <a:pPr algn="l"/>
                      <a:r>
                        <a:rPr lang="da-DK" sz="700" b="1" dirty="0">
                          <a:solidFill>
                            <a:schemeClr val="bg1"/>
                          </a:solidFill>
                          <a:latin typeface="+mn-lt"/>
                        </a:rPr>
                        <a:t>Skaber forretnings-overblik</a:t>
                      </a:r>
                    </a:p>
                  </a:txBody>
                  <a:tcPr marL="67936" marR="67936" marT="40799" marB="40799" anchor="ctr">
                    <a:lnT w="12700" cmpd="sng">
                      <a:noFill/>
                    </a:lnT>
                    <a:solidFill>
                      <a:schemeClr val="tx1"/>
                    </a:solidFill>
                  </a:tcPr>
                </a:tc>
                <a:tc>
                  <a:txBody>
                    <a:bodyPr/>
                    <a:lstStyle/>
                    <a:p>
                      <a:pPr algn="ctr"/>
                      <a:r>
                        <a:rPr lang="da-DK" sz="630" b="1" dirty="0">
                          <a:solidFill>
                            <a:schemeClr val="tx1"/>
                          </a:solidFill>
                        </a:rPr>
                        <a:t>Sikrer det</a:t>
                      </a:r>
                      <a:r>
                        <a:rPr lang="da-DK" sz="630" b="1" baseline="0" dirty="0">
                          <a:solidFill>
                            <a:schemeClr val="tx1"/>
                          </a:solidFill>
                        </a:rPr>
                        <a:t> nødvendige</a:t>
                      </a:r>
                      <a:r>
                        <a:rPr lang="da-DK" sz="630" b="1" dirty="0">
                          <a:solidFill>
                            <a:schemeClr val="tx1"/>
                          </a:solidFill>
                        </a:rPr>
                        <a:t>  forretningsoverblik</a:t>
                      </a:r>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solidFill>
                            <a:schemeClr val="tx1"/>
                          </a:solidFill>
                        </a:rPr>
                        <a:t>Overordnet koordination</a:t>
                      </a:r>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Systemer,</a:t>
                      </a:r>
                      <a:r>
                        <a:rPr lang="da-DK" sz="630" b="1" baseline="0" dirty="0"/>
                        <a:t> inventar, interessenter og processer</a:t>
                      </a:r>
                      <a:endParaRPr lang="da-DK" sz="630" b="1" dirty="0"/>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Data, interessenter og processer</a:t>
                      </a:r>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Data som beskyttes,</a:t>
                      </a:r>
                      <a:r>
                        <a:rPr lang="da-DK" sz="630" b="1" baseline="0" dirty="0"/>
                        <a:t> teknologi, standarder</a:t>
                      </a:r>
                      <a:endParaRPr lang="da-DK" sz="630" b="1" dirty="0"/>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Lovgivning, Indkøbs</a:t>
                      </a:r>
                      <a:r>
                        <a:rPr lang="da-DK" sz="630" b="1" baseline="0" dirty="0"/>
                        <a:t>proces, interessenter til indkøb</a:t>
                      </a:r>
                      <a:endParaRPr lang="da-DK" sz="630" b="1" dirty="0"/>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Ansættelses-</a:t>
                      </a:r>
                      <a:r>
                        <a:rPr lang="da-DK" sz="630" b="1" baseline="0" dirty="0"/>
                        <a:t>processer, -vilkår og aktiver</a:t>
                      </a:r>
                      <a:endParaRPr lang="da-DK" sz="630" b="1" dirty="0"/>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It-arkitektur, interessenter, andre lovgivninger og standarder</a:t>
                      </a:r>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tc>
                  <a:txBody>
                    <a:bodyPr/>
                    <a:lstStyle/>
                    <a:p>
                      <a:pPr algn="ctr"/>
                      <a:r>
                        <a:rPr lang="da-DK" sz="630" b="1" dirty="0"/>
                        <a:t>Budget og investeringer</a:t>
                      </a:r>
                    </a:p>
                  </a:txBody>
                  <a:tcPr marL="32125" marR="32125" marT="40799" marB="40799" anchor="ctr">
                    <a:lnT w="12700" cap="flat" cmpd="sng" algn="ctr">
                      <a:solidFill>
                        <a:schemeClr val="bg1"/>
                      </a:solidFill>
                      <a:prstDash val="solid"/>
                      <a:round/>
                      <a:headEnd type="none" w="med" len="med"/>
                      <a:tailEnd type="none" w="med" len="med"/>
                    </a:lnT>
                    <a:solidFill>
                      <a:schemeClr val="accent2">
                        <a:lumMod val="10000"/>
                        <a:lumOff val="90000"/>
                      </a:schemeClr>
                    </a:solidFill>
                  </a:tcPr>
                </a:tc>
                <a:extLst>
                  <a:ext uri="{0D108BD9-81ED-4DB2-BD59-A6C34878D82A}">
                    <a16:rowId xmlns:a16="http://schemas.microsoft.com/office/drawing/2014/main" val="10001"/>
                  </a:ext>
                </a:extLst>
              </a:tr>
              <a:tr h="367307">
                <a:tc>
                  <a:txBody>
                    <a:bodyPr/>
                    <a:lstStyle/>
                    <a:p>
                      <a:pPr algn="l"/>
                      <a:r>
                        <a:rPr lang="da-DK" sz="700" b="1" dirty="0">
                          <a:solidFill>
                            <a:schemeClr val="bg1"/>
                          </a:solidFill>
                          <a:latin typeface="+mn-lt"/>
                        </a:rPr>
                        <a:t>Rolle i udarbejdelsen</a:t>
                      </a:r>
                      <a:r>
                        <a:rPr lang="da-DK" sz="700" b="1" baseline="0" dirty="0">
                          <a:solidFill>
                            <a:schemeClr val="bg1"/>
                          </a:solidFill>
                          <a:latin typeface="+mn-lt"/>
                        </a:rPr>
                        <a:t> af</a:t>
                      </a:r>
                      <a:r>
                        <a:rPr lang="da-DK" sz="700" b="1" dirty="0">
                          <a:solidFill>
                            <a:schemeClr val="bg1"/>
                          </a:solidFill>
                          <a:latin typeface="+mn-lt"/>
                        </a:rPr>
                        <a:t> politikker/instrukser</a:t>
                      </a:r>
                    </a:p>
                  </a:txBody>
                  <a:tcPr marL="67936" marR="67936" marT="40799" marB="40799"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Godkender overordnede politikker</a:t>
                      </a:r>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Udarbejder forslag til overordnede politikker</a:t>
                      </a:r>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Udarbejder brugerinstrukser</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Ansvarlig for dataadgang</a:t>
                      </a:r>
                      <a:r>
                        <a:rPr lang="da-DK" sz="630" b="1" baseline="0" dirty="0"/>
                        <a:t> </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Overholdelse af databeskyttelse </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Ansvarlig for</a:t>
                      </a:r>
                      <a:r>
                        <a:rPr lang="da-DK" sz="630" b="1" baseline="0" dirty="0"/>
                        <a:t> indkøbspolitikker og </a:t>
                      </a:r>
                      <a:r>
                        <a:rPr lang="da-DK" sz="630" b="1" dirty="0"/>
                        <a:t>ansættelsesvilkår</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Ansvarlig for ansættelseskontrakter og HR-</a:t>
                      </a:r>
                      <a:r>
                        <a:rPr lang="da-DK" sz="630" b="1" baseline="0" dirty="0">
                          <a:solidFill>
                            <a:schemeClr val="tx1"/>
                          </a:solidFill>
                        </a:rPr>
                        <a:t>politikker</a:t>
                      </a:r>
                      <a:endParaRPr lang="da-DK" sz="630" b="1" dirty="0">
                        <a:solidFill>
                          <a:schemeClr val="tx2"/>
                        </a:solidFill>
                      </a:endParaRP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solidFill>
                            <a:schemeClr val="tx1"/>
                          </a:solidFill>
                        </a:rPr>
                        <a:t>Sikrer,</a:t>
                      </a:r>
                      <a:r>
                        <a:rPr lang="da-DK" sz="630" b="1" baseline="0" dirty="0">
                          <a:solidFill>
                            <a:schemeClr val="tx1"/>
                          </a:solidFill>
                        </a:rPr>
                        <a:t> at it-arkitekturen støtter mål og politikker</a:t>
                      </a:r>
                      <a:endParaRPr lang="da-DK" sz="630" b="1" dirty="0">
                        <a:solidFill>
                          <a:schemeClr val="tx1"/>
                        </a:solidFill>
                      </a:endParaRP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Vurderer</a:t>
                      </a:r>
                      <a:r>
                        <a:rPr lang="da-DK" sz="630" b="1" baseline="0" dirty="0"/>
                        <a:t> budgetmæssige konsekvenser</a:t>
                      </a:r>
                      <a:endParaRPr lang="da-DK" sz="630" b="1" dirty="0"/>
                    </a:p>
                  </a:txBody>
                  <a:tcPr marL="32125" marR="32125" marT="40799" marB="40799" anchor="ctr">
                    <a:pattFill prst="pct5">
                      <a:fgClr>
                        <a:schemeClr val="tx2">
                          <a:lumMod val="20000"/>
                          <a:lumOff val="80000"/>
                        </a:schemeClr>
                      </a:fgClr>
                      <a:bgClr>
                        <a:schemeClr val="bg2"/>
                      </a:bgClr>
                    </a:pattFill>
                  </a:tcPr>
                </a:tc>
                <a:extLst>
                  <a:ext uri="{0D108BD9-81ED-4DB2-BD59-A6C34878D82A}">
                    <a16:rowId xmlns:a16="http://schemas.microsoft.com/office/drawing/2014/main" val="10002"/>
                  </a:ext>
                </a:extLst>
              </a:tr>
              <a:tr h="554021">
                <a:tc>
                  <a:txBody>
                    <a:bodyPr/>
                    <a:lstStyle/>
                    <a:p>
                      <a:pPr algn="l"/>
                      <a:r>
                        <a:rPr lang="da-DK" sz="700" b="1" dirty="0">
                          <a:solidFill>
                            <a:schemeClr val="bg1"/>
                          </a:solidFill>
                          <a:latin typeface="+mn-lt"/>
                        </a:rPr>
                        <a:t>Rolle</a:t>
                      </a:r>
                      <a:r>
                        <a:rPr lang="da-DK" sz="700" b="1" baseline="0" dirty="0">
                          <a:solidFill>
                            <a:schemeClr val="bg1"/>
                          </a:solidFill>
                          <a:latin typeface="+mn-lt"/>
                        </a:rPr>
                        <a:t> i leverandørstyring</a:t>
                      </a:r>
                      <a:endParaRPr lang="da-DK" sz="700" b="1" dirty="0">
                        <a:solidFill>
                          <a:schemeClr val="bg1"/>
                        </a:solidFill>
                        <a:latin typeface="+mn-lt"/>
                      </a:endParaRPr>
                    </a:p>
                  </a:txBody>
                  <a:tcPr marL="67936" marR="67936" marT="40799" marB="40799"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Godkender anvendelsen</a:t>
                      </a:r>
                      <a:r>
                        <a:rPr lang="da-DK" sz="630" b="1" baseline="0" dirty="0"/>
                        <a:t> af leverandører og fastlægger omfang for tilsyn</a:t>
                      </a:r>
                      <a:endParaRPr lang="da-DK" sz="630" b="1" dirty="0"/>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Supporterer</a:t>
                      </a:r>
                      <a:r>
                        <a:rPr lang="da-DK" sz="630" b="1" baseline="0" dirty="0"/>
                        <a:t> efter behov</a:t>
                      </a:r>
                      <a:endParaRPr lang="da-DK" sz="630" b="1" dirty="0"/>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Identificerer ny</a:t>
                      </a:r>
                      <a:r>
                        <a:rPr lang="da-DK" sz="630" b="1" baseline="0" dirty="0"/>
                        <a:t>e leverandørkrav</a:t>
                      </a:r>
                      <a:endParaRPr lang="da-DK" sz="630" b="1" dirty="0"/>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Identificerer ny</a:t>
                      </a:r>
                      <a:r>
                        <a:rPr lang="da-DK" sz="630" b="1" baseline="0" dirty="0"/>
                        <a:t>e leverandørkrav</a:t>
                      </a:r>
                      <a:endParaRPr lang="da-DK" sz="630" b="1" dirty="0"/>
                    </a:p>
                  </a:txBody>
                  <a:tcPr marL="32125" marR="32125" marT="40799" marB="40799" anchor="ctr">
                    <a:solidFill>
                      <a:schemeClr val="accent2">
                        <a:lumMod val="10000"/>
                        <a:lumOff val="90000"/>
                      </a:schemeClr>
                    </a:solidFill>
                  </a:tcPr>
                </a:tc>
                <a:tc>
                  <a:txBody>
                    <a:bodyPr/>
                    <a:lstStyle/>
                    <a:p>
                      <a:pPr algn="ctr"/>
                      <a:r>
                        <a:rPr lang="da-DK" sz="630" b="1" dirty="0">
                          <a:solidFill>
                            <a:schemeClr val="tx1"/>
                          </a:solidFill>
                        </a:rPr>
                        <a:t>Overholdelse</a:t>
                      </a:r>
                      <a:r>
                        <a:rPr lang="da-DK" sz="630" b="1" baseline="0" dirty="0">
                          <a:solidFill>
                            <a:schemeClr val="tx1"/>
                          </a:solidFill>
                        </a:rPr>
                        <a:t> af d</a:t>
                      </a:r>
                      <a:r>
                        <a:rPr lang="da-DK" sz="630" b="1" dirty="0">
                          <a:solidFill>
                            <a:schemeClr val="tx1"/>
                          </a:solidFill>
                        </a:rPr>
                        <a:t>atabehandler-aftale</a:t>
                      </a:r>
                    </a:p>
                  </a:txBody>
                  <a:tcPr marL="32125" marR="32125" marT="40799" marB="40799" anchor="ctr">
                    <a:solidFill>
                      <a:schemeClr val="accent2">
                        <a:lumMod val="10000"/>
                        <a:lumOff val="90000"/>
                      </a:schemeClr>
                    </a:solidFill>
                  </a:tcPr>
                </a:tc>
                <a:tc>
                  <a:txBody>
                    <a:bodyPr/>
                    <a:lstStyle/>
                    <a:p>
                      <a:pPr algn="ctr"/>
                      <a:r>
                        <a:rPr lang="da-DK" sz="630" b="1" dirty="0"/>
                        <a:t>Opdaterer </a:t>
                      </a:r>
                      <a:r>
                        <a:rPr lang="da-DK" sz="630" b="1" baseline="0" dirty="0"/>
                        <a:t>kontrakter</a:t>
                      </a:r>
                      <a:endParaRPr lang="da-DK" sz="630" b="1" dirty="0"/>
                    </a:p>
                  </a:txBody>
                  <a:tcPr marL="32125" marR="32125" marT="40799" marB="40799" anchor="ctr">
                    <a:solidFill>
                      <a:schemeClr val="accent2">
                        <a:lumMod val="10000"/>
                        <a:lumOff val="90000"/>
                      </a:schemeClr>
                    </a:solidFill>
                  </a:tcPr>
                </a:tc>
                <a:tc>
                  <a:txBody>
                    <a:bodyPr/>
                    <a:lstStyle/>
                    <a:p>
                      <a:pPr algn="ctr"/>
                      <a:r>
                        <a:rPr lang="da-DK" sz="630" b="1" dirty="0">
                          <a:solidFill>
                            <a:schemeClr val="tx1"/>
                          </a:solidFill>
                        </a:rPr>
                        <a:t>N/A</a:t>
                      </a:r>
                    </a:p>
                  </a:txBody>
                  <a:tcPr marL="32125" marR="32125" marT="40799" marB="40799" anchor="ctr">
                    <a:solidFill>
                      <a:schemeClr val="accent2">
                        <a:lumMod val="10000"/>
                        <a:lumOff val="90000"/>
                      </a:schemeClr>
                    </a:solidFill>
                  </a:tcPr>
                </a:tc>
                <a:tc>
                  <a:txBody>
                    <a:bodyPr/>
                    <a:lstStyle/>
                    <a:p>
                      <a:pPr algn="ctr"/>
                      <a:r>
                        <a:rPr lang="da-DK" sz="630" b="1" dirty="0"/>
                        <a:t>Opdaterer indkøbs</a:t>
                      </a:r>
                      <a:r>
                        <a:rPr lang="da-DK" sz="630" b="1" baseline="0" dirty="0"/>
                        <a:t>strategien </a:t>
                      </a:r>
                      <a:endParaRPr lang="da-DK" sz="630" b="1" dirty="0"/>
                    </a:p>
                  </a:txBody>
                  <a:tcPr marL="32125" marR="32125" marT="40799" marB="40799" anchor="ctr">
                    <a:solidFill>
                      <a:schemeClr val="accent2">
                        <a:lumMod val="10000"/>
                        <a:lumOff val="90000"/>
                      </a:schemeClr>
                    </a:solidFill>
                  </a:tcPr>
                </a:tc>
                <a:tc>
                  <a:txBody>
                    <a:bodyPr/>
                    <a:lstStyle/>
                    <a:p>
                      <a:pPr algn="ctr"/>
                      <a:r>
                        <a:rPr lang="da-DK" sz="630" b="1" dirty="0"/>
                        <a:t>Vurderer</a:t>
                      </a:r>
                      <a:r>
                        <a:rPr lang="da-DK" sz="630" b="1" baseline="0" dirty="0"/>
                        <a:t> budgetmæssige konsekvenser</a:t>
                      </a:r>
                      <a:endParaRPr lang="da-DK" sz="630" b="1" dirty="0"/>
                    </a:p>
                  </a:txBody>
                  <a:tcPr marL="32125" marR="32125" marT="40799" marB="40799" anchor="ctr">
                    <a:solidFill>
                      <a:schemeClr val="accent2">
                        <a:lumMod val="10000"/>
                        <a:lumOff val="90000"/>
                      </a:schemeClr>
                    </a:solidFill>
                  </a:tcPr>
                </a:tc>
                <a:extLst>
                  <a:ext uri="{0D108BD9-81ED-4DB2-BD59-A6C34878D82A}">
                    <a16:rowId xmlns:a16="http://schemas.microsoft.com/office/drawing/2014/main" val="10003"/>
                  </a:ext>
                </a:extLst>
              </a:tr>
              <a:tr h="459314">
                <a:tc>
                  <a:txBody>
                    <a:bodyPr/>
                    <a:lstStyle/>
                    <a:p>
                      <a:pPr algn="l"/>
                      <a:r>
                        <a:rPr lang="da-DK" sz="700" b="1" dirty="0">
                          <a:solidFill>
                            <a:schemeClr val="bg1"/>
                          </a:solidFill>
                          <a:latin typeface="+mn-lt"/>
                        </a:rPr>
                        <a:t>Rolle i hændelses-håndtering</a:t>
                      </a:r>
                    </a:p>
                  </a:txBody>
                  <a:tcPr marL="67936" marR="67936" marT="40799" marB="40799"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baseline="0" dirty="0"/>
                        <a:t>Godkender rapportering og proces for håndtering af hændelser</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Procesejere for</a:t>
                      </a:r>
                      <a:r>
                        <a:rPr lang="da-DK" sz="630" b="1" baseline="0" dirty="0"/>
                        <a:t> rapportering og håndtering af hændelser</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baseline="0" dirty="0"/>
                        <a:t>Rapporterer hændelser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baseline="0" dirty="0"/>
                        <a:t>Rapporterer hændelser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baseline="0" dirty="0"/>
                        <a:t>Underrette ved hændelser for følsomme persondata</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solidFill>
                            <a:schemeClr val="tx1"/>
                          </a:solidFill>
                        </a:rPr>
                        <a:t>Kommerciel beskyttelse v</a:t>
                      </a:r>
                      <a:r>
                        <a:rPr lang="da-DK" sz="630" b="1" baseline="0" dirty="0">
                          <a:solidFill>
                            <a:schemeClr val="tx1"/>
                          </a:solidFill>
                        </a:rPr>
                        <a:t>. hændelser </a:t>
                      </a:r>
                      <a:endParaRPr lang="da-DK" sz="630" b="1" dirty="0">
                        <a:solidFill>
                          <a:schemeClr val="tx1"/>
                        </a:solidFill>
                      </a:endParaRP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Håndterer kommunikation til medarbejdere og eksterne</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baseline="0" dirty="0"/>
                        <a:t>Rapporterer hændelser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Vurderer</a:t>
                      </a:r>
                      <a:r>
                        <a:rPr lang="da-DK" sz="630" b="1" baseline="0" dirty="0"/>
                        <a:t> økonomiske konsekvenser</a:t>
                      </a:r>
                      <a:endParaRPr lang="da-DK" sz="630" b="1" dirty="0"/>
                    </a:p>
                  </a:txBody>
                  <a:tcPr marL="32125" marR="32125" marT="40799" marB="40799" anchor="ctr">
                    <a:pattFill prst="pct5">
                      <a:fgClr>
                        <a:schemeClr val="tx2">
                          <a:lumMod val="20000"/>
                          <a:lumOff val="80000"/>
                        </a:schemeClr>
                      </a:fgClr>
                      <a:bgClr>
                        <a:schemeClr val="bg2"/>
                      </a:bgClr>
                    </a:pattFill>
                  </a:tcPr>
                </a:tc>
                <a:extLst>
                  <a:ext uri="{0D108BD9-81ED-4DB2-BD59-A6C34878D82A}">
                    <a16:rowId xmlns:a16="http://schemas.microsoft.com/office/drawing/2014/main" val="10004"/>
                  </a:ext>
                </a:extLst>
              </a:tr>
              <a:tr h="367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b="1" dirty="0">
                          <a:solidFill>
                            <a:schemeClr val="bg1"/>
                          </a:solidFill>
                          <a:latin typeface="+mn-lt"/>
                        </a:rPr>
                        <a:t>Rolle i beredskabs-planlægningen</a:t>
                      </a:r>
                    </a:p>
                  </a:txBody>
                  <a:tcPr marL="67936" marR="67936" marT="40799" marB="40799"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Godkender beredskabsplaner</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Procesejere og</a:t>
                      </a:r>
                      <a:r>
                        <a:rPr lang="da-DK" sz="630" b="1" baseline="0" dirty="0"/>
                        <a:t> koordinator</a:t>
                      </a:r>
                      <a:endParaRPr lang="da-DK" sz="630" b="1" dirty="0"/>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Beredskabsplan</a:t>
                      </a:r>
                      <a:r>
                        <a:rPr lang="da-DK" sz="630" b="1" baseline="0" dirty="0"/>
                        <a:t> for system tilgængelighed</a:t>
                      </a:r>
                      <a:endParaRPr lang="da-DK" sz="630" b="1" dirty="0"/>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Beredskabsplan</a:t>
                      </a:r>
                      <a:r>
                        <a:rPr lang="da-DK" sz="630" b="1" baseline="0" dirty="0"/>
                        <a:t> for datatilgængelighed</a:t>
                      </a:r>
                      <a:endParaRPr lang="da-DK" sz="630" b="1" dirty="0"/>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Beredskabsplan</a:t>
                      </a:r>
                      <a:r>
                        <a:rPr lang="da-DK" sz="630" b="1" baseline="0" dirty="0"/>
                        <a:t> for databeskyttelse</a:t>
                      </a:r>
                      <a:endParaRPr lang="da-DK" sz="630" b="1" dirty="0"/>
                    </a:p>
                  </a:txBody>
                  <a:tcPr marL="32125" marR="32125" marT="40799" marB="40799" anchor="ctr">
                    <a:solidFill>
                      <a:schemeClr val="accent2">
                        <a:lumMod val="10000"/>
                        <a:lumOff val="90000"/>
                      </a:schemeClr>
                    </a:solidFill>
                  </a:tcPr>
                </a:tc>
                <a:tc>
                  <a:txBody>
                    <a:bodyPr/>
                    <a:lstStyle/>
                    <a:p>
                      <a:pPr algn="ctr"/>
                      <a:r>
                        <a:rPr lang="da-DK" sz="630" b="1" baseline="0" dirty="0"/>
                        <a:t>Beredskabsplan for juridisk beskyttelse</a:t>
                      </a:r>
                      <a:endParaRPr lang="da-DK" sz="630" b="1" dirty="0"/>
                    </a:p>
                  </a:txBody>
                  <a:tcPr marL="32125" marR="32125" marT="40799" marB="40799" anchor="ctr">
                    <a:solidFill>
                      <a:schemeClr val="accent2">
                        <a:lumMod val="10000"/>
                        <a:lumOff val="90000"/>
                      </a:schemeClr>
                    </a:solidFill>
                  </a:tcPr>
                </a:tc>
                <a:tc>
                  <a:txBody>
                    <a:bodyPr/>
                    <a:lstStyle/>
                    <a:p>
                      <a:pPr algn="ctr"/>
                      <a:r>
                        <a:rPr lang="da-DK" sz="630" b="1" dirty="0">
                          <a:solidFill>
                            <a:schemeClr val="tx1"/>
                          </a:solidFill>
                        </a:rPr>
                        <a:t>Beredskabsplan</a:t>
                      </a:r>
                      <a:r>
                        <a:rPr lang="da-DK" sz="630" b="1" baseline="0" dirty="0">
                          <a:solidFill>
                            <a:schemeClr val="tx1"/>
                          </a:solidFill>
                        </a:rPr>
                        <a:t> for HR-relaterede</a:t>
                      </a:r>
                      <a:endParaRPr lang="da-DK" sz="630" b="1" dirty="0">
                        <a:solidFill>
                          <a:schemeClr val="tx1"/>
                        </a:solidFill>
                      </a:endParaRP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Beredskabsplan</a:t>
                      </a:r>
                      <a:r>
                        <a:rPr lang="da-DK" sz="630" b="1" baseline="0" dirty="0"/>
                        <a:t> for it-arkitekturen</a:t>
                      </a:r>
                      <a:endParaRPr lang="da-DK" sz="630" b="1" dirty="0"/>
                    </a:p>
                  </a:txBody>
                  <a:tcPr marL="32125" marR="32125" marT="40799" marB="40799" anchor="ctr">
                    <a:solidFill>
                      <a:schemeClr val="accent2">
                        <a:lumMod val="10000"/>
                        <a:lumOff val="90000"/>
                      </a:schemeClr>
                    </a:solidFill>
                  </a:tcPr>
                </a:tc>
                <a:tc>
                  <a:txBody>
                    <a:bodyPr/>
                    <a:lstStyle/>
                    <a:p>
                      <a:pPr algn="ctr"/>
                      <a:r>
                        <a:rPr lang="da-DK" sz="630" b="1" dirty="0"/>
                        <a:t>Vurderer</a:t>
                      </a:r>
                      <a:r>
                        <a:rPr lang="da-DK" sz="630" b="1" baseline="0" dirty="0"/>
                        <a:t> budgetmæssige konsekvenser</a:t>
                      </a:r>
                      <a:endParaRPr lang="da-DK" sz="630" b="1" dirty="0"/>
                    </a:p>
                  </a:txBody>
                  <a:tcPr marL="32125" marR="32125" marT="40799" marB="40799" anchor="ctr">
                    <a:solidFill>
                      <a:schemeClr val="accent2">
                        <a:lumMod val="10000"/>
                        <a:lumOff val="90000"/>
                      </a:schemeClr>
                    </a:solidFill>
                  </a:tcPr>
                </a:tc>
                <a:extLst>
                  <a:ext uri="{0D108BD9-81ED-4DB2-BD59-A6C34878D82A}">
                    <a16:rowId xmlns:a16="http://schemas.microsoft.com/office/drawing/2014/main" val="10005"/>
                  </a:ext>
                </a:extLst>
              </a:tr>
              <a:tr h="459314">
                <a:tc>
                  <a:txBody>
                    <a:bodyPr/>
                    <a:lstStyle/>
                    <a:p>
                      <a:pPr algn="l"/>
                      <a:r>
                        <a:rPr kumimoji="0" lang="da-DK" sz="700" b="1" i="0" u="none" strike="noStrike" cap="none" normalizeH="0" baseline="0" dirty="0">
                          <a:ln>
                            <a:noFill/>
                          </a:ln>
                          <a:solidFill>
                            <a:schemeClr val="bg1"/>
                          </a:solidFill>
                          <a:effectLst/>
                          <a:latin typeface="+mn-lt"/>
                        </a:rPr>
                        <a:t>Rolle i sikring af awareness og uddannelse</a:t>
                      </a:r>
                      <a:endParaRPr lang="da-DK" sz="700" b="1" dirty="0">
                        <a:solidFill>
                          <a:schemeClr val="bg1"/>
                        </a:solidFill>
                        <a:latin typeface="+mn-lt"/>
                      </a:endParaRPr>
                    </a:p>
                  </a:txBody>
                  <a:tcPr marL="67936" marR="67936" marT="40799" marB="40799"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Godkender </a:t>
                      </a:r>
                      <a:r>
                        <a:rPr lang="da-DK" sz="630" b="1" i="0" dirty="0"/>
                        <a:t>awareness-planen</a:t>
                      </a:r>
                      <a:r>
                        <a:rPr lang="da-DK" sz="630" b="1" i="1" baseline="0" dirty="0"/>
                        <a:t> </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Sikrer, at </a:t>
                      </a:r>
                      <a:r>
                        <a:rPr lang="da-DK" sz="630" b="1" i="0" dirty="0"/>
                        <a:t>awareness-</a:t>
                      </a:r>
                      <a:r>
                        <a:rPr lang="da-DK" sz="630" b="1" dirty="0"/>
                        <a:t>plan findes og eksekveres</a:t>
                      </a:r>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Afdækker behov</a:t>
                      </a:r>
                      <a:r>
                        <a:rPr lang="da-DK" sz="630" b="1" baseline="0" dirty="0"/>
                        <a:t> for uddannelse og oplysning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Afdækker behov</a:t>
                      </a:r>
                      <a:r>
                        <a:rPr lang="da-DK" sz="630" b="1" baseline="0" dirty="0"/>
                        <a:t> for uddannelse og oplysning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Afdækker behov</a:t>
                      </a:r>
                      <a:r>
                        <a:rPr lang="da-DK" sz="630" b="1" baseline="0" dirty="0"/>
                        <a:t> for uddannelse og oplysning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Afdækker behov</a:t>
                      </a:r>
                      <a:r>
                        <a:rPr lang="da-DK" sz="630" b="1" baseline="0" dirty="0"/>
                        <a:t> for uddannelse og oplysning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Koordinering</a:t>
                      </a:r>
                      <a:r>
                        <a:rPr lang="da-DK" sz="630" b="1" baseline="0" dirty="0"/>
                        <a:t> og plan for uddannelse og oplysning</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Afdækker behov</a:t>
                      </a:r>
                      <a:r>
                        <a:rPr lang="da-DK" sz="630" b="1" baseline="0" dirty="0"/>
                        <a:t> for uddannelse og oplysning på eget område</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Ansvarlig for budgettet for uddannelse</a:t>
                      </a:r>
                    </a:p>
                  </a:txBody>
                  <a:tcPr marL="32125" marR="32125" marT="40799" marB="40799" anchor="ctr">
                    <a:pattFill prst="pct5">
                      <a:fgClr>
                        <a:schemeClr val="tx2">
                          <a:lumMod val="20000"/>
                          <a:lumOff val="80000"/>
                        </a:schemeClr>
                      </a:fgClr>
                      <a:bgClr>
                        <a:schemeClr val="bg2"/>
                      </a:bgClr>
                    </a:pattFill>
                  </a:tcPr>
                </a:tc>
                <a:extLst>
                  <a:ext uri="{0D108BD9-81ED-4DB2-BD59-A6C34878D82A}">
                    <a16:rowId xmlns:a16="http://schemas.microsoft.com/office/drawing/2014/main" val="10006"/>
                  </a:ext>
                </a:extLst>
              </a:tr>
              <a:tr h="367307">
                <a:tc>
                  <a:txBody>
                    <a:bodyPr/>
                    <a:lstStyle/>
                    <a:p>
                      <a:pPr algn="l"/>
                      <a:r>
                        <a:rPr lang="da-DK" sz="700" b="1" dirty="0">
                          <a:solidFill>
                            <a:schemeClr val="bg1"/>
                          </a:solidFill>
                          <a:latin typeface="+mn-lt"/>
                        </a:rPr>
                        <a:t>Rolle</a:t>
                      </a:r>
                      <a:r>
                        <a:rPr lang="da-DK" sz="700" b="1" baseline="0" dirty="0">
                          <a:solidFill>
                            <a:schemeClr val="bg1"/>
                          </a:solidFill>
                          <a:latin typeface="+mn-lt"/>
                        </a:rPr>
                        <a:t> i o</a:t>
                      </a:r>
                      <a:r>
                        <a:rPr lang="da-DK" sz="700" b="1" dirty="0">
                          <a:solidFill>
                            <a:schemeClr val="bg1"/>
                          </a:solidFill>
                          <a:latin typeface="+mn-lt"/>
                        </a:rPr>
                        <a:t>pdatering af risikovurdering og SoA</a:t>
                      </a:r>
                    </a:p>
                  </a:txBody>
                  <a:tcPr marL="67936" marR="67936" marT="40799" marB="40799"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Godkender SOA-dokumentet</a:t>
                      </a:r>
                      <a:r>
                        <a:rPr lang="da-DK" sz="630" b="1" baseline="0" dirty="0">
                          <a:solidFill>
                            <a:schemeClr val="tx1"/>
                          </a:solidFill>
                        </a:rPr>
                        <a:t> og risikovurdering</a:t>
                      </a:r>
                      <a:endParaRPr lang="da-DK" sz="630" b="1" dirty="0">
                        <a:solidFill>
                          <a:schemeClr val="tx1"/>
                        </a:solidFill>
                      </a:endParaRP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Opdaterer dokumenterne</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Giver input inden for eget område</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Giver input inden for eget område</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Giver input inden for eget område</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Giver input inden for eget område</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Giver input inden for eget område</a:t>
                      </a:r>
                    </a:p>
                  </a:txBody>
                  <a:tcPr marL="32125" marR="32125" marT="40799" marB="40799"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Giver input inden</a:t>
                      </a:r>
                      <a:r>
                        <a:rPr lang="da-DK" sz="630" b="1" baseline="0" dirty="0">
                          <a:solidFill>
                            <a:schemeClr val="tx1"/>
                          </a:solidFill>
                        </a:rPr>
                        <a:t> </a:t>
                      </a:r>
                      <a:r>
                        <a:rPr lang="da-DK" sz="630" b="1" dirty="0">
                          <a:solidFill>
                            <a:schemeClr val="tx1"/>
                          </a:solidFill>
                        </a:rPr>
                        <a:t>for eget område</a:t>
                      </a:r>
                    </a:p>
                  </a:txBody>
                  <a:tcPr marL="32125" marR="32125" marT="40799" marB="40799" anchor="ctr">
                    <a:solidFill>
                      <a:schemeClr val="accent2">
                        <a:lumMod val="10000"/>
                        <a:lumOff val="90000"/>
                      </a:schemeClr>
                    </a:solidFill>
                  </a:tcPr>
                </a:tc>
                <a:tc>
                  <a:txBody>
                    <a:bodyPr/>
                    <a:lstStyle/>
                    <a:p>
                      <a:pPr algn="ctr"/>
                      <a:r>
                        <a:rPr lang="da-DK" sz="630" b="1" dirty="0"/>
                        <a:t>Vurderer</a:t>
                      </a:r>
                      <a:r>
                        <a:rPr lang="da-DK" sz="630" b="1" baseline="0" dirty="0"/>
                        <a:t> økonomiske konsekvenser</a:t>
                      </a:r>
                      <a:endParaRPr lang="da-DK" sz="630" b="1" dirty="0"/>
                    </a:p>
                  </a:txBody>
                  <a:tcPr marL="32125" marR="32125" marT="40799" marB="40799" anchor="ctr">
                    <a:solidFill>
                      <a:schemeClr val="accent2">
                        <a:lumMod val="10000"/>
                        <a:lumOff val="90000"/>
                      </a:schemeClr>
                    </a:solidFill>
                  </a:tcPr>
                </a:tc>
                <a:extLst>
                  <a:ext uri="{0D108BD9-81ED-4DB2-BD59-A6C34878D82A}">
                    <a16:rowId xmlns:a16="http://schemas.microsoft.com/office/drawing/2014/main" val="10007"/>
                  </a:ext>
                </a:extLst>
              </a:tr>
              <a:tr h="459314">
                <a:tc>
                  <a:txBody>
                    <a:bodyPr/>
                    <a:lstStyle/>
                    <a:p>
                      <a:pPr algn="l"/>
                      <a:r>
                        <a:rPr lang="da-DK" sz="700" b="1" dirty="0">
                          <a:solidFill>
                            <a:schemeClr val="bg1"/>
                          </a:solidFill>
                          <a:latin typeface="+mn-lt"/>
                        </a:rPr>
                        <a:t>Rolle i planlægning af sikkerheds-aktiviteter</a:t>
                      </a:r>
                    </a:p>
                  </a:txBody>
                  <a:tcPr marL="67936" marR="67936" marT="40799" marB="40799" anchor="ctr">
                    <a:solidFill>
                      <a:schemeClr val="tx1"/>
                    </a:solidFill>
                  </a:tcPr>
                </a:tc>
                <a:tc>
                  <a:txBody>
                    <a:bodyPr/>
                    <a:lstStyle/>
                    <a:p>
                      <a:pPr algn="ctr"/>
                      <a:r>
                        <a:rPr lang="da-DK" sz="630" b="1" dirty="0"/>
                        <a:t>Godkender planer for sikkerhedsaktiviteter</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Procesejere for årshjul og målingsaktiviteter</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Planlægger system</a:t>
                      </a:r>
                      <a:r>
                        <a:rPr lang="da-DK" sz="630" b="1" baseline="0" dirty="0"/>
                        <a:t>test</a:t>
                      </a:r>
                      <a:endParaRPr lang="da-DK" sz="630" b="1" dirty="0"/>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solidFill>
                            <a:schemeClr val="tx1"/>
                          </a:solidFill>
                        </a:rPr>
                        <a:t>Planlægger </a:t>
                      </a:r>
                      <a:r>
                        <a:rPr lang="da-DK" sz="630" b="1" baseline="0" dirty="0">
                          <a:solidFill>
                            <a:schemeClr val="tx1"/>
                          </a:solidFill>
                        </a:rPr>
                        <a:t>audits</a:t>
                      </a:r>
                      <a:endParaRPr lang="da-DK" sz="630" b="1" dirty="0">
                        <a:solidFill>
                          <a:schemeClr val="tx1"/>
                        </a:solidFill>
                      </a:endParaRPr>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1"/>
                          </a:solidFill>
                        </a:rPr>
                        <a:t>Planlægger test</a:t>
                      </a:r>
                      <a:r>
                        <a:rPr lang="da-DK" sz="630" b="1" baseline="0" dirty="0">
                          <a:solidFill>
                            <a:schemeClr val="tx1"/>
                          </a:solidFill>
                        </a:rPr>
                        <a:t> af databeskyttelses-niveauet</a:t>
                      </a:r>
                      <a:endParaRPr lang="da-DK" sz="630" b="1" dirty="0">
                        <a:solidFill>
                          <a:schemeClr val="tx1"/>
                        </a:solidFill>
                      </a:endParaRPr>
                    </a:p>
                  </a:txBody>
                  <a:tcPr marL="32125" marR="32125" marT="40799" marB="40799"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t>Planlægger revurderings-processen</a:t>
                      </a:r>
                      <a:r>
                        <a:rPr lang="da-DK" sz="630" b="1" baseline="0" dirty="0"/>
                        <a:t> for </a:t>
                      </a:r>
                      <a:r>
                        <a:rPr lang="da-DK" sz="630" b="1" dirty="0"/>
                        <a:t>leverandørkontrakter</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solidFill>
                            <a:schemeClr val="tx1"/>
                          </a:solidFill>
                        </a:rPr>
                        <a:t>Ansvarlig for beredskabstræning, videreuddannelse osv.</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solidFill>
                            <a:schemeClr val="tx1"/>
                          </a:solidFill>
                        </a:rPr>
                        <a:t>Planlægger tests-arkitekturområdet </a:t>
                      </a:r>
                    </a:p>
                  </a:txBody>
                  <a:tcPr marL="32125" marR="32125" marT="40799" marB="40799" anchor="ctr">
                    <a:pattFill prst="pct5">
                      <a:fgClr>
                        <a:schemeClr val="tx2">
                          <a:lumMod val="20000"/>
                          <a:lumOff val="80000"/>
                        </a:schemeClr>
                      </a:fgClr>
                      <a:bgClr>
                        <a:schemeClr val="bg2"/>
                      </a:bgClr>
                    </a:pattFill>
                  </a:tcPr>
                </a:tc>
                <a:tc>
                  <a:txBody>
                    <a:bodyPr/>
                    <a:lstStyle/>
                    <a:p>
                      <a:pPr algn="ctr"/>
                      <a:r>
                        <a:rPr lang="da-DK" sz="630" b="1" dirty="0"/>
                        <a:t>Budgetansvarlig</a:t>
                      </a:r>
                    </a:p>
                  </a:txBody>
                  <a:tcPr marL="32125" marR="32125" marT="40799" marB="40799" anchor="ctr">
                    <a:pattFill prst="pct5">
                      <a:fgClr>
                        <a:schemeClr val="tx2">
                          <a:lumMod val="20000"/>
                          <a:lumOff val="80000"/>
                        </a:schemeClr>
                      </a:fgClr>
                      <a:bgClr>
                        <a:schemeClr val="bg2"/>
                      </a:bgClr>
                    </a:pattFill>
                  </a:tcPr>
                </a:tc>
                <a:extLst>
                  <a:ext uri="{0D108BD9-81ED-4DB2-BD59-A6C34878D82A}">
                    <a16:rowId xmlns:a16="http://schemas.microsoft.com/office/drawing/2014/main" val="10008"/>
                  </a:ext>
                </a:extLst>
              </a:tr>
            </a:tbl>
          </a:graphicData>
        </a:graphic>
      </p:graphicFrame>
      <p:sp>
        <p:nvSpPr>
          <p:cNvPr id="2" name="Tekstfelt 1">
            <a:extLst>
              <a:ext uri="{FF2B5EF4-FFF2-40B4-BE49-F238E27FC236}">
                <a16:creationId xmlns:a16="http://schemas.microsoft.com/office/drawing/2014/main" id="{4AA36829-85FC-D044-9AF1-CBD9C7BAB19F}"/>
              </a:ext>
            </a:extLst>
          </p:cNvPr>
          <p:cNvSpPr txBox="1"/>
          <p:nvPr/>
        </p:nvSpPr>
        <p:spPr>
          <a:xfrm>
            <a:off x="1662545" y="-422564"/>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528629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a-DK" dirty="0"/>
              <a:t>Forventet OUTPUT fra informationssikkerhedsarbejdet</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828610108"/>
              </p:ext>
            </p:extLst>
          </p:nvPr>
        </p:nvGraphicFramePr>
        <p:xfrm>
          <a:off x="542924" y="1619250"/>
          <a:ext cx="9793291" cy="3889373"/>
        </p:xfrm>
        <a:graphic>
          <a:graphicData uri="http://schemas.openxmlformats.org/drawingml/2006/table">
            <a:tbl>
              <a:tblPr firstRow="1" firstCol="1" bandRow="1">
                <a:tableStyleId>{073A0DAA-6AF3-43AB-8588-CEC1D06C72B9}</a:tableStyleId>
              </a:tblPr>
              <a:tblGrid>
                <a:gridCol w="1298187">
                  <a:extLst>
                    <a:ext uri="{9D8B030D-6E8A-4147-A177-3AD203B41FA5}">
                      <a16:colId xmlns:a16="http://schemas.microsoft.com/office/drawing/2014/main" val="20000"/>
                    </a:ext>
                  </a:extLst>
                </a:gridCol>
                <a:gridCol w="2123776">
                  <a:extLst>
                    <a:ext uri="{9D8B030D-6E8A-4147-A177-3AD203B41FA5}">
                      <a16:colId xmlns:a16="http://schemas.microsoft.com/office/drawing/2014/main" val="20001"/>
                    </a:ext>
                  </a:extLst>
                </a:gridCol>
                <a:gridCol w="2123776">
                  <a:extLst>
                    <a:ext uri="{9D8B030D-6E8A-4147-A177-3AD203B41FA5}">
                      <a16:colId xmlns:a16="http://schemas.microsoft.com/office/drawing/2014/main" val="20002"/>
                    </a:ext>
                  </a:extLst>
                </a:gridCol>
                <a:gridCol w="2123776">
                  <a:extLst>
                    <a:ext uri="{9D8B030D-6E8A-4147-A177-3AD203B41FA5}">
                      <a16:colId xmlns:a16="http://schemas.microsoft.com/office/drawing/2014/main" val="20003"/>
                    </a:ext>
                  </a:extLst>
                </a:gridCol>
                <a:gridCol w="2123776">
                  <a:extLst>
                    <a:ext uri="{9D8B030D-6E8A-4147-A177-3AD203B41FA5}">
                      <a16:colId xmlns:a16="http://schemas.microsoft.com/office/drawing/2014/main" val="20004"/>
                    </a:ext>
                  </a:extLst>
                </a:gridCol>
              </a:tblGrid>
              <a:tr h="480905">
                <a:tc>
                  <a:txBody>
                    <a:bodyPr/>
                    <a:lstStyle/>
                    <a:p>
                      <a:pPr algn="l"/>
                      <a:endParaRPr lang="da-DK" sz="700" dirty="0"/>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noFill/>
                  </a:tcPr>
                </a:tc>
                <a:tc>
                  <a:txBody>
                    <a:bodyPr/>
                    <a:lstStyle/>
                    <a:p>
                      <a:pPr algn="ctr"/>
                      <a:r>
                        <a:rPr lang="da-DK" sz="700" dirty="0"/>
                        <a:t>Definering af </a:t>
                      </a:r>
                      <a:br>
                        <a:rPr lang="da-DK" sz="700" dirty="0"/>
                      </a:br>
                      <a:r>
                        <a:rPr lang="da-DK" sz="700" dirty="0"/>
                        <a:t>processer og principper</a:t>
                      </a:r>
                      <a:endParaRPr lang="da-DK" sz="700" dirty="0">
                        <a:solidFill>
                          <a:schemeClr val="bg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tcPr>
                </a:tc>
                <a:tc>
                  <a:txBody>
                    <a:bodyPr/>
                    <a:lstStyle/>
                    <a:p>
                      <a:pPr algn="ctr"/>
                      <a:r>
                        <a:rPr lang="da-DK" sz="700" dirty="0"/>
                        <a:t>Implementering af principper</a:t>
                      </a:r>
                      <a:endParaRPr lang="da-DK" sz="700" dirty="0">
                        <a:solidFill>
                          <a:schemeClr val="bg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tcPr>
                </a:tc>
                <a:tc>
                  <a:txBody>
                    <a:bodyPr/>
                    <a:lstStyle/>
                    <a:p>
                      <a:pPr algn="ctr"/>
                      <a:r>
                        <a:rPr lang="da-DK" sz="700" dirty="0"/>
                        <a:t>Eksekvering som konsekvens af principper</a:t>
                      </a:r>
                      <a:endParaRPr lang="da-DK" sz="700" dirty="0">
                        <a:solidFill>
                          <a:schemeClr val="bg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tcPr>
                </a:tc>
                <a:tc>
                  <a:txBody>
                    <a:bodyPr/>
                    <a:lstStyle/>
                    <a:p>
                      <a:pPr algn="ctr"/>
                      <a:r>
                        <a:rPr lang="da-DK" sz="700" dirty="0"/>
                        <a:t>Evaluering af efterlevelse af effektivitet (evaluering og opfølgning)</a:t>
                      </a:r>
                      <a:endParaRPr lang="da-DK" sz="700" dirty="0">
                        <a:solidFill>
                          <a:schemeClr val="bg1"/>
                        </a:solidFill>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80507">
                <a:tc>
                  <a:txBody>
                    <a:bodyPr/>
                    <a:lstStyle/>
                    <a:p>
                      <a:pPr algn="l"/>
                      <a:r>
                        <a:rPr lang="da-DK" sz="700" dirty="0">
                          <a:solidFill>
                            <a:schemeClr val="bg1"/>
                          </a:solidFill>
                        </a:rPr>
                        <a:t>Forretningsoverblik og informations-sikkerheds-ledelsessystem</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b="1" kern="1200" dirty="0"/>
                        <a:t>Der er et</a:t>
                      </a:r>
                      <a:r>
                        <a:rPr lang="da-DK" sz="700" b="1" kern="1200" baseline="0" dirty="0"/>
                        <a:t> </a:t>
                      </a:r>
                      <a:r>
                        <a:rPr lang="da-DK" sz="700" b="1" kern="1200" dirty="0"/>
                        <a:t>dokumenteret overblik over organisationen</a:t>
                      </a:r>
                      <a:r>
                        <a:rPr lang="da-DK" sz="700" b="1" kern="1200" baseline="0" dirty="0"/>
                        <a:t> samt</a:t>
                      </a:r>
                      <a:r>
                        <a:rPr lang="da-DK" sz="700" b="1" kern="1200" dirty="0"/>
                        <a:t> dens kontekst og interessenter</a:t>
                      </a:r>
                      <a:endParaRPr lang="da-DK" sz="700" b="1" kern="1200" dirty="0">
                        <a:solidFill>
                          <a:schemeClr val="tx1"/>
                        </a:solidFill>
                        <a:latin typeface="+mn-lt"/>
                        <a:ea typeface="Calibri" panose="020F0502020204030204" pitchFamily="34" charset="0"/>
                        <a:cs typeface="Times New Roman" panose="02020603050405020304" pitchFamily="18"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algn="ctr"/>
                      <a:r>
                        <a:rPr lang="da-DK" sz="700" b="1" dirty="0"/>
                        <a:t>Informationssikkerhedsledelsessystemet er afledt af et aktuelt forretningsoverblik</a:t>
                      </a:r>
                      <a:endParaRPr lang="da-DK" sz="700" b="1" dirty="0">
                        <a:solidFill>
                          <a:schemeClr val="tx1"/>
                        </a:solidFill>
                        <a:latin typeface="+mn-lt"/>
                        <a:ea typeface="Calibri" panose="020F0502020204030204" pitchFamily="34" charset="0"/>
                        <a:cs typeface="Times New Roman" panose="02020603050405020304" pitchFamily="18"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algn="ctr"/>
                      <a:r>
                        <a:rPr lang="da-DK" sz="700" b="1" kern="1200" noProof="0" dirty="0"/>
                        <a:t>Roller, ansvar</a:t>
                      </a:r>
                      <a:r>
                        <a:rPr lang="da-DK" sz="700" b="1" kern="1200" baseline="0" noProof="0" dirty="0"/>
                        <a:t> og opgaver er defineret med udgangspunkt i forretningsoverblikket</a:t>
                      </a:r>
                      <a:endParaRPr lang="da-DK" sz="700" b="1" kern="1200" noProof="0" dirty="0">
                        <a:solidFill>
                          <a:schemeClr val="tx1"/>
                        </a:solidFill>
                        <a:latin typeface="+mn-lt"/>
                        <a:ea typeface="+mn-ea"/>
                        <a:cs typeface="+mn-cs"/>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algn="ctr"/>
                      <a:r>
                        <a:rPr lang="da-DK" sz="700" b="1" noProof="0" dirty="0"/>
                        <a:t>Forretningsoverblikket </a:t>
                      </a:r>
                      <a:r>
                        <a:rPr lang="da-DK" sz="700" b="1" dirty="0"/>
                        <a:t>revurderes en gang om året og i forbindelse med større ændringer</a:t>
                      </a:r>
                      <a:endParaRPr lang="en-US"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0001"/>
                  </a:ext>
                </a:extLst>
              </a:tr>
              <a:tr h="417858">
                <a:tc>
                  <a:txBody>
                    <a:bodyPr/>
                    <a:lstStyle/>
                    <a:p>
                      <a:pPr algn="l"/>
                      <a:r>
                        <a:rPr lang="da-DK" sz="700" dirty="0">
                          <a:solidFill>
                            <a:schemeClr val="bg1"/>
                          </a:solidFill>
                        </a:rPr>
                        <a:t>Politikker/instrukser</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b="1" kern="1200" dirty="0"/>
                        <a:t>Overordnede</a:t>
                      </a:r>
                      <a:r>
                        <a:rPr lang="da-DK" sz="700" b="1" kern="1200" baseline="0" dirty="0"/>
                        <a:t> p</a:t>
                      </a:r>
                      <a:r>
                        <a:rPr lang="da-DK" sz="700" b="1" kern="1200" dirty="0"/>
                        <a:t>olitikker og mål for informationssikkerhed er beskrevet</a:t>
                      </a:r>
                      <a:endParaRPr lang="da-DK" sz="700" b="1" kern="1200" dirty="0">
                        <a:solidFill>
                          <a:schemeClr val="tx1"/>
                        </a:solidFill>
                        <a:latin typeface="+mn-lt"/>
                        <a:ea typeface="Calibri" panose="020F0502020204030204" pitchFamily="34" charset="0"/>
                        <a:cs typeface="Times New Roman" panose="02020603050405020304" pitchFamily="18"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algn="ctr"/>
                      <a:r>
                        <a:rPr lang="da-DK" sz="700" b="1" kern="1200" dirty="0"/>
                        <a:t>Overordnede</a:t>
                      </a:r>
                      <a:r>
                        <a:rPr lang="da-DK" sz="700" b="1" kern="1200" baseline="0" dirty="0"/>
                        <a:t> p</a:t>
                      </a:r>
                      <a:r>
                        <a:rPr lang="da-DK" sz="700" b="1" kern="1200" dirty="0"/>
                        <a:t>olitikker og mål </a:t>
                      </a:r>
                      <a:r>
                        <a:rPr lang="da-DK" sz="700" b="1" dirty="0"/>
                        <a:t>er kommunikerede til organisationen</a:t>
                      </a:r>
                      <a:endParaRPr lang="da-DK" sz="700" b="1" dirty="0">
                        <a:solidFill>
                          <a:schemeClr val="tx1"/>
                        </a:solidFill>
                        <a:latin typeface="+mn-lt"/>
                        <a:ea typeface="Calibri" panose="020F0502020204030204" pitchFamily="34" charset="0"/>
                        <a:cs typeface="Times New Roman" panose="02020603050405020304" pitchFamily="18"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algn="ctr"/>
                      <a:r>
                        <a:rPr lang="da-DK" sz="700" b="1" kern="1200" dirty="0"/>
                        <a:t>Politikkerne er forankrede i instrukser, kontrakter, det daglige arbejde, processer, osv.</a:t>
                      </a:r>
                      <a:endParaRPr lang="en-US" sz="700" b="1" kern="1200" dirty="0">
                        <a:solidFill>
                          <a:schemeClr val="tx1"/>
                        </a:solidFill>
                        <a:latin typeface="+mn-lt"/>
                        <a:ea typeface="+mn-ea"/>
                        <a:cs typeface="+mn-cs"/>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algn="ctr"/>
                      <a:r>
                        <a:rPr lang="da-DK" sz="700" b="1" dirty="0"/>
                        <a:t>Politikkerne revurderes en gang om året og i forbindelse med større ændringer</a:t>
                      </a:r>
                      <a:endParaRPr lang="en-US"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extLst>
                  <a:ext uri="{0D108BD9-81ED-4DB2-BD59-A6C34878D82A}">
                    <a16:rowId xmlns:a16="http://schemas.microsoft.com/office/drawing/2014/main" val="10002"/>
                  </a:ext>
                </a:extLst>
              </a:tr>
              <a:tr h="417858">
                <a:tc>
                  <a:txBody>
                    <a:bodyPr/>
                    <a:lstStyle/>
                    <a:p>
                      <a:pPr algn="l"/>
                      <a:r>
                        <a:rPr lang="da-DK" sz="700" dirty="0">
                          <a:solidFill>
                            <a:schemeClr val="bg1"/>
                          </a:solidFill>
                        </a:rPr>
                        <a:t>Leverandørstyring</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b="1" dirty="0"/>
                        <a:t>Der er beskrevet en proces for leverandørstyring</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700" b="1" u="none" strike="noStrike" cap="none" normalizeH="0" baseline="0" dirty="0">
                          <a:ln>
                            <a:noFill/>
                          </a:ln>
                          <a:effectLst/>
                        </a:rPr>
                        <a:t>De</a:t>
                      </a:r>
                      <a:r>
                        <a:rPr kumimoji="0" lang="da-DK" sz="700" b="1" u="none" strike="noStrike" cap="none" normalizeH="0" dirty="0">
                          <a:ln>
                            <a:noFill/>
                          </a:ln>
                          <a:effectLst/>
                        </a:rPr>
                        <a:t> </a:t>
                      </a:r>
                      <a:r>
                        <a:rPr kumimoji="0" lang="da-DK" sz="700" b="1" u="none" strike="noStrike" cap="none" normalizeH="0" baseline="0" dirty="0">
                          <a:ln>
                            <a:noFill/>
                          </a:ln>
                          <a:effectLst/>
                        </a:rPr>
                        <a:t>valgte kontroller og leverandørkrav er opdaterede i forhold til det nyeste risikobillede</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Der følges op på om </a:t>
                      </a:r>
                      <a:r>
                        <a:rPr kumimoji="0" lang="da-DK" sz="700" b="1" u="none" strike="noStrike" cap="none" normalizeH="0" dirty="0">
                          <a:ln>
                            <a:noFill/>
                          </a:ln>
                          <a:effectLst/>
                        </a:rPr>
                        <a:t>leverandørerne kan dokumentere deres kapabilitet</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Leverandørernes</a:t>
                      </a:r>
                      <a:r>
                        <a:rPr kumimoji="0" lang="da-DK" sz="700" b="1" u="none" strike="noStrike" cap="none" normalizeH="0" dirty="0">
                          <a:ln>
                            <a:noFill/>
                          </a:ln>
                          <a:effectLst/>
                        </a:rPr>
                        <a:t> produkter testes og det verificeres,</a:t>
                      </a:r>
                      <a:r>
                        <a:rPr kumimoji="0" lang="da-DK" sz="700" b="1" u="none" strike="noStrike" cap="none" normalizeH="0" baseline="0" dirty="0">
                          <a:ln>
                            <a:noFill/>
                          </a:ln>
                          <a:effectLst/>
                        </a:rPr>
                        <a:t> at de efterlever relevante krav</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0003"/>
                  </a:ext>
                </a:extLst>
              </a:tr>
              <a:tr h="417858">
                <a:tc>
                  <a:txBody>
                    <a:bodyPr/>
                    <a:lstStyle/>
                    <a:p>
                      <a:pPr algn="l"/>
                      <a:r>
                        <a:rPr lang="da-DK" sz="700" dirty="0">
                          <a:solidFill>
                            <a:schemeClr val="bg1"/>
                          </a:solidFill>
                        </a:rPr>
                        <a:t>Hændelses-håndtering</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Der er beskrevet en proces for hændelseshåndtering</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Hændelser bliver rapporteret via faste</a:t>
                      </a:r>
                      <a:r>
                        <a:rPr kumimoji="0" lang="da-DK" sz="700" b="1" u="none" strike="noStrike" cap="none" normalizeH="0" dirty="0">
                          <a:ln>
                            <a:noFill/>
                          </a:ln>
                          <a:effectLst/>
                        </a:rPr>
                        <a:t> kanaler</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Rapporterede h</a:t>
                      </a:r>
                      <a:r>
                        <a:rPr kumimoji="0" lang="da-DK" sz="700" b="1" u="none" strike="noStrike" cap="none" normalizeH="0" baseline="0" dirty="0">
                          <a:ln>
                            <a:noFill/>
                          </a:ln>
                          <a:effectLst/>
                        </a:rPr>
                        <a:t>ændelser bliver </a:t>
                      </a:r>
                      <a:r>
                        <a:rPr lang="da-DK" sz="700" b="1" dirty="0"/>
                        <a:t>vurd</a:t>
                      </a:r>
                      <a:r>
                        <a:rPr kumimoji="0" lang="da-DK" sz="700" b="1" u="none" strike="noStrike" cap="none" normalizeH="0" baseline="0" dirty="0">
                          <a:ln>
                            <a:noFill/>
                          </a:ln>
                          <a:effectLst/>
                        </a:rPr>
                        <a:t>eret</a:t>
                      </a:r>
                      <a:r>
                        <a:rPr kumimoji="0" lang="da-DK" sz="700" b="1" u="none" strike="noStrike" cap="none" normalizeH="0" dirty="0">
                          <a:ln>
                            <a:noFill/>
                          </a:ln>
                          <a:effectLst/>
                        </a:rPr>
                        <a:t> og behandlet inden</a:t>
                      </a:r>
                      <a:r>
                        <a:rPr kumimoji="0" lang="da-DK" sz="700" b="1" u="none" strike="noStrike" cap="none" normalizeH="0" baseline="0" dirty="0">
                          <a:ln>
                            <a:noFill/>
                          </a:ln>
                          <a:effectLst/>
                        </a:rPr>
                        <a:t> </a:t>
                      </a:r>
                      <a:r>
                        <a:rPr kumimoji="0" lang="da-DK" sz="700" b="1" u="none" strike="noStrike" cap="none" normalizeH="0" dirty="0">
                          <a:ln>
                            <a:noFill/>
                          </a:ln>
                          <a:effectLst/>
                        </a:rPr>
                        <a:t>for en acceptabel tidsramme </a:t>
                      </a:r>
                      <a:endParaRPr kumimoji="0" lang="da-DK" sz="700" b="1" i="0" u="none" strike="noStrike" cap="none" normalizeH="0" baseline="0" dirty="0">
                        <a:ln>
                          <a:noFill/>
                        </a:ln>
                        <a:solidFill>
                          <a:schemeClr val="tx1"/>
                        </a:solidFill>
                        <a:effectLst/>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Effektiviteten af processen bliver målt i opnået læring</a:t>
                      </a:r>
                      <a:r>
                        <a:rPr lang="da-DK" sz="700" b="1" baseline="0" dirty="0"/>
                        <a:t> (fx øget antal af hændelsesrapporteringer)</a:t>
                      </a:r>
                      <a:endParaRPr kumimoji="0" lang="da-DK" sz="700" b="1" i="0" u="none" strike="noStrike" cap="none" normalizeH="0" baseline="0" dirty="0">
                        <a:ln>
                          <a:noFill/>
                        </a:ln>
                        <a:solidFill>
                          <a:schemeClr val="tx2"/>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extLst>
                  <a:ext uri="{0D108BD9-81ED-4DB2-BD59-A6C34878D82A}">
                    <a16:rowId xmlns:a16="http://schemas.microsoft.com/office/drawing/2014/main" val="10004"/>
                  </a:ext>
                </a:extLst>
              </a:tr>
              <a:tr h="4178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dirty="0">
                          <a:solidFill>
                            <a:schemeClr val="bg1"/>
                          </a:solidFill>
                        </a:rPr>
                        <a:t>Beredskabsplan</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Der er beskrevet en proces for planlægningen og styringen af beredskabet</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Der er etableret beredskabsplaner</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Medarbejdere, leverandører og interessenter </a:t>
                      </a:r>
                      <a:r>
                        <a:rPr lang="da-DK" sz="700" b="1" dirty="0"/>
                        <a:t>har modtaget </a:t>
                      </a:r>
                      <a:r>
                        <a:rPr kumimoji="0" lang="da-DK" sz="700" b="1" u="none" strike="noStrike" cap="none" normalizeH="0" dirty="0">
                          <a:ln>
                            <a:noFill/>
                          </a:ln>
                          <a:effectLst/>
                        </a:rPr>
                        <a:t>undervisning i beredskabsplanen</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Effektiviteten</a:t>
                      </a:r>
                      <a:r>
                        <a:rPr kumimoji="0" lang="da-DK" sz="700" b="1" u="none" strike="noStrike" cap="none" normalizeH="0" dirty="0">
                          <a:ln>
                            <a:noFill/>
                          </a:ln>
                          <a:effectLst/>
                        </a:rPr>
                        <a:t> af beredskabet er blevet testet</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0005"/>
                  </a:ext>
                </a:extLst>
              </a:tr>
              <a:tr h="417858">
                <a:tc>
                  <a:txBody>
                    <a:bodyPr/>
                    <a:lstStyle/>
                    <a:p>
                      <a:pPr algn="l"/>
                      <a:r>
                        <a:rPr kumimoji="0" lang="da-DK" sz="700" u="none" strike="noStrike" cap="none" normalizeH="0" baseline="0" dirty="0">
                          <a:ln>
                            <a:noFill/>
                          </a:ln>
                          <a:solidFill>
                            <a:schemeClr val="bg1"/>
                          </a:solidFill>
                          <a:effectLst/>
                        </a:rPr>
                        <a:t>Awareness og uddannelse</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Der er beskrevet et awareness-program</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Uddannelse</a:t>
                      </a:r>
                      <a:r>
                        <a:rPr lang="da-DK" sz="700" b="1" baseline="0" dirty="0"/>
                        <a:t> og kommunikation eksekveres i overensstemmelse med planen</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Opdateringer til awareness-programmet sker i overensstemmelse med de evt. ændrede</a:t>
                      </a:r>
                      <a:r>
                        <a:rPr lang="da-DK" sz="700" b="1" baseline="0" dirty="0"/>
                        <a:t> </a:t>
                      </a:r>
                      <a:r>
                        <a:rPr lang="da-DK" sz="700" b="1" dirty="0"/>
                        <a:t>behov</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Effektiviteten af </a:t>
                      </a:r>
                      <a:r>
                        <a:rPr lang="da-DK" sz="700" b="1" dirty="0" err="1"/>
                        <a:t>awareness</a:t>
                      </a:r>
                      <a:r>
                        <a:rPr lang="da-DK" sz="700" b="1" dirty="0"/>
                        <a:t>-program er</a:t>
                      </a:r>
                      <a:r>
                        <a:rPr lang="da-DK" sz="700" b="1" baseline="0" dirty="0"/>
                        <a:t> blevet verificeret</a:t>
                      </a:r>
                      <a:endParaRPr kumimoji="0" lang="da-DK" sz="700" b="1" i="0" u="none" strike="noStrike" cap="none" normalizeH="0" baseline="0" dirty="0">
                        <a:ln>
                          <a:noFill/>
                        </a:ln>
                        <a:solidFill>
                          <a:schemeClr val="tx1"/>
                        </a:solidFill>
                        <a:effectLst/>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pattFill prst="pct5">
                      <a:fgClr>
                        <a:schemeClr val="tx2">
                          <a:lumMod val="20000"/>
                          <a:lumOff val="80000"/>
                        </a:schemeClr>
                      </a:fgClr>
                      <a:bgClr>
                        <a:schemeClr val="bg2"/>
                      </a:bgClr>
                    </a:pattFill>
                  </a:tcPr>
                </a:tc>
                <a:extLst>
                  <a:ext uri="{0D108BD9-81ED-4DB2-BD59-A6C34878D82A}">
                    <a16:rowId xmlns:a16="http://schemas.microsoft.com/office/drawing/2014/main" val="10006"/>
                  </a:ext>
                </a:extLst>
              </a:tr>
              <a:tr h="420813">
                <a:tc>
                  <a:txBody>
                    <a:bodyPr/>
                    <a:lstStyle/>
                    <a:p>
                      <a:pPr algn="l"/>
                      <a:r>
                        <a:rPr lang="da-DK" sz="700" dirty="0">
                          <a:solidFill>
                            <a:schemeClr val="bg1"/>
                          </a:solidFill>
                        </a:rPr>
                        <a:t>Opdatering af risikovurdering </a:t>
                      </a:r>
                    </a:p>
                    <a:p>
                      <a:pPr algn="l"/>
                      <a:r>
                        <a:rPr lang="da-DK" sz="700" dirty="0">
                          <a:solidFill>
                            <a:schemeClr val="bg1"/>
                          </a:solidFill>
                        </a:rPr>
                        <a:t>og SoA</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kern="1200" dirty="0"/>
                        <a:t>Der er beskrevet en proces for risikovurderinger</a:t>
                      </a:r>
                      <a:endParaRPr lang="da-DK" sz="700" b="1" kern="1200" dirty="0">
                        <a:solidFill>
                          <a:schemeClr val="tx1"/>
                        </a:solidFill>
                        <a:latin typeface="+mn-lt"/>
                        <a:ea typeface="Calibri" panose="020F0502020204030204" pitchFamily="34" charset="0"/>
                        <a:cs typeface="Times New Roman" panose="02020603050405020304" pitchFamily="18"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Risikovurderinger gennemføres i henhold til processen og risici</a:t>
                      </a:r>
                      <a:endParaRPr lang="da-DK" sz="700" b="1" dirty="0">
                        <a:solidFill>
                          <a:schemeClr val="tx1"/>
                        </a:solidFill>
                        <a:latin typeface="+mn-lt"/>
                        <a:ea typeface="Calibri" panose="020F0502020204030204" pitchFamily="34" charset="0"/>
                        <a:cs typeface="Times New Roman" panose="02020603050405020304" pitchFamily="18"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kern="1200" dirty="0"/>
                        <a:t>Risikoejere følger op på handleplaner, der er afledt af risikovurderingerne</a:t>
                      </a:r>
                      <a:endParaRPr lang="en-US" sz="700" b="1" kern="1200" dirty="0">
                        <a:solidFill>
                          <a:schemeClr val="tx1"/>
                        </a:solidFill>
                        <a:latin typeface="+mn-lt"/>
                        <a:ea typeface="+mn-ea"/>
                        <a:cs typeface="+mn-cs"/>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Effektiviteten af kontroller er blevet verificeret</a:t>
                      </a:r>
                      <a:endParaRPr kumimoji="0" lang="da-DK" sz="700" b="1" i="0" u="none" strike="noStrike" cap="none" normalizeH="0" baseline="0" dirty="0">
                        <a:ln>
                          <a:noFill/>
                        </a:ln>
                        <a:solidFill>
                          <a:schemeClr val="tx1"/>
                        </a:solidFill>
                        <a:effectLst/>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10000"/>
                        <a:lumOff val="90000"/>
                      </a:schemeClr>
                    </a:solidFill>
                  </a:tcPr>
                </a:tc>
                <a:extLst>
                  <a:ext uri="{0D108BD9-81ED-4DB2-BD59-A6C34878D82A}">
                    <a16:rowId xmlns:a16="http://schemas.microsoft.com/office/drawing/2014/main" val="10007"/>
                  </a:ext>
                </a:extLst>
              </a:tr>
              <a:tr h="417858">
                <a:tc>
                  <a:txBody>
                    <a:bodyPr/>
                    <a:lstStyle/>
                    <a:p>
                      <a:pPr algn="l"/>
                      <a:r>
                        <a:rPr lang="da-DK" sz="700" dirty="0">
                          <a:solidFill>
                            <a:schemeClr val="bg1"/>
                          </a:solidFill>
                        </a:rPr>
                        <a:t>Planer for sikkerheds-aktiviteter</a:t>
                      </a:r>
                      <a:endParaRPr lang="da-DK" sz="700" b="1" dirty="0">
                        <a:solidFill>
                          <a:schemeClr val="bg1"/>
                        </a:solidFill>
                      </a:endParaRPr>
                    </a:p>
                  </a:txBody>
                  <a:tcPr marL="67936" marR="67936" marT="40799" marB="40799"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Der er bekrevet en proces for måling af informationssikkerheden</a:t>
                      </a:r>
                      <a:endParaRPr lang="da-DK" sz="700" b="1" dirty="0">
                        <a:solidFill>
                          <a:schemeClr val="tx1"/>
                        </a:solidFill>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Målinger gennemføres</a:t>
                      </a:r>
                      <a:r>
                        <a:rPr kumimoji="0" lang="da-DK" sz="700" b="1" u="none" strike="noStrike" cap="none" normalizeH="0" dirty="0">
                          <a:ln>
                            <a:noFill/>
                          </a:ln>
                          <a:effectLst/>
                        </a:rPr>
                        <a:t> i henhold til processen </a:t>
                      </a:r>
                      <a:r>
                        <a:rPr kumimoji="0" lang="da-DK" sz="700" b="1" u="none" strike="noStrike" cap="none" normalizeH="0" baseline="0" dirty="0">
                          <a:ln>
                            <a:noFill/>
                          </a:ln>
                          <a:effectLst/>
                        </a:rPr>
                        <a:t> </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u="none" strike="noStrike" cap="none" normalizeH="0" baseline="0" dirty="0">
                          <a:ln>
                            <a:noFill/>
                          </a:ln>
                          <a:effectLst/>
                        </a:rPr>
                        <a:t>Handleplaner bliver eksekveret</a:t>
                      </a:r>
                      <a:r>
                        <a:rPr kumimoji="0" lang="da-DK" sz="700" b="1" u="none" strike="noStrike" cap="none" normalizeH="0" dirty="0">
                          <a:ln>
                            <a:noFill/>
                          </a:ln>
                          <a:effectLst/>
                        </a:rPr>
                        <a:t> baseret på identificerede</a:t>
                      </a:r>
                      <a:r>
                        <a:rPr kumimoji="0" lang="da-DK" sz="700" b="1" u="none" strike="noStrike" cap="none" normalizeH="0" baseline="0" dirty="0">
                          <a:ln>
                            <a:noFill/>
                          </a:ln>
                          <a:effectLst/>
                        </a:rPr>
                        <a:t> mangler</a:t>
                      </a:r>
                      <a:endParaRPr kumimoji="0" lang="da-DK" sz="700" b="1" i="0" u="none" strike="noStrike" cap="none" normalizeH="0" baseline="0" dirty="0">
                        <a:ln>
                          <a:noFill/>
                        </a:ln>
                        <a:solidFill>
                          <a:schemeClr val="tx1"/>
                        </a:solidFill>
                        <a:effectLst/>
                        <a:latin typeface="Arial" charset="0"/>
                      </a:endParaRPr>
                    </a:p>
                  </a:txBody>
                  <a:tcPr marL="67936" marR="67936" marT="40799" marB="4079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t>Effektiviteten af kontroller er blevet verificeret</a:t>
                      </a:r>
                      <a:endParaRPr kumimoji="0" lang="da-DK" sz="700" b="1" i="0" u="none" strike="noStrike" cap="none" normalizeH="0" baseline="0" dirty="0">
                        <a:ln>
                          <a:noFill/>
                        </a:ln>
                        <a:solidFill>
                          <a:schemeClr val="tx1"/>
                        </a:solidFill>
                        <a:effectLst/>
                      </a:endParaRPr>
                    </a:p>
                  </a:txBody>
                  <a:tcPr marL="67936" marR="67936" marT="40799" marB="40799"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pattFill prst="pct5">
                      <a:fgClr>
                        <a:schemeClr val="tx2">
                          <a:lumMod val="20000"/>
                          <a:lumOff val="80000"/>
                        </a:schemeClr>
                      </a:fgClr>
                      <a:bgClr>
                        <a:schemeClr val="bg2"/>
                      </a:bgClr>
                    </a:pattFill>
                  </a:tcPr>
                </a:tc>
                <a:extLst>
                  <a:ext uri="{0D108BD9-81ED-4DB2-BD59-A6C34878D82A}">
                    <a16:rowId xmlns:a16="http://schemas.microsoft.com/office/drawing/2014/main" val="10008"/>
                  </a:ext>
                </a:extLst>
              </a:tr>
            </a:tbl>
          </a:graphicData>
        </a:graphic>
      </p:graphicFrame>
      <p:sp>
        <p:nvSpPr>
          <p:cNvPr id="9" name="TextBox 8"/>
          <p:cNvSpPr txBox="1"/>
          <p:nvPr/>
        </p:nvSpPr>
        <p:spPr>
          <a:xfrm>
            <a:off x="6056324" y="660093"/>
            <a:ext cx="1061113" cy="137282"/>
          </a:xfrm>
          <a:prstGeom prst="rect">
            <a:avLst/>
          </a:prstGeom>
          <a:noFill/>
        </p:spPr>
        <p:txBody>
          <a:bodyPr wrap="square" lIns="0" tIns="0" rIns="0" bIns="0" rtlCol="0">
            <a:spAutoFit/>
          </a:bodyPr>
          <a:lstStyle/>
          <a:p>
            <a:pPr algn="ctr"/>
            <a:endParaRPr lang="da-DK" sz="892" dirty="0">
              <a:solidFill>
                <a:schemeClr val="bg1"/>
              </a:solidFill>
            </a:endParaRPr>
          </a:p>
        </p:txBody>
      </p:sp>
      <p:sp>
        <p:nvSpPr>
          <p:cNvPr id="10" name="TextBox 9"/>
          <p:cNvSpPr txBox="1"/>
          <p:nvPr/>
        </p:nvSpPr>
        <p:spPr>
          <a:xfrm>
            <a:off x="4580025" y="734248"/>
            <a:ext cx="991155" cy="137282"/>
          </a:xfrm>
          <a:prstGeom prst="rect">
            <a:avLst/>
          </a:prstGeom>
          <a:noFill/>
        </p:spPr>
        <p:txBody>
          <a:bodyPr wrap="square" lIns="0" tIns="0" rIns="0" bIns="0" rtlCol="0">
            <a:spAutoFit/>
          </a:bodyPr>
          <a:lstStyle/>
          <a:p>
            <a:pPr algn="ctr"/>
            <a:endParaRPr lang="da-DK" sz="892" dirty="0">
              <a:solidFill>
                <a:schemeClr val="bg1"/>
              </a:solidFill>
            </a:endParaRPr>
          </a:p>
        </p:txBody>
      </p:sp>
      <p:sp>
        <p:nvSpPr>
          <p:cNvPr id="11" name="TextBox 10"/>
          <p:cNvSpPr txBox="1"/>
          <p:nvPr/>
        </p:nvSpPr>
        <p:spPr>
          <a:xfrm>
            <a:off x="7476763" y="662268"/>
            <a:ext cx="1198518" cy="137282"/>
          </a:xfrm>
          <a:prstGeom prst="rect">
            <a:avLst/>
          </a:prstGeom>
          <a:noFill/>
        </p:spPr>
        <p:txBody>
          <a:bodyPr wrap="square" lIns="0" tIns="0" rIns="0" bIns="0" rtlCol="0">
            <a:spAutoFit/>
          </a:bodyPr>
          <a:lstStyle/>
          <a:p>
            <a:pPr algn="ctr"/>
            <a:endParaRPr lang="da-DK" sz="892" dirty="0">
              <a:solidFill>
                <a:schemeClr val="bg1"/>
              </a:solidFill>
            </a:endParaRPr>
          </a:p>
        </p:txBody>
      </p:sp>
      <p:sp>
        <p:nvSpPr>
          <p:cNvPr id="3" name="Tekstfelt 2">
            <a:extLst>
              <a:ext uri="{FF2B5EF4-FFF2-40B4-BE49-F238E27FC236}">
                <a16:creationId xmlns:a16="http://schemas.microsoft.com/office/drawing/2014/main" id="{B3EBF2AE-D196-C143-B0CF-8DC81F4A4D33}"/>
              </a:ext>
            </a:extLst>
          </p:cNvPr>
          <p:cNvSpPr txBox="1"/>
          <p:nvPr/>
        </p:nvSpPr>
        <p:spPr>
          <a:xfrm>
            <a:off x="4773386" y="397329"/>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1460032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F233C-711D-A843-BE65-FA215537320F}"/>
              </a:ext>
            </a:extLst>
          </p:cNvPr>
          <p:cNvSpPr>
            <a:spLocks noGrp="1"/>
          </p:cNvSpPr>
          <p:nvPr>
            <p:ph type="title"/>
          </p:nvPr>
        </p:nvSpPr>
        <p:spPr/>
        <p:txBody>
          <a:bodyPr/>
          <a:lstStyle/>
          <a:p>
            <a:r>
              <a:rPr lang="da-DK" dirty="0"/>
              <a:t>Almindelige forbedringsmuligheder i informationssikkerhedsarbejdet</a:t>
            </a:r>
          </a:p>
        </p:txBody>
      </p:sp>
      <p:graphicFrame>
        <p:nvGraphicFramePr>
          <p:cNvPr id="3" name="Content Placeholder 6">
            <a:extLst>
              <a:ext uri="{FF2B5EF4-FFF2-40B4-BE49-F238E27FC236}">
                <a16:creationId xmlns:a16="http://schemas.microsoft.com/office/drawing/2014/main" id="{2F2ED8CD-C9DF-304D-AA52-506AD035AC4A}"/>
              </a:ext>
            </a:extLst>
          </p:cNvPr>
          <p:cNvGraphicFramePr>
            <a:graphicFrameLocks/>
          </p:cNvGraphicFramePr>
          <p:nvPr>
            <p:extLst>
              <p:ext uri="{D42A27DB-BD31-4B8C-83A1-F6EECF244321}">
                <p14:modId xmlns:p14="http://schemas.microsoft.com/office/powerpoint/2010/main" val="3064033442"/>
              </p:ext>
            </p:extLst>
          </p:nvPr>
        </p:nvGraphicFramePr>
        <p:xfrm>
          <a:off x="542925" y="1619250"/>
          <a:ext cx="9793287" cy="3889377"/>
        </p:xfrm>
        <a:graphic>
          <a:graphicData uri="http://schemas.openxmlformats.org/drawingml/2006/table">
            <a:tbl>
              <a:tblPr firstRow="1" firstCol="1" bandRow="1">
                <a:tableStyleId>{5C22544A-7EE6-4342-B048-85BDC9FD1C3A}</a:tableStyleId>
              </a:tblPr>
              <a:tblGrid>
                <a:gridCol w="1549111">
                  <a:extLst>
                    <a:ext uri="{9D8B030D-6E8A-4147-A177-3AD203B41FA5}">
                      <a16:colId xmlns:a16="http://schemas.microsoft.com/office/drawing/2014/main" val="20000"/>
                    </a:ext>
                  </a:extLst>
                </a:gridCol>
                <a:gridCol w="2061044">
                  <a:extLst>
                    <a:ext uri="{9D8B030D-6E8A-4147-A177-3AD203B41FA5}">
                      <a16:colId xmlns:a16="http://schemas.microsoft.com/office/drawing/2014/main" val="20001"/>
                    </a:ext>
                  </a:extLst>
                </a:gridCol>
                <a:gridCol w="2061044">
                  <a:extLst>
                    <a:ext uri="{9D8B030D-6E8A-4147-A177-3AD203B41FA5}">
                      <a16:colId xmlns:a16="http://schemas.microsoft.com/office/drawing/2014/main" val="20002"/>
                    </a:ext>
                  </a:extLst>
                </a:gridCol>
                <a:gridCol w="2061044">
                  <a:extLst>
                    <a:ext uri="{9D8B030D-6E8A-4147-A177-3AD203B41FA5}">
                      <a16:colId xmlns:a16="http://schemas.microsoft.com/office/drawing/2014/main" val="20003"/>
                    </a:ext>
                  </a:extLst>
                </a:gridCol>
                <a:gridCol w="2061044">
                  <a:extLst>
                    <a:ext uri="{9D8B030D-6E8A-4147-A177-3AD203B41FA5}">
                      <a16:colId xmlns:a16="http://schemas.microsoft.com/office/drawing/2014/main" val="20004"/>
                    </a:ext>
                  </a:extLst>
                </a:gridCol>
              </a:tblGrid>
              <a:tr h="432153">
                <a:tc>
                  <a:txBody>
                    <a:bodyPr/>
                    <a:lstStyle/>
                    <a:p>
                      <a:pPr algn="l"/>
                      <a:endParaRPr lang="da-DK" sz="800" dirty="0">
                        <a:latin typeface="+mn-lt"/>
                      </a:endParaRPr>
                    </a:p>
                  </a:txBody>
                  <a:tcPr marL="76131" marR="7613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a-DK" sz="700" dirty="0">
                          <a:solidFill>
                            <a:schemeClr val="bg1"/>
                          </a:solidFill>
                          <a:latin typeface="+mn-lt"/>
                        </a:rPr>
                        <a:t>Definering af </a:t>
                      </a:r>
                      <a:br>
                        <a:rPr lang="da-DK" sz="700" dirty="0">
                          <a:solidFill>
                            <a:schemeClr val="bg1"/>
                          </a:solidFill>
                          <a:latin typeface="+mn-lt"/>
                        </a:rPr>
                      </a:br>
                      <a:r>
                        <a:rPr lang="da-DK" sz="700" dirty="0">
                          <a:solidFill>
                            <a:schemeClr val="bg1"/>
                          </a:solidFill>
                          <a:latin typeface="+mn-lt"/>
                        </a:rPr>
                        <a:t>processer og principper</a:t>
                      </a:r>
                    </a:p>
                  </a:txBody>
                  <a:tcPr marL="76131" marR="76131" anchor="ctr">
                    <a:lnL w="12700" cmpd="sng">
                      <a:noFill/>
                    </a:lnL>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latin typeface="+mn-lt"/>
                        </a:rPr>
                        <a:t>Implementering af principper</a:t>
                      </a:r>
                    </a:p>
                  </a:txBody>
                  <a:tcPr marL="76131" marR="76131"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latin typeface="+mn-lt"/>
                        </a:rPr>
                        <a:t>Eksekvering som konsekvens af principper</a:t>
                      </a:r>
                    </a:p>
                  </a:txBody>
                  <a:tcPr marL="76131" marR="76131"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700" dirty="0">
                          <a:solidFill>
                            <a:schemeClr val="bg1"/>
                          </a:solidFill>
                          <a:latin typeface="+mn-lt"/>
                        </a:rPr>
                        <a:t>Evaluering af efterlevelse af effektivitet</a:t>
                      </a:r>
                    </a:p>
                  </a:txBody>
                  <a:tcPr marL="76131" marR="76131" anchor="ctr">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32153">
                <a:tc>
                  <a:txBody>
                    <a:bodyPr/>
                    <a:lstStyle/>
                    <a:p>
                      <a:pPr algn="l"/>
                      <a:r>
                        <a:rPr lang="da-DK" sz="700" dirty="0">
                          <a:solidFill>
                            <a:schemeClr val="bg1"/>
                          </a:solidFill>
                          <a:latin typeface="+mn-lt"/>
                        </a:rPr>
                        <a:t>Forretningsoverblik</a:t>
                      </a:r>
                    </a:p>
                  </a:txBody>
                  <a:tcPr marL="76131" marR="76131" anchor="ctr">
                    <a:lnT w="38100" cmpd="sng">
                      <a:noFill/>
                    </a:lnT>
                    <a:solidFill>
                      <a:schemeClr val="tx1"/>
                    </a:solidFill>
                  </a:tcPr>
                </a:tc>
                <a:tc>
                  <a:txBody>
                    <a:bodyPr/>
                    <a:lstStyle/>
                    <a:p>
                      <a:pPr algn="ctr"/>
                      <a:r>
                        <a:rPr lang="da-DK" sz="700" b="1" kern="1200" dirty="0">
                          <a:solidFill>
                            <a:schemeClr val="tx2"/>
                          </a:solidFill>
                          <a:latin typeface="+mn-lt"/>
                          <a:ea typeface="Calibri" panose="020F0502020204030204" pitchFamily="34" charset="0"/>
                          <a:cs typeface="Times New Roman" panose="02020603050405020304" pitchFamily="18" charset="0"/>
                        </a:rPr>
                        <a:t>Der er et</a:t>
                      </a:r>
                      <a:r>
                        <a:rPr lang="da-DK" sz="700" b="1" kern="1200" baseline="0" dirty="0">
                          <a:solidFill>
                            <a:schemeClr val="tx2"/>
                          </a:solidFill>
                          <a:latin typeface="+mn-lt"/>
                          <a:ea typeface="Calibri" panose="020F0502020204030204" pitchFamily="34" charset="0"/>
                          <a:cs typeface="Times New Roman" panose="02020603050405020304" pitchFamily="18" charset="0"/>
                        </a:rPr>
                        <a:t> </a:t>
                      </a:r>
                      <a:r>
                        <a:rPr lang="da-DK" sz="700" b="1" kern="1200" dirty="0">
                          <a:solidFill>
                            <a:schemeClr val="tx2"/>
                          </a:solidFill>
                          <a:latin typeface="+mn-lt"/>
                          <a:ea typeface="Calibri" panose="020F0502020204030204" pitchFamily="34" charset="0"/>
                          <a:cs typeface="Times New Roman" panose="02020603050405020304" pitchFamily="18" charset="0"/>
                        </a:rPr>
                        <a:t>dokumenteret overblik over organisationen, dens kontekst og interessenter</a:t>
                      </a:r>
                    </a:p>
                  </a:txBody>
                  <a:tcPr marL="76131" marR="76131" anchor="ctr">
                    <a:lnT w="12700" cap="flat" cmpd="sng" algn="ctr">
                      <a:solidFill>
                        <a:schemeClr val="bg1"/>
                      </a:solidFill>
                      <a:prstDash val="solid"/>
                      <a:round/>
                      <a:headEnd type="none" w="med" len="med"/>
                      <a:tailEnd type="none" w="med" len="med"/>
                    </a:lnT>
                    <a:pattFill prst="zigZag">
                      <a:fgClr>
                        <a:schemeClr val="accent5">
                          <a:lumMod val="40000"/>
                          <a:lumOff val="60000"/>
                        </a:schemeClr>
                      </a:fgClr>
                      <a:bgClr>
                        <a:schemeClr val="accent5">
                          <a:lumMod val="20000"/>
                          <a:lumOff val="80000"/>
                        </a:schemeClr>
                      </a:bgClr>
                    </a:pattFill>
                  </a:tcPr>
                </a:tc>
                <a:tc>
                  <a:txBody>
                    <a:bodyPr/>
                    <a:lstStyle/>
                    <a:p>
                      <a:pPr algn="ctr"/>
                      <a:r>
                        <a:rPr lang="da-DK" sz="700" b="1" dirty="0">
                          <a:solidFill>
                            <a:schemeClr val="tx2"/>
                          </a:solidFill>
                          <a:latin typeface="+mn-lt"/>
                          <a:ea typeface="Calibri" panose="020F0502020204030204" pitchFamily="34" charset="0"/>
                          <a:cs typeface="Times New Roman" panose="02020603050405020304" pitchFamily="18" charset="0"/>
                        </a:rPr>
                        <a:t>Informationssikkerhedsledelses-systemet er afledt af et aktuelt forretningsoverblik</a:t>
                      </a:r>
                    </a:p>
                  </a:txBody>
                  <a:tcPr marL="76131" marR="76131" anchor="ctr">
                    <a:lnT w="12700" cap="flat" cmpd="sng" algn="ctr">
                      <a:solidFill>
                        <a:schemeClr val="bg1"/>
                      </a:solidFill>
                      <a:prstDash val="solid"/>
                      <a:round/>
                      <a:headEnd type="none" w="med" len="med"/>
                      <a:tailEnd type="none" w="med" len="med"/>
                    </a:lnT>
                    <a:pattFill prst="openDmnd">
                      <a:fgClr>
                        <a:schemeClr val="accent6">
                          <a:lumMod val="20000"/>
                          <a:lumOff val="80000"/>
                        </a:schemeClr>
                      </a:fgClr>
                      <a:bgClr>
                        <a:schemeClr val="accent6">
                          <a:lumMod val="20000"/>
                          <a:lumOff val="80000"/>
                        </a:schemeClr>
                      </a:bgClr>
                    </a:pattFill>
                  </a:tcPr>
                </a:tc>
                <a:tc>
                  <a:txBody>
                    <a:bodyPr/>
                    <a:lstStyle/>
                    <a:p>
                      <a:pPr algn="ctr"/>
                      <a:r>
                        <a:rPr lang="da-DK" sz="700" b="1" kern="1200" noProof="0" dirty="0">
                          <a:solidFill>
                            <a:schemeClr val="tx2"/>
                          </a:solidFill>
                          <a:latin typeface="+mn-lt"/>
                          <a:ea typeface="+mn-ea"/>
                          <a:cs typeface="+mn-cs"/>
                        </a:rPr>
                        <a:t>Roller, ansvar og</a:t>
                      </a:r>
                      <a:r>
                        <a:rPr lang="da-DK" sz="700" b="1" kern="1200" baseline="0" noProof="0" dirty="0">
                          <a:solidFill>
                            <a:schemeClr val="tx2"/>
                          </a:solidFill>
                          <a:latin typeface="+mn-lt"/>
                          <a:ea typeface="+mn-ea"/>
                          <a:cs typeface="+mn-cs"/>
                        </a:rPr>
                        <a:t> opgaver er defineret med udgangspunkt i forretningsoverblikket</a:t>
                      </a:r>
                      <a:endParaRPr lang="da-DK" sz="700" b="1" kern="1200" noProof="0" dirty="0">
                        <a:solidFill>
                          <a:schemeClr val="tx2"/>
                        </a:solidFill>
                        <a:latin typeface="+mn-lt"/>
                        <a:ea typeface="+mn-ea"/>
                        <a:cs typeface="+mn-cs"/>
                      </a:endParaRPr>
                    </a:p>
                  </a:txBody>
                  <a:tcPr marL="76131" marR="76131" anchor="ctr">
                    <a:lnT w="12700" cap="flat" cmpd="sng" algn="ctr">
                      <a:solidFill>
                        <a:schemeClr val="bg1"/>
                      </a:solidFill>
                      <a:prstDash val="solid"/>
                      <a:round/>
                      <a:headEnd type="none" w="med" len="med"/>
                      <a:tailEnd type="none" w="med" len="med"/>
                    </a:lnT>
                    <a:pattFill prst="openDmnd">
                      <a:fgClr>
                        <a:schemeClr val="accent6">
                          <a:lumMod val="20000"/>
                          <a:lumOff val="80000"/>
                        </a:schemeClr>
                      </a:fgClr>
                      <a:bgClr>
                        <a:schemeClr val="accent6">
                          <a:lumMod val="20000"/>
                          <a:lumOff val="80000"/>
                        </a:schemeClr>
                      </a:bgClr>
                    </a:pattFill>
                  </a:tcPr>
                </a:tc>
                <a:tc>
                  <a:txBody>
                    <a:bodyPr/>
                    <a:lstStyle/>
                    <a:p>
                      <a:pPr algn="ctr"/>
                      <a:r>
                        <a:rPr lang="da-DK" sz="700" b="1" noProof="0" dirty="0">
                          <a:solidFill>
                            <a:schemeClr val="tx2"/>
                          </a:solidFill>
                          <a:latin typeface="+mn-lt"/>
                        </a:rPr>
                        <a:t>Forretningsoverblikket </a:t>
                      </a:r>
                      <a:r>
                        <a:rPr lang="da-DK" sz="700" b="1" dirty="0">
                          <a:solidFill>
                            <a:schemeClr val="tx2"/>
                          </a:solidFill>
                          <a:latin typeface="+mn-lt"/>
                          <a:cs typeface="Times New Roman" panose="02020603050405020304" pitchFamily="18" charset="0"/>
                        </a:rPr>
                        <a:t>revurderes en gang om året og i forbindelse med større ændringer</a:t>
                      </a:r>
                      <a:endParaRPr lang="en-US" sz="700" b="1" dirty="0">
                        <a:solidFill>
                          <a:schemeClr val="tx2"/>
                        </a:solidFill>
                        <a:latin typeface="+mn-lt"/>
                      </a:endParaRPr>
                    </a:p>
                  </a:txBody>
                  <a:tcPr marL="76131" marR="76131" anchor="ctr">
                    <a:lnT w="12700" cap="flat" cmpd="sng" algn="ctr">
                      <a:solidFill>
                        <a:schemeClr val="bg1"/>
                      </a:solidFill>
                      <a:prstDash val="solid"/>
                      <a:round/>
                      <a:headEnd type="none" w="med" len="med"/>
                      <a:tailEnd type="none" w="med" len="med"/>
                    </a:lnT>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1"/>
                  </a:ext>
                </a:extLst>
              </a:tr>
              <a:tr h="432153">
                <a:tc>
                  <a:txBody>
                    <a:bodyPr/>
                    <a:lstStyle/>
                    <a:p>
                      <a:pPr algn="l"/>
                      <a:r>
                        <a:rPr lang="da-DK" sz="700" dirty="0">
                          <a:solidFill>
                            <a:schemeClr val="bg1"/>
                          </a:solidFill>
                          <a:latin typeface="+mn-lt"/>
                        </a:rPr>
                        <a:t>Politikker/instrukser</a:t>
                      </a:r>
                    </a:p>
                  </a:txBody>
                  <a:tcPr marL="76131" marR="76131" anchor="ctr">
                    <a:solidFill>
                      <a:schemeClr val="tx1"/>
                    </a:solidFill>
                  </a:tcPr>
                </a:tc>
                <a:tc>
                  <a:txBody>
                    <a:bodyPr/>
                    <a:lstStyle/>
                    <a:p>
                      <a:pPr algn="ctr"/>
                      <a:r>
                        <a:rPr lang="da-DK" sz="700" b="1" kern="1200" dirty="0">
                          <a:solidFill>
                            <a:schemeClr val="tx2"/>
                          </a:solidFill>
                          <a:latin typeface="+mn-lt"/>
                          <a:ea typeface="Calibri" panose="020F0502020204030204" pitchFamily="34" charset="0"/>
                          <a:cs typeface="Times New Roman" panose="02020603050405020304" pitchFamily="18" charset="0"/>
                        </a:rPr>
                        <a:t>Overordnede</a:t>
                      </a:r>
                      <a:r>
                        <a:rPr lang="da-DK" sz="700" b="1" kern="1200" baseline="0" dirty="0">
                          <a:solidFill>
                            <a:schemeClr val="tx2"/>
                          </a:solidFill>
                          <a:latin typeface="+mn-lt"/>
                          <a:ea typeface="Calibri" panose="020F0502020204030204" pitchFamily="34" charset="0"/>
                          <a:cs typeface="Times New Roman" panose="02020603050405020304" pitchFamily="18" charset="0"/>
                        </a:rPr>
                        <a:t> p</a:t>
                      </a:r>
                      <a:r>
                        <a:rPr lang="da-DK" sz="700" b="1" kern="1200" dirty="0">
                          <a:solidFill>
                            <a:schemeClr val="tx2"/>
                          </a:solidFill>
                          <a:latin typeface="+mn-lt"/>
                          <a:ea typeface="Calibri" panose="020F0502020204030204" pitchFamily="34" charset="0"/>
                          <a:cs typeface="Times New Roman" panose="02020603050405020304" pitchFamily="18" charset="0"/>
                        </a:rPr>
                        <a:t>olitikker og mål for informationssikkerhed er beskrevet</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algn="ctr"/>
                      <a:r>
                        <a:rPr lang="da-DK" sz="700" b="1" kern="1200" dirty="0">
                          <a:solidFill>
                            <a:schemeClr val="tx2"/>
                          </a:solidFill>
                          <a:latin typeface="+mn-lt"/>
                          <a:ea typeface="Calibri" panose="020F0502020204030204" pitchFamily="34" charset="0"/>
                          <a:cs typeface="Times New Roman" panose="02020603050405020304" pitchFamily="18" charset="0"/>
                        </a:rPr>
                        <a:t>Overordnede</a:t>
                      </a:r>
                      <a:r>
                        <a:rPr lang="da-DK" sz="700" b="1" kern="1200" baseline="0" dirty="0">
                          <a:solidFill>
                            <a:schemeClr val="tx2"/>
                          </a:solidFill>
                          <a:latin typeface="+mn-lt"/>
                          <a:ea typeface="Calibri" panose="020F0502020204030204" pitchFamily="34" charset="0"/>
                          <a:cs typeface="Times New Roman" panose="02020603050405020304" pitchFamily="18" charset="0"/>
                        </a:rPr>
                        <a:t> p</a:t>
                      </a:r>
                      <a:r>
                        <a:rPr lang="da-DK" sz="700" b="1" kern="1200" dirty="0">
                          <a:solidFill>
                            <a:schemeClr val="tx2"/>
                          </a:solidFill>
                          <a:latin typeface="+mn-lt"/>
                          <a:ea typeface="Calibri" panose="020F0502020204030204" pitchFamily="34" charset="0"/>
                          <a:cs typeface="Times New Roman" panose="02020603050405020304" pitchFamily="18" charset="0"/>
                        </a:rPr>
                        <a:t>olitikker og mål </a:t>
                      </a:r>
                      <a:r>
                        <a:rPr lang="da-DK" sz="700" b="1" dirty="0">
                          <a:solidFill>
                            <a:schemeClr val="tx2"/>
                          </a:solidFill>
                          <a:latin typeface="+mn-lt"/>
                          <a:ea typeface="Calibri" panose="020F0502020204030204" pitchFamily="34" charset="0"/>
                          <a:cs typeface="Times New Roman" panose="02020603050405020304" pitchFamily="18" charset="0"/>
                        </a:rPr>
                        <a:t>er kommunikeret til organisationen</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algn="ctr"/>
                      <a:r>
                        <a:rPr lang="da-DK" sz="700" b="1" kern="1200" dirty="0">
                          <a:solidFill>
                            <a:schemeClr val="tx2"/>
                          </a:solidFill>
                          <a:latin typeface="+mn-lt"/>
                          <a:ea typeface="+mn-ea"/>
                          <a:cs typeface="Times New Roman" panose="02020603050405020304" pitchFamily="18" charset="0"/>
                        </a:rPr>
                        <a:t>Politikkerne er forankrede i instrukser, kontrakter, det daglige arbejde, processer, osv.</a:t>
                      </a:r>
                      <a:endParaRPr lang="en-US" sz="700" b="1" kern="1200" dirty="0">
                        <a:solidFill>
                          <a:schemeClr val="tx2"/>
                        </a:solidFill>
                        <a:latin typeface="+mn-lt"/>
                        <a:ea typeface="+mn-ea"/>
                        <a:cs typeface="+mn-cs"/>
                      </a:endParaRPr>
                    </a:p>
                  </a:txBody>
                  <a:tcPr marL="76131" marR="76131" anchor="ctr">
                    <a:pattFill prst="pct75">
                      <a:fgClr>
                        <a:srgbClr val="DFE563"/>
                      </a:fgClr>
                      <a:bgClr>
                        <a:schemeClr val="accent4">
                          <a:lumMod val="20000"/>
                          <a:lumOff val="80000"/>
                        </a:schemeClr>
                      </a:bgClr>
                    </a:pattFill>
                  </a:tcPr>
                </a:tc>
                <a:tc>
                  <a:txBody>
                    <a:bodyPr/>
                    <a:lstStyle/>
                    <a:p>
                      <a:pPr algn="ctr"/>
                      <a:r>
                        <a:rPr lang="da-DK" sz="700" b="1" dirty="0">
                          <a:solidFill>
                            <a:schemeClr val="tx2"/>
                          </a:solidFill>
                          <a:latin typeface="+mn-lt"/>
                          <a:cs typeface="Times New Roman" panose="02020603050405020304" pitchFamily="18" charset="0"/>
                        </a:rPr>
                        <a:t>Politikkerne revurderes en gang om året og i forbindelse med større ændringer</a:t>
                      </a:r>
                      <a:endParaRPr lang="en-US" sz="700" b="1" dirty="0">
                        <a:solidFill>
                          <a:schemeClr val="tx2"/>
                        </a:solidFill>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2"/>
                  </a:ext>
                </a:extLst>
              </a:tr>
              <a:tr h="432153">
                <a:tc>
                  <a:txBody>
                    <a:bodyPr/>
                    <a:lstStyle/>
                    <a:p>
                      <a:pPr algn="l"/>
                      <a:r>
                        <a:rPr lang="da-DK" sz="700" dirty="0">
                          <a:solidFill>
                            <a:schemeClr val="bg1"/>
                          </a:solidFill>
                          <a:latin typeface="+mn-lt"/>
                        </a:rPr>
                        <a:t>Leverandørstyring</a:t>
                      </a:r>
                    </a:p>
                  </a:txBody>
                  <a:tcPr marL="76131" marR="76131" anchor="ctr">
                    <a:solidFill>
                      <a:schemeClr val="tx1"/>
                    </a:solidFill>
                  </a:tcPr>
                </a:tc>
                <a:tc>
                  <a:txBody>
                    <a:bodyPr/>
                    <a:lstStyle/>
                    <a:p>
                      <a:pPr algn="ctr"/>
                      <a:r>
                        <a:rPr lang="da-DK" sz="700" b="1" dirty="0">
                          <a:solidFill>
                            <a:schemeClr val="tx2"/>
                          </a:solidFill>
                          <a:latin typeface="+mn-lt"/>
                        </a:rPr>
                        <a:t>Der er beskrevet en proces for leverandørstyring</a:t>
                      </a:r>
                    </a:p>
                  </a:txBody>
                  <a:tcPr marL="76131" marR="76131" anchor="ctr">
                    <a:pattFill prst="pct75">
                      <a:fgClr>
                        <a:srgbClr val="DFE563"/>
                      </a:fgClr>
                      <a:bgClr>
                        <a:schemeClr val="accent4">
                          <a:lumMod val="20000"/>
                          <a:lumOff val="80000"/>
                        </a:schemeClr>
                      </a:bgClr>
                    </a:pattFill>
                  </a:tcPr>
                </a:tc>
                <a:tc>
                  <a:txBody>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700" b="1" i="0" u="none" strike="noStrike" cap="none" normalizeH="0" baseline="0" dirty="0">
                          <a:ln>
                            <a:noFill/>
                          </a:ln>
                          <a:solidFill>
                            <a:schemeClr val="tx2"/>
                          </a:solidFill>
                          <a:effectLst/>
                          <a:latin typeface="+mn-lt"/>
                        </a:rPr>
                        <a:t>De</a:t>
                      </a:r>
                      <a:r>
                        <a:rPr kumimoji="0" lang="da-DK" sz="700" b="1" i="0" u="none" strike="noStrike" cap="none" normalizeH="0" dirty="0">
                          <a:ln>
                            <a:noFill/>
                          </a:ln>
                          <a:solidFill>
                            <a:schemeClr val="tx2"/>
                          </a:solidFill>
                          <a:effectLst/>
                          <a:latin typeface="+mn-lt"/>
                        </a:rPr>
                        <a:t> </a:t>
                      </a:r>
                      <a:r>
                        <a:rPr kumimoji="0" lang="da-DK" sz="700" b="1" i="0" u="none" strike="noStrike" cap="none" normalizeH="0" baseline="0" dirty="0">
                          <a:ln>
                            <a:noFill/>
                          </a:ln>
                          <a:solidFill>
                            <a:schemeClr val="tx2"/>
                          </a:solidFill>
                          <a:effectLst/>
                          <a:latin typeface="+mn-lt"/>
                        </a:rPr>
                        <a:t>valgte kontroller og leverandørkrav er opdaterede i forhold til det nyeste risikobillede</a:t>
                      </a: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Der følges op på </a:t>
                      </a:r>
                      <a:r>
                        <a:rPr kumimoji="0" lang="da-DK" sz="700" b="1" i="0" u="none" strike="noStrike" cap="none" normalizeH="0" dirty="0">
                          <a:ln>
                            <a:noFill/>
                          </a:ln>
                          <a:solidFill>
                            <a:schemeClr val="tx2"/>
                          </a:solidFill>
                          <a:effectLst/>
                          <a:latin typeface="+mn-lt"/>
                        </a:rPr>
                        <a:t>leverandørerne kan dokumentere deres kapabilitet</a:t>
                      </a:r>
                      <a:endParaRPr kumimoji="0" lang="da-DK" sz="700" b="1" i="0" u="none" strike="noStrike" cap="none" normalizeH="0" baseline="0" dirty="0">
                        <a:ln>
                          <a:noFill/>
                        </a:ln>
                        <a:solidFill>
                          <a:schemeClr val="tx2"/>
                        </a:solidFill>
                        <a:effectLst/>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Leverandørernes</a:t>
                      </a:r>
                      <a:r>
                        <a:rPr kumimoji="0" lang="da-DK" sz="700" b="1" i="0" u="none" strike="noStrike" cap="none" normalizeH="0" dirty="0">
                          <a:ln>
                            <a:noFill/>
                          </a:ln>
                          <a:solidFill>
                            <a:schemeClr val="tx2"/>
                          </a:solidFill>
                          <a:effectLst/>
                          <a:latin typeface="+mn-lt"/>
                        </a:rPr>
                        <a:t> produkter testes og det verificeres,</a:t>
                      </a:r>
                      <a:r>
                        <a:rPr kumimoji="0" lang="da-DK" sz="700" b="1" i="0" u="none" strike="noStrike" cap="none" normalizeH="0" baseline="0" dirty="0">
                          <a:ln>
                            <a:noFill/>
                          </a:ln>
                          <a:solidFill>
                            <a:schemeClr val="tx2"/>
                          </a:solidFill>
                          <a:effectLst/>
                          <a:latin typeface="+mn-lt"/>
                        </a:rPr>
                        <a:t> at de efterlever relevante krav</a:t>
                      </a:r>
                    </a:p>
                  </a:txBody>
                  <a:tcPr marL="76131" marR="76131" anchor="ct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3"/>
                  </a:ext>
                </a:extLst>
              </a:tr>
              <a:tr h="432153">
                <a:tc>
                  <a:txBody>
                    <a:bodyPr/>
                    <a:lstStyle/>
                    <a:p>
                      <a:pPr algn="l"/>
                      <a:r>
                        <a:rPr lang="da-DK" sz="700" dirty="0">
                          <a:solidFill>
                            <a:schemeClr val="bg1"/>
                          </a:solidFill>
                          <a:latin typeface="+mn-lt"/>
                        </a:rPr>
                        <a:t>Hændelses-håndtering</a:t>
                      </a:r>
                    </a:p>
                  </a:txBody>
                  <a:tcPr marL="76131" marR="76131"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Der er beskrevet en proces for hændelseshåndtering</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Hændelser bliver rapporteret via faste</a:t>
                      </a:r>
                      <a:r>
                        <a:rPr kumimoji="0" lang="da-DK" sz="700" b="1" i="0" u="none" strike="noStrike" cap="none" normalizeH="0" dirty="0">
                          <a:ln>
                            <a:noFill/>
                          </a:ln>
                          <a:solidFill>
                            <a:schemeClr val="tx2"/>
                          </a:solidFill>
                          <a:effectLst/>
                          <a:latin typeface="+mn-lt"/>
                        </a:rPr>
                        <a:t> kanaler</a:t>
                      </a:r>
                      <a:endParaRPr kumimoji="0" lang="da-DK" sz="700" b="1" i="0" u="none" strike="noStrike" cap="none" normalizeH="0" baseline="0" dirty="0">
                        <a:ln>
                          <a:noFill/>
                        </a:ln>
                        <a:solidFill>
                          <a:schemeClr val="tx2"/>
                        </a:solidFill>
                        <a:effectLst/>
                        <a:latin typeface="+mn-lt"/>
                      </a:endParaRP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Rapporterede h</a:t>
                      </a:r>
                      <a:r>
                        <a:rPr kumimoji="0" lang="da-DK" sz="700" b="1" i="0" u="none" strike="noStrike" cap="none" normalizeH="0" baseline="0" dirty="0">
                          <a:ln>
                            <a:noFill/>
                          </a:ln>
                          <a:solidFill>
                            <a:schemeClr val="tx2"/>
                          </a:solidFill>
                          <a:effectLst/>
                          <a:latin typeface="+mn-lt"/>
                        </a:rPr>
                        <a:t>ændelser bliver </a:t>
                      </a:r>
                      <a:r>
                        <a:rPr lang="da-DK" sz="700" b="1" dirty="0">
                          <a:solidFill>
                            <a:schemeClr val="tx2"/>
                          </a:solidFill>
                          <a:latin typeface="+mn-lt"/>
                        </a:rPr>
                        <a:t>vurd</a:t>
                      </a:r>
                      <a:r>
                        <a:rPr kumimoji="0" lang="da-DK" sz="700" b="1" i="0" u="none" strike="noStrike" cap="none" normalizeH="0" baseline="0" dirty="0">
                          <a:ln>
                            <a:noFill/>
                          </a:ln>
                          <a:solidFill>
                            <a:schemeClr val="tx2"/>
                          </a:solidFill>
                          <a:effectLst/>
                          <a:latin typeface="+mn-lt"/>
                        </a:rPr>
                        <a:t>eret</a:t>
                      </a:r>
                      <a:r>
                        <a:rPr kumimoji="0" lang="da-DK" sz="700" b="1" i="0" u="none" strike="noStrike" cap="none" normalizeH="0" dirty="0">
                          <a:ln>
                            <a:noFill/>
                          </a:ln>
                          <a:solidFill>
                            <a:schemeClr val="tx2"/>
                          </a:solidFill>
                          <a:effectLst/>
                          <a:latin typeface="+mn-lt"/>
                        </a:rPr>
                        <a:t> og behandlet inden for en acceptabel tidsramme </a:t>
                      </a:r>
                      <a:endParaRPr kumimoji="0" lang="da-DK" sz="700" b="1" i="0" u="none" strike="noStrike" cap="none" normalizeH="0" baseline="0" dirty="0">
                        <a:ln>
                          <a:noFill/>
                        </a:ln>
                        <a:solidFill>
                          <a:schemeClr val="tx2"/>
                        </a:solidFill>
                        <a:effectLst/>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Effektiviteten af processen bliver målt i opnået læring</a:t>
                      </a:r>
                      <a:r>
                        <a:rPr lang="da-DK" sz="700" b="1" baseline="0" dirty="0">
                          <a:solidFill>
                            <a:schemeClr val="tx2"/>
                          </a:solidFill>
                          <a:latin typeface="+mn-lt"/>
                        </a:rPr>
                        <a:t> (fx øget antal af hændelsesrapporteringer)</a:t>
                      </a:r>
                      <a:endParaRPr kumimoji="0" lang="da-DK" sz="700" b="1" i="0" u="none" strike="noStrike" cap="none" normalizeH="0" baseline="0" dirty="0">
                        <a:ln>
                          <a:noFill/>
                        </a:ln>
                        <a:solidFill>
                          <a:schemeClr val="tx2"/>
                        </a:solidFill>
                        <a:effectLst/>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4"/>
                  </a:ext>
                </a:extLst>
              </a:tr>
              <a:tr h="432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700" dirty="0">
                          <a:solidFill>
                            <a:schemeClr val="bg1"/>
                          </a:solidFill>
                          <a:latin typeface="+mn-lt"/>
                        </a:rPr>
                        <a:t>Beredskabsplan</a:t>
                      </a:r>
                    </a:p>
                  </a:txBody>
                  <a:tcPr marL="76131" marR="76131"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Der er beskrevet en proces for planlægningen og styringen af beredskabet</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Der er etableret beredskabsplaner</a:t>
                      </a: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Medarbejdere, leverandører og interessenter </a:t>
                      </a:r>
                      <a:r>
                        <a:rPr lang="da-DK" sz="700" b="1" dirty="0">
                          <a:solidFill>
                            <a:schemeClr val="tx2"/>
                          </a:solidFill>
                          <a:latin typeface="+mn-lt"/>
                        </a:rPr>
                        <a:t>har modtaget </a:t>
                      </a:r>
                      <a:r>
                        <a:rPr kumimoji="0" lang="da-DK" sz="700" b="1" i="0" u="none" strike="noStrike" cap="none" normalizeH="0" dirty="0">
                          <a:ln>
                            <a:noFill/>
                          </a:ln>
                          <a:solidFill>
                            <a:schemeClr val="tx2"/>
                          </a:solidFill>
                          <a:effectLst/>
                          <a:latin typeface="+mn-lt"/>
                        </a:rPr>
                        <a:t>undervisning i beredskabsplanen</a:t>
                      </a:r>
                      <a:endParaRPr lang="da-DK" sz="700" b="1" dirty="0">
                        <a:solidFill>
                          <a:schemeClr val="tx2"/>
                        </a:solidFill>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Effektiviteten</a:t>
                      </a:r>
                      <a:r>
                        <a:rPr kumimoji="0" lang="da-DK" sz="700" b="1" i="0" u="none" strike="noStrike" cap="none" normalizeH="0" dirty="0">
                          <a:ln>
                            <a:noFill/>
                          </a:ln>
                          <a:solidFill>
                            <a:schemeClr val="tx2"/>
                          </a:solidFill>
                          <a:effectLst/>
                          <a:latin typeface="+mn-lt"/>
                        </a:rPr>
                        <a:t> af beredskabet er blevet testet</a:t>
                      </a:r>
                      <a:endParaRPr kumimoji="0" lang="da-DK" sz="700" b="1" i="0" u="none" strike="noStrike" cap="none" normalizeH="0" baseline="0" dirty="0">
                        <a:ln>
                          <a:noFill/>
                        </a:ln>
                        <a:solidFill>
                          <a:schemeClr val="tx2"/>
                        </a:solidFill>
                        <a:effectLst/>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5"/>
                  </a:ext>
                </a:extLst>
              </a:tr>
              <a:tr h="432153">
                <a:tc>
                  <a:txBody>
                    <a:bodyPr/>
                    <a:lstStyle/>
                    <a:p>
                      <a:pPr algn="l"/>
                      <a:r>
                        <a:rPr kumimoji="0" lang="da-DK" sz="700" b="1" i="0" u="none" strike="noStrike" cap="none" normalizeH="0" baseline="0" dirty="0">
                          <a:ln>
                            <a:noFill/>
                          </a:ln>
                          <a:solidFill>
                            <a:schemeClr val="bg1"/>
                          </a:solidFill>
                          <a:effectLst/>
                          <a:latin typeface="+mn-lt"/>
                        </a:rPr>
                        <a:t>Awareness og uddannelse</a:t>
                      </a:r>
                      <a:endParaRPr lang="da-DK" sz="700" b="1" dirty="0">
                        <a:solidFill>
                          <a:schemeClr val="bg1"/>
                        </a:solidFill>
                        <a:latin typeface="+mn-lt"/>
                      </a:endParaRPr>
                    </a:p>
                  </a:txBody>
                  <a:tcPr marL="76131" marR="76131"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kern="1200" dirty="0">
                          <a:solidFill>
                            <a:schemeClr val="tx2"/>
                          </a:solidFill>
                          <a:latin typeface="+mn-lt"/>
                          <a:ea typeface="+mn-ea"/>
                          <a:cs typeface="+mn-cs"/>
                        </a:rPr>
                        <a:t>Der er beskrevet et awareness-program</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kern="1200" dirty="0">
                          <a:solidFill>
                            <a:schemeClr val="tx2"/>
                          </a:solidFill>
                          <a:latin typeface="+mn-lt"/>
                          <a:ea typeface="+mn-ea"/>
                          <a:cs typeface="+mn-cs"/>
                        </a:rPr>
                        <a:t>Uddannelse og kommunikation eksekveres i overensstemmelse med planen</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Opdateringer til awareness-programmet er sket i overensstemmelse med de evt. ændrede</a:t>
                      </a:r>
                      <a:r>
                        <a:rPr lang="da-DK" sz="700" b="1" baseline="0" dirty="0">
                          <a:solidFill>
                            <a:schemeClr val="tx2"/>
                          </a:solidFill>
                          <a:latin typeface="+mn-lt"/>
                        </a:rPr>
                        <a:t> </a:t>
                      </a:r>
                      <a:r>
                        <a:rPr lang="da-DK" sz="700" b="1" dirty="0">
                          <a:solidFill>
                            <a:schemeClr val="tx2"/>
                          </a:solidFill>
                          <a:latin typeface="+mn-lt"/>
                        </a:rPr>
                        <a:t>behov</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Effektiviteten af awareness-program er</a:t>
                      </a:r>
                      <a:r>
                        <a:rPr lang="da-DK" sz="700" b="1" baseline="0" dirty="0">
                          <a:solidFill>
                            <a:schemeClr val="tx2"/>
                          </a:solidFill>
                          <a:latin typeface="+mn-lt"/>
                        </a:rPr>
                        <a:t> blevet vurderet</a:t>
                      </a:r>
                      <a:endParaRPr kumimoji="0" lang="da-DK" sz="700" b="1" i="0" u="none" strike="noStrike" cap="none" normalizeH="0" baseline="0" dirty="0">
                        <a:ln>
                          <a:noFill/>
                        </a:ln>
                        <a:solidFill>
                          <a:schemeClr val="tx2"/>
                        </a:solidFill>
                        <a:effectLst/>
                        <a:latin typeface="+mn-lt"/>
                      </a:endParaRPr>
                    </a:p>
                  </a:txBody>
                  <a:tcPr marL="76131" marR="76131" anchor="ctr">
                    <a:pattFill prst="pct75">
                      <a:fgClr>
                        <a:srgbClr val="DFE563"/>
                      </a:fgClr>
                      <a:bgClr>
                        <a:schemeClr val="accent4">
                          <a:lumMod val="20000"/>
                          <a:lumOff val="80000"/>
                        </a:schemeClr>
                      </a:bgClr>
                    </a:pattFill>
                  </a:tcPr>
                </a:tc>
                <a:extLst>
                  <a:ext uri="{0D108BD9-81ED-4DB2-BD59-A6C34878D82A}">
                    <a16:rowId xmlns:a16="http://schemas.microsoft.com/office/drawing/2014/main" val="10006"/>
                  </a:ext>
                </a:extLst>
              </a:tr>
              <a:tr h="432153">
                <a:tc>
                  <a:txBody>
                    <a:bodyPr/>
                    <a:lstStyle/>
                    <a:p>
                      <a:pPr algn="l"/>
                      <a:r>
                        <a:rPr lang="da-DK" sz="700" dirty="0">
                          <a:solidFill>
                            <a:schemeClr val="bg1"/>
                          </a:solidFill>
                          <a:latin typeface="+mn-lt"/>
                        </a:rPr>
                        <a:t>Opdatering af risikovurdering </a:t>
                      </a:r>
                    </a:p>
                    <a:p>
                      <a:pPr algn="l"/>
                      <a:r>
                        <a:rPr lang="da-DK" sz="700" dirty="0">
                          <a:solidFill>
                            <a:schemeClr val="bg1"/>
                          </a:solidFill>
                          <a:latin typeface="+mn-lt"/>
                        </a:rPr>
                        <a:t>og SoA</a:t>
                      </a:r>
                    </a:p>
                  </a:txBody>
                  <a:tcPr marL="76131" marR="76131"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kern="1200" dirty="0">
                          <a:solidFill>
                            <a:schemeClr val="tx2"/>
                          </a:solidFill>
                          <a:latin typeface="+mn-lt"/>
                          <a:ea typeface="Calibri" panose="020F0502020204030204" pitchFamily="34" charset="0"/>
                          <a:cs typeface="Times New Roman" panose="02020603050405020304" pitchFamily="18" charset="0"/>
                        </a:rPr>
                        <a:t>Der er beskrevet en proces for risikovurderinger</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ea typeface="Calibri" panose="020F0502020204030204" pitchFamily="34" charset="0"/>
                          <a:cs typeface="Times New Roman" panose="02020603050405020304" pitchFamily="18" charset="0"/>
                        </a:rPr>
                        <a:t>Risikovurderinger gennemføres i henhold til processen og risici</a:t>
                      </a: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kern="1200" dirty="0">
                          <a:solidFill>
                            <a:schemeClr val="tx2"/>
                          </a:solidFill>
                          <a:latin typeface="+mn-lt"/>
                          <a:ea typeface="Calibri" panose="020F0502020204030204" pitchFamily="34" charset="0"/>
                          <a:cs typeface="Times New Roman" panose="02020603050405020304" pitchFamily="18" charset="0"/>
                        </a:rPr>
                        <a:t>Risikoejere følger op på handleplaner, der er afledt af risikovurderingerne</a:t>
                      </a:r>
                      <a:endParaRPr lang="en-US" sz="700" b="1" kern="1200" dirty="0">
                        <a:solidFill>
                          <a:schemeClr val="tx2"/>
                        </a:solidFill>
                        <a:latin typeface="+mn-lt"/>
                        <a:ea typeface="+mn-ea"/>
                        <a:cs typeface="+mn-cs"/>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Effektiviteten af kontroller er blevet verificeret</a:t>
                      </a:r>
                      <a:endParaRPr kumimoji="0" lang="da-DK" sz="700" b="1" i="0" u="none" strike="noStrike" cap="none" normalizeH="0" baseline="0" dirty="0">
                        <a:ln>
                          <a:noFill/>
                        </a:ln>
                        <a:solidFill>
                          <a:schemeClr val="tx2"/>
                        </a:solidFill>
                        <a:effectLst/>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7"/>
                  </a:ext>
                </a:extLst>
              </a:tr>
              <a:tr h="432153">
                <a:tc>
                  <a:txBody>
                    <a:bodyPr/>
                    <a:lstStyle/>
                    <a:p>
                      <a:pPr algn="l"/>
                      <a:r>
                        <a:rPr lang="da-DK" sz="700" dirty="0">
                          <a:solidFill>
                            <a:schemeClr val="bg1"/>
                          </a:solidFill>
                          <a:latin typeface="+mn-lt"/>
                        </a:rPr>
                        <a:t>Planer for sikkerheds-aktiviteter</a:t>
                      </a:r>
                    </a:p>
                  </a:txBody>
                  <a:tcPr marL="76131" marR="76131"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Der er beskrevet en proces for måling af informationssikkerheden</a:t>
                      </a: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Målinger gennemføres</a:t>
                      </a:r>
                      <a:r>
                        <a:rPr kumimoji="0" lang="da-DK" sz="700" b="1" i="0" u="none" strike="noStrike" cap="none" normalizeH="0" dirty="0">
                          <a:ln>
                            <a:noFill/>
                          </a:ln>
                          <a:solidFill>
                            <a:schemeClr val="tx2"/>
                          </a:solidFill>
                          <a:effectLst/>
                          <a:latin typeface="+mn-lt"/>
                        </a:rPr>
                        <a:t> i henhold til processen </a:t>
                      </a:r>
                      <a:r>
                        <a:rPr kumimoji="0" lang="da-DK" sz="700" b="1" i="0" u="none" strike="noStrike" cap="none" normalizeH="0" baseline="0" dirty="0">
                          <a:ln>
                            <a:noFill/>
                          </a:ln>
                          <a:solidFill>
                            <a:schemeClr val="tx2"/>
                          </a:solidFill>
                          <a:effectLst/>
                          <a:latin typeface="+mn-lt"/>
                        </a:rPr>
                        <a:t> </a:t>
                      </a: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700" b="1" i="0" u="none" strike="noStrike" cap="none" normalizeH="0" baseline="0" dirty="0">
                          <a:ln>
                            <a:noFill/>
                          </a:ln>
                          <a:solidFill>
                            <a:schemeClr val="tx2"/>
                          </a:solidFill>
                          <a:effectLst/>
                          <a:latin typeface="+mn-lt"/>
                        </a:rPr>
                        <a:t>Handleplaner bliver eksekveret</a:t>
                      </a:r>
                      <a:r>
                        <a:rPr kumimoji="0" lang="da-DK" sz="700" b="1" i="0" u="none" strike="noStrike" cap="none" normalizeH="0" dirty="0">
                          <a:ln>
                            <a:noFill/>
                          </a:ln>
                          <a:solidFill>
                            <a:schemeClr val="tx2"/>
                          </a:solidFill>
                          <a:effectLst/>
                          <a:latin typeface="+mn-lt"/>
                        </a:rPr>
                        <a:t> baseret på identificerede</a:t>
                      </a:r>
                      <a:r>
                        <a:rPr kumimoji="0" lang="da-DK" sz="700" b="1" i="0" u="none" strike="noStrike" cap="none" normalizeH="0" baseline="0" dirty="0">
                          <a:ln>
                            <a:noFill/>
                          </a:ln>
                          <a:solidFill>
                            <a:schemeClr val="tx2"/>
                          </a:solidFill>
                          <a:effectLst/>
                          <a:latin typeface="+mn-lt"/>
                        </a:rPr>
                        <a:t> mangler</a:t>
                      </a: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 b="1" dirty="0">
                          <a:solidFill>
                            <a:schemeClr val="tx2"/>
                          </a:solidFill>
                          <a:latin typeface="+mn-lt"/>
                        </a:rPr>
                        <a:t>Planer for sikkerhedssaktiviteter er blevet opdateret</a:t>
                      </a:r>
                      <a:r>
                        <a:rPr lang="da-DK" sz="700" b="1" baseline="0" dirty="0">
                          <a:solidFill>
                            <a:schemeClr val="tx2"/>
                          </a:solidFill>
                          <a:latin typeface="+mn-lt"/>
                        </a:rPr>
                        <a:t> </a:t>
                      </a:r>
                      <a:endParaRPr kumimoji="0" lang="da-DK" sz="700" b="1" i="0" u="none" strike="noStrike" cap="none" normalizeH="0" baseline="0" dirty="0">
                        <a:ln>
                          <a:noFill/>
                        </a:ln>
                        <a:solidFill>
                          <a:schemeClr val="tx2"/>
                        </a:solidFill>
                        <a:effectLst/>
                        <a:latin typeface="+mn-lt"/>
                      </a:endParaRPr>
                    </a:p>
                  </a:txBody>
                  <a:tcPr marL="76131" marR="76131" anchor="ct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8"/>
                  </a:ext>
                </a:extLst>
              </a:tr>
            </a:tbl>
          </a:graphicData>
        </a:graphic>
      </p:graphicFrame>
      <p:sp>
        <p:nvSpPr>
          <p:cNvPr id="4" name="Tekstfelt 3">
            <a:extLst>
              <a:ext uri="{FF2B5EF4-FFF2-40B4-BE49-F238E27FC236}">
                <a16:creationId xmlns:a16="http://schemas.microsoft.com/office/drawing/2014/main" id="{E8465DD6-86AE-C94D-87A4-D6DF7BB6ED1F}"/>
              </a:ext>
            </a:extLst>
          </p:cNvPr>
          <p:cNvSpPr txBox="1"/>
          <p:nvPr/>
        </p:nvSpPr>
        <p:spPr>
          <a:xfrm>
            <a:off x="5271655" y="-166255"/>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5" name="Rektangel 4">
            <a:extLst>
              <a:ext uri="{FF2B5EF4-FFF2-40B4-BE49-F238E27FC236}">
                <a16:creationId xmlns:a16="http://schemas.microsoft.com/office/drawing/2014/main" id="{616838A0-74DB-2144-A40F-B2FF36AE201F}"/>
              </a:ext>
            </a:extLst>
          </p:cNvPr>
          <p:cNvSpPr/>
          <p:nvPr/>
        </p:nvSpPr>
        <p:spPr>
          <a:xfrm>
            <a:off x="1431234" y="-3445565"/>
            <a:ext cx="3008244" cy="1524000"/>
          </a:xfrm>
          <a:prstGeom prst="rect">
            <a:avLst/>
          </a:prstGeom>
          <a:solidFill>
            <a:srgbClr val="63C8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6" name="Rektangel 5">
            <a:extLst>
              <a:ext uri="{FF2B5EF4-FFF2-40B4-BE49-F238E27FC236}">
                <a16:creationId xmlns:a16="http://schemas.microsoft.com/office/drawing/2014/main" id="{52435555-7812-714F-8C76-E9B51EC77E7C}"/>
              </a:ext>
            </a:extLst>
          </p:cNvPr>
          <p:cNvSpPr/>
          <p:nvPr/>
        </p:nvSpPr>
        <p:spPr>
          <a:xfrm>
            <a:off x="4757530" y="-3445565"/>
            <a:ext cx="3008244" cy="1524000"/>
          </a:xfrm>
          <a:prstGeom prst="rect">
            <a:avLst/>
          </a:prstGeom>
          <a:solidFill>
            <a:srgbClr val="DFE5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7" name="Rektangel 6">
            <a:extLst>
              <a:ext uri="{FF2B5EF4-FFF2-40B4-BE49-F238E27FC236}">
                <a16:creationId xmlns:a16="http://schemas.microsoft.com/office/drawing/2014/main" id="{A8786E85-F7AA-1244-9337-DFBCD372CE90}"/>
              </a:ext>
            </a:extLst>
          </p:cNvPr>
          <p:cNvSpPr/>
          <p:nvPr/>
        </p:nvSpPr>
        <p:spPr>
          <a:xfrm>
            <a:off x="8097078" y="-3445565"/>
            <a:ext cx="3008244" cy="1524000"/>
          </a:xfrm>
          <a:prstGeom prst="rect">
            <a:avLst/>
          </a:prstGeom>
          <a:solidFill>
            <a:srgbClr val="D154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8" name="Tekstfelt 7">
            <a:extLst>
              <a:ext uri="{FF2B5EF4-FFF2-40B4-BE49-F238E27FC236}">
                <a16:creationId xmlns:a16="http://schemas.microsoft.com/office/drawing/2014/main" id="{91421A7F-F5BE-C940-A44E-9F4613321719}"/>
              </a:ext>
            </a:extLst>
          </p:cNvPr>
          <p:cNvSpPr txBox="1"/>
          <p:nvPr/>
        </p:nvSpPr>
        <p:spPr>
          <a:xfrm>
            <a:off x="8697113" y="13750"/>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9" name="Tekstfelt 8">
            <a:extLst>
              <a:ext uri="{FF2B5EF4-FFF2-40B4-BE49-F238E27FC236}">
                <a16:creationId xmlns:a16="http://schemas.microsoft.com/office/drawing/2014/main" id="{9E7E7FF5-9F19-E949-BD82-D32EF7959C8D}"/>
              </a:ext>
            </a:extLst>
          </p:cNvPr>
          <p:cNvSpPr txBox="1"/>
          <p:nvPr/>
        </p:nvSpPr>
        <p:spPr>
          <a:xfrm>
            <a:off x="7927092" y="-529389"/>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Tree>
    <p:extLst>
      <p:ext uri="{BB962C8B-B14F-4D97-AF65-F5344CB8AC3E}">
        <p14:creationId xmlns:p14="http://schemas.microsoft.com/office/powerpoint/2010/main" val="3879429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60AD96-CCD9-314C-8746-689369129FB0}"/>
              </a:ext>
            </a:extLst>
          </p:cNvPr>
          <p:cNvSpPr>
            <a:spLocks noGrp="1"/>
          </p:cNvSpPr>
          <p:nvPr>
            <p:ph type="title"/>
          </p:nvPr>
        </p:nvSpPr>
        <p:spPr>
          <a:xfrm>
            <a:off x="542925" y="503238"/>
            <a:ext cx="9793287" cy="792162"/>
          </a:xfrm>
        </p:spPr>
        <p:txBody>
          <a:bodyPr/>
          <a:lstStyle/>
          <a:p>
            <a:r>
              <a:rPr lang="da-DK" dirty="0"/>
              <a:t>God SKIK vil supportere arbejdet med de principelle ISO-elementer</a:t>
            </a:r>
          </a:p>
        </p:txBody>
      </p:sp>
      <p:sp>
        <p:nvSpPr>
          <p:cNvPr id="3" name="Freeform 15">
            <a:extLst>
              <a:ext uri="{FF2B5EF4-FFF2-40B4-BE49-F238E27FC236}">
                <a16:creationId xmlns:a16="http://schemas.microsoft.com/office/drawing/2014/main" id="{A7A5BEE2-0789-8844-81F1-7B658B8F4862}"/>
              </a:ext>
            </a:extLst>
          </p:cNvPr>
          <p:cNvSpPr/>
          <p:nvPr/>
        </p:nvSpPr>
        <p:spPr>
          <a:xfrm>
            <a:off x="542925" y="1643133"/>
            <a:ext cx="2272204" cy="361113"/>
          </a:xfrm>
          <a:custGeom>
            <a:avLst/>
            <a:gdLst>
              <a:gd name="connsiteX0" fmla="*/ 0 w 1840305"/>
              <a:gd name="connsiteY0" fmla="*/ 0 h 361113"/>
              <a:gd name="connsiteX1" fmla="*/ 1840305 w 1840305"/>
              <a:gd name="connsiteY1" fmla="*/ 0 h 361113"/>
              <a:gd name="connsiteX2" fmla="*/ 1840305 w 1840305"/>
              <a:gd name="connsiteY2" fmla="*/ 361113 h 361113"/>
              <a:gd name="connsiteX3" fmla="*/ 0 w 1840305"/>
              <a:gd name="connsiteY3" fmla="*/ 361113 h 361113"/>
              <a:gd name="connsiteX4" fmla="*/ 0 w 1840305"/>
              <a:gd name="connsiteY4" fmla="*/ 0 h 36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361113">
                <a:moveTo>
                  <a:pt x="0" y="0"/>
                </a:moveTo>
                <a:lnTo>
                  <a:pt x="1840305" y="0"/>
                </a:lnTo>
                <a:lnTo>
                  <a:pt x="1840305" y="361113"/>
                </a:lnTo>
                <a:lnTo>
                  <a:pt x="0" y="361113"/>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da-DK" sz="1000" b="1" kern="1200" dirty="0">
                <a:solidFill>
                  <a:schemeClr val="bg1"/>
                </a:solidFill>
              </a:rPr>
              <a:t>Politik og strategi</a:t>
            </a:r>
          </a:p>
        </p:txBody>
      </p:sp>
      <p:sp>
        <p:nvSpPr>
          <p:cNvPr id="4" name="Freeform 16">
            <a:extLst>
              <a:ext uri="{FF2B5EF4-FFF2-40B4-BE49-F238E27FC236}">
                <a16:creationId xmlns:a16="http://schemas.microsoft.com/office/drawing/2014/main" id="{3EA8B75E-B809-FF44-9BF9-C78D148F0BAD}"/>
              </a:ext>
            </a:extLst>
          </p:cNvPr>
          <p:cNvSpPr/>
          <p:nvPr/>
        </p:nvSpPr>
        <p:spPr>
          <a:xfrm>
            <a:off x="542925" y="2015084"/>
            <a:ext cx="2272204" cy="817326"/>
          </a:xfrm>
          <a:custGeom>
            <a:avLst/>
            <a:gdLst>
              <a:gd name="connsiteX0" fmla="*/ 0 w 1840305"/>
              <a:gd name="connsiteY0" fmla="*/ 0 h 966240"/>
              <a:gd name="connsiteX1" fmla="*/ 1840305 w 1840305"/>
              <a:gd name="connsiteY1" fmla="*/ 0 h 966240"/>
              <a:gd name="connsiteX2" fmla="*/ 1840305 w 1840305"/>
              <a:gd name="connsiteY2" fmla="*/ 966240 h 966240"/>
              <a:gd name="connsiteX3" fmla="*/ 0 w 1840305"/>
              <a:gd name="connsiteY3" fmla="*/ 966240 h 966240"/>
              <a:gd name="connsiteX4" fmla="*/ 0 w 1840305"/>
              <a:gd name="connsiteY4" fmla="*/ 0 h 96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66240">
                <a:moveTo>
                  <a:pt x="0" y="0"/>
                </a:moveTo>
                <a:lnTo>
                  <a:pt x="1840305" y="0"/>
                </a:lnTo>
                <a:lnTo>
                  <a:pt x="1840305" y="966240"/>
                </a:lnTo>
                <a:lnTo>
                  <a:pt x="0" y="966240"/>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da-DK" sz="1000" kern="1200" dirty="0">
                <a:solidFill>
                  <a:schemeClr val="tx1"/>
                </a:solidFill>
              </a:rPr>
              <a:t>Strategi og politikker</a:t>
            </a:r>
          </a:p>
          <a:p>
            <a:pPr marL="171450" lvl="1" indent="-171450" algn="l" defTabSz="444500">
              <a:lnSpc>
                <a:spcPct val="90000"/>
              </a:lnSpc>
              <a:spcBef>
                <a:spcPct val="0"/>
              </a:spcBef>
              <a:spcAft>
                <a:spcPct val="15000"/>
              </a:spcAft>
              <a:buFont typeface="Arial" panose="020B0604020202020204" pitchFamily="34" charset="0"/>
              <a:buChar char="•"/>
            </a:pPr>
            <a:r>
              <a:rPr lang="da-DK" sz="1000" kern="1200" dirty="0">
                <a:solidFill>
                  <a:schemeClr val="tx1"/>
                </a:solidFill>
              </a:rPr>
              <a:t>Regler og overordnede procedurer</a:t>
            </a:r>
          </a:p>
          <a:p>
            <a:pPr marL="171450" lvl="1" indent="-171450" algn="l" defTabSz="444500">
              <a:lnSpc>
                <a:spcPct val="90000"/>
              </a:lnSpc>
              <a:spcBef>
                <a:spcPct val="0"/>
              </a:spcBef>
              <a:spcAft>
                <a:spcPct val="15000"/>
              </a:spcAft>
              <a:buFont typeface="Arial" panose="020B0604020202020204" pitchFamily="34" charset="0"/>
              <a:buChar char="•"/>
            </a:pPr>
            <a:r>
              <a:rPr lang="da-DK" sz="1000" kern="1200" dirty="0">
                <a:solidFill>
                  <a:schemeClr val="tx1"/>
                </a:solidFill>
              </a:rPr>
              <a:t>Eksternt strategisk samarbejde.</a:t>
            </a:r>
          </a:p>
        </p:txBody>
      </p:sp>
      <p:sp>
        <p:nvSpPr>
          <p:cNvPr id="5" name="Freeform 17">
            <a:extLst>
              <a:ext uri="{FF2B5EF4-FFF2-40B4-BE49-F238E27FC236}">
                <a16:creationId xmlns:a16="http://schemas.microsoft.com/office/drawing/2014/main" id="{21BB5BF5-8451-244A-9542-B76BDE287A85}"/>
              </a:ext>
            </a:extLst>
          </p:cNvPr>
          <p:cNvSpPr/>
          <p:nvPr/>
        </p:nvSpPr>
        <p:spPr>
          <a:xfrm>
            <a:off x="3011373" y="1643133"/>
            <a:ext cx="2272204" cy="361113"/>
          </a:xfrm>
          <a:custGeom>
            <a:avLst/>
            <a:gdLst>
              <a:gd name="connsiteX0" fmla="*/ 0 w 1840305"/>
              <a:gd name="connsiteY0" fmla="*/ 0 h 361113"/>
              <a:gd name="connsiteX1" fmla="*/ 1840305 w 1840305"/>
              <a:gd name="connsiteY1" fmla="*/ 0 h 361113"/>
              <a:gd name="connsiteX2" fmla="*/ 1840305 w 1840305"/>
              <a:gd name="connsiteY2" fmla="*/ 361113 h 361113"/>
              <a:gd name="connsiteX3" fmla="*/ 0 w 1840305"/>
              <a:gd name="connsiteY3" fmla="*/ 361113 h 361113"/>
              <a:gd name="connsiteX4" fmla="*/ 0 w 1840305"/>
              <a:gd name="connsiteY4" fmla="*/ 0 h 36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361113">
                <a:moveTo>
                  <a:pt x="0" y="0"/>
                </a:moveTo>
                <a:lnTo>
                  <a:pt x="1840305" y="0"/>
                </a:lnTo>
                <a:lnTo>
                  <a:pt x="1840305" y="361113"/>
                </a:lnTo>
                <a:lnTo>
                  <a:pt x="0" y="361113"/>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Dokumentationsstyring</a:t>
            </a:r>
          </a:p>
        </p:txBody>
      </p:sp>
      <p:sp>
        <p:nvSpPr>
          <p:cNvPr id="6" name="Freeform 18">
            <a:extLst>
              <a:ext uri="{FF2B5EF4-FFF2-40B4-BE49-F238E27FC236}">
                <a16:creationId xmlns:a16="http://schemas.microsoft.com/office/drawing/2014/main" id="{CC9E3622-4C1E-E644-B970-5B5B236D0986}"/>
              </a:ext>
            </a:extLst>
          </p:cNvPr>
          <p:cNvSpPr/>
          <p:nvPr/>
        </p:nvSpPr>
        <p:spPr>
          <a:xfrm>
            <a:off x="3011373" y="2015084"/>
            <a:ext cx="2272204" cy="817326"/>
          </a:xfrm>
          <a:custGeom>
            <a:avLst/>
            <a:gdLst>
              <a:gd name="connsiteX0" fmla="*/ 0 w 1840305"/>
              <a:gd name="connsiteY0" fmla="*/ 0 h 966240"/>
              <a:gd name="connsiteX1" fmla="*/ 1840305 w 1840305"/>
              <a:gd name="connsiteY1" fmla="*/ 0 h 966240"/>
              <a:gd name="connsiteX2" fmla="*/ 1840305 w 1840305"/>
              <a:gd name="connsiteY2" fmla="*/ 966240 h 966240"/>
              <a:gd name="connsiteX3" fmla="*/ 0 w 1840305"/>
              <a:gd name="connsiteY3" fmla="*/ 966240 h 966240"/>
              <a:gd name="connsiteX4" fmla="*/ 0 w 1840305"/>
              <a:gd name="connsiteY4" fmla="*/ 0 h 96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66240">
                <a:moveTo>
                  <a:pt x="0" y="0"/>
                </a:moveTo>
                <a:lnTo>
                  <a:pt x="1840305" y="0"/>
                </a:lnTo>
                <a:lnTo>
                  <a:pt x="1840305" y="966240"/>
                </a:lnTo>
                <a:lnTo>
                  <a:pt x="0" y="966240"/>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Fortegnelse over aktiver og behandlinger</a:t>
            </a:r>
          </a:p>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Dokumentation af organisationens sikkerhed.</a:t>
            </a:r>
          </a:p>
        </p:txBody>
      </p:sp>
      <p:sp>
        <p:nvSpPr>
          <p:cNvPr id="7" name="Freeform 19">
            <a:extLst>
              <a:ext uri="{FF2B5EF4-FFF2-40B4-BE49-F238E27FC236}">
                <a16:creationId xmlns:a16="http://schemas.microsoft.com/office/drawing/2014/main" id="{CB0FB8DF-3B84-D04E-B5E9-F840925F8BDE}"/>
              </a:ext>
            </a:extLst>
          </p:cNvPr>
          <p:cNvSpPr/>
          <p:nvPr/>
        </p:nvSpPr>
        <p:spPr>
          <a:xfrm>
            <a:off x="5595562" y="1643133"/>
            <a:ext cx="2272204" cy="361113"/>
          </a:xfrm>
          <a:custGeom>
            <a:avLst/>
            <a:gdLst>
              <a:gd name="connsiteX0" fmla="*/ 0 w 1840305"/>
              <a:gd name="connsiteY0" fmla="*/ 0 h 361113"/>
              <a:gd name="connsiteX1" fmla="*/ 1840305 w 1840305"/>
              <a:gd name="connsiteY1" fmla="*/ 0 h 361113"/>
              <a:gd name="connsiteX2" fmla="*/ 1840305 w 1840305"/>
              <a:gd name="connsiteY2" fmla="*/ 361113 h 361113"/>
              <a:gd name="connsiteX3" fmla="*/ 0 w 1840305"/>
              <a:gd name="connsiteY3" fmla="*/ 361113 h 361113"/>
              <a:gd name="connsiteX4" fmla="*/ 0 w 1840305"/>
              <a:gd name="connsiteY4" fmla="*/ 0 h 36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361113">
                <a:moveTo>
                  <a:pt x="0" y="0"/>
                </a:moveTo>
                <a:lnTo>
                  <a:pt x="1840305" y="0"/>
                </a:lnTo>
                <a:lnTo>
                  <a:pt x="1840305" y="361113"/>
                </a:lnTo>
                <a:lnTo>
                  <a:pt x="0" y="361113"/>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Risikostyring</a:t>
            </a:r>
          </a:p>
        </p:txBody>
      </p:sp>
      <p:sp>
        <p:nvSpPr>
          <p:cNvPr id="8" name="Freeform 20">
            <a:extLst>
              <a:ext uri="{FF2B5EF4-FFF2-40B4-BE49-F238E27FC236}">
                <a16:creationId xmlns:a16="http://schemas.microsoft.com/office/drawing/2014/main" id="{9A2C4963-A6F6-BF48-B4BE-2E0697C64429}"/>
              </a:ext>
            </a:extLst>
          </p:cNvPr>
          <p:cNvSpPr/>
          <p:nvPr/>
        </p:nvSpPr>
        <p:spPr>
          <a:xfrm>
            <a:off x="5595562" y="2015084"/>
            <a:ext cx="2272204" cy="817326"/>
          </a:xfrm>
          <a:custGeom>
            <a:avLst/>
            <a:gdLst>
              <a:gd name="connsiteX0" fmla="*/ 0 w 1840305"/>
              <a:gd name="connsiteY0" fmla="*/ 0 h 966240"/>
              <a:gd name="connsiteX1" fmla="*/ 1840305 w 1840305"/>
              <a:gd name="connsiteY1" fmla="*/ 0 h 966240"/>
              <a:gd name="connsiteX2" fmla="*/ 1840305 w 1840305"/>
              <a:gd name="connsiteY2" fmla="*/ 966240 h 966240"/>
              <a:gd name="connsiteX3" fmla="*/ 0 w 1840305"/>
              <a:gd name="connsiteY3" fmla="*/ 966240 h 966240"/>
              <a:gd name="connsiteX4" fmla="*/ 0 w 1840305"/>
              <a:gd name="connsiteY4" fmla="*/ 0 h 96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66240">
                <a:moveTo>
                  <a:pt x="0" y="0"/>
                </a:moveTo>
                <a:lnTo>
                  <a:pt x="1840305" y="0"/>
                </a:lnTo>
                <a:lnTo>
                  <a:pt x="1840305" y="966240"/>
                </a:lnTo>
                <a:lnTo>
                  <a:pt x="0" y="966240"/>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Risikovurderinger og konsekvensanalyser</a:t>
            </a:r>
          </a:p>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Løbende trussels- og sårbarhedsvurderinger</a:t>
            </a:r>
          </a:p>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Håndtering og rapportering af risici.</a:t>
            </a:r>
          </a:p>
        </p:txBody>
      </p:sp>
      <p:sp>
        <p:nvSpPr>
          <p:cNvPr id="9" name="Freeform 21">
            <a:extLst>
              <a:ext uri="{FF2B5EF4-FFF2-40B4-BE49-F238E27FC236}">
                <a16:creationId xmlns:a16="http://schemas.microsoft.com/office/drawing/2014/main" id="{C34DB0A4-9CD7-324A-82DF-18AFC54664FF}"/>
              </a:ext>
            </a:extLst>
          </p:cNvPr>
          <p:cNvSpPr/>
          <p:nvPr/>
        </p:nvSpPr>
        <p:spPr>
          <a:xfrm>
            <a:off x="8064011" y="1643133"/>
            <a:ext cx="2272204" cy="361113"/>
          </a:xfrm>
          <a:custGeom>
            <a:avLst/>
            <a:gdLst>
              <a:gd name="connsiteX0" fmla="*/ 0 w 1840305"/>
              <a:gd name="connsiteY0" fmla="*/ 0 h 361113"/>
              <a:gd name="connsiteX1" fmla="*/ 1840305 w 1840305"/>
              <a:gd name="connsiteY1" fmla="*/ 0 h 361113"/>
              <a:gd name="connsiteX2" fmla="*/ 1840305 w 1840305"/>
              <a:gd name="connsiteY2" fmla="*/ 361113 h 361113"/>
              <a:gd name="connsiteX3" fmla="*/ 0 w 1840305"/>
              <a:gd name="connsiteY3" fmla="*/ 361113 h 361113"/>
              <a:gd name="connsiteX4" fmla="*/ 0 w 1840305"/>
              <a:gd name="connsiteY4" fmla="*/ 0 h 361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361113">
                <a:moveTo>
                  <a:pt x="0" y="0"/>
                </a:moveTo>
                <a:lnTo>
                  <a:pt x="1840305" y="0"/>
                </a:lnTo>
                <a:lnTo>
                  <a:pt x="1840305" y="361113"/>
                </a:lnTo>
                <a:lnTo>
                  <a:pt x="0" y="361113"/>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Teknisk sikkerhed</a:t>
            </a:r>
          </a:p>
        </p:txBody>
      </p:sp>
      <p:sp>
        <p:nvSpPr>
          <p:cNvPr id="10" name="Freeform 22">
            <a:extLst>
              <a:ext uri="{FF2B5EF4-FFF2-40B4-BE49-F238E27FC236}">
                <a16:creationId xmlns:a16="http://schemas.microsoft.com/office/drawing/2014/main" id="{540F0CD3-4D2E-5649-8F66-E4067E4B128B}"/>
              </a:ext>
            </a:extLst>
          </p:cNvPr>
          <p:cNvSpPr/>
          <p:nvPr/>
        </p:nvSpPr>
        <p:spPr>
          <a:xfrm>
            <a:off x="8064011" y="2015084"/>
            <a:ext cx="2272204" cy="817326"/>
          </a:xfrm>
          <a:custGeom>
            <a:avLst/>
            <a:gdLst>
              <a:gd name="connsiteX0" fmla="*/ 0 w 1840305"/>
              <a:gd name="connsiteY0" fmla="*/ 0 h 966240"/>
              <a:gd name="connsiteX1" fmla="*/ 1840305 w 1840305"/>
              <a:gd name="connsiteY1" fmla="*/ 0 h 966240"/>
              <a:gd name="connsiteX2" fmla="*/ 1840305 w 1840305"/>
              <a:gd name="connsiteY2" fmla="*/ 966240 h 966240"/>
              <a:gd name="connsiteX3" fmla="*/ 0 w 1840305"/>
              <a:gd name="connsiteY3" fmla="*/ 966240 h 966240"/>
              <a:gd name="connsiteX4" fmla="*/ 0 w 1840305"/>
              <a:gd name="connsiteY4" fmla="*/ 0 h 96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66240">
                <a:moveTo>
                  <a:pt x="0" y="0"/>
                </a:moveTo>
                <a:lnTo>
                  <a:pt x="1840305" y="0"/>
                </a:lnTo>
                <a:lnTo>
                  <a:pt x="1840305" y="966240"/>
                </a:lnTo>
                <a:lnTo>
                  <a:pt x="0" y="966240"/>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Styring, implementering og rådgivning ift. tekniske sikringsforanstaltninger og kontroller.</a:t>
            </a:r>
          </a:p>
        </p:txBody>
      </p:sp>
      <p:sp>
        <p:nvSpPr>
          <p:cNvPr id="12" name="Freeform 4">
            <a:extLst>
              <a:ext uri="{FF2B5EF4-FFF2-40B4-BE49-F238E27FC236}">
                <a16:creationId xmlns:a16="http://schemas.microsoft.com/office/drawing/2014/main" id="{FE86042C-76DD-4743-9A17-883D5B48F62E}"/>
              </a:ext>
            </a:extLst>
          </p:cNvPr>
          <p:cNvSpPr/>
          <p:nvPr/>
        </p:nvSpPr>
        <p:spPr>
          <a:xfrm>
            <a:off x="542925" y="2983660"/>
            <a:ext cx="2272204" cy="360000"/>
          </a:xfrm>
          <a:custGeom>
            <a:avLst/>
            <a:gdLst>
              <a:gd name="connsiteX0" fmla="*/ 0 w 1840305"/>
              <a:gd name="connsiteY0" fmla="*/ 0 h 489600"/>
              <a:gd name="connsiteX1" fmla="*/ 1840305 w 1840305"/>
              <a:gd name="connsiteY1" fmla="*/ 0 h 489600"/>
              <a:gd name="connsiteX2" fmla="*/ 1840305 w 1840305"/>
              <a:gd name="connsiteY2" fmla="*/ 489600 h 489600"/>
              <a:gd name="connsiteX3" fmla="*/ 0 w 1840305"/>
              <a:gd name="connsiteY3" fmla="*/ 489600 h 489600"/>
              <a:gd name="connsiteX4" fmla="*/ 0 w 1840305"/>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489600">
                <a:moveTo>
                  <a:pt x="0" y="0"/>
                </a:moveTo>
                <a:lnTo>
                  <a:pt x="1840305" y="0"/>
                </a:lnTo>
                <a:lnTo>
                  <a:pt x="1840305" y="489600"/>
                </a:lnTo>
                <a:lnTo>
                  <a:pt x="0" y="489600"/>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Projektstyring </a:t>
            </a:r>
          </a:p>
        </p:txBody>
      </p:sp>
      <p:sp>
        <p:nvSpPr>
          <p:cNvPr id="13" name="Freeform 5">
            <a:extLst>
              <a:ext uri="{FF2B5EF4-FFF2-40B4-BE49-F238E27FC236}">
                <a16:creationId xmlns:a16="http://schemas.microsoft.com/office/drawing/2014/main" id="{BFBD1E2A-26E0-B648-9F71-ADDEF21D6690}"/>
              </a:ext>
            </a:extLst>
          </p:cNvPr>
          <p:cNvSpPr/>
          <p:nvPr/>
        </p:nvSpPr>
        <p:spPr>
          <a:xfrm>
            <a:off x="542925" y="3343660"/>
            <a:ext cx="2272204" cy="813600"/>
          </a:xfrm>
          <a:custGeom>
            <a:avLst/>
            <a:gdLst>
              <a:gd name="connsiteX0" fmla="*/ 0 w 1840305"/>
              <a:gd name="connsiteY0" fmla="*/ 0 h 979965"/>
              <a:gd name="connsiteX1" fmla="*/ 1840305 w 1840305"/>
              <a:gd name="connsiteY1" fmla="*/ 0 h 979965"/>
              <a:gd name="connsiteX2" fmla="*/ 1840305 w 1840305"/>
              <a:gd name="connsiteY2" fmla="*/ 979965 h 979965"/>
              <a:gd name="connsiteX3" fmla="*/ 0 w 1840305"/>
              <a:gd name="connsiteY3" fmla="*/ 979965 h 979965"/>
              <a:gd name="connsiteX4" fmla="*/ 0 w 1840305"/>
              <a:gd name="connsiteY4" fmla="*/ 0 h 97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79965">
                <a:moveTo>
                  <a:pt x="0" y="0"/>
                </a:moveTo>
                <a:lnTo>
                  <a:pt x="1840305" y="0"/>
                </a:lnTo>
                <a:lnTo>
                  <a:pt x="1840305" y="979965"/>
                </a:lnTo>
                <a:lnTo>
                  <a:pt x="0" y="979965"/>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Clr>
                <a:schemeClr val="tx1"/>
              </a:buClr>
              <a:buFont typeface="Arial" panose="020B0604020202020204" pitchFamily="34" charset="0"/>
              <a:buChar char="•"/>
            </a:pPr>
            <a:r>
              <a:rPr lang="da-DK" sz="1000" dirty="0">
                <a:solidFill>
                  <a:schemeClr val="tx1"/>
                </a:solidFill>
              </a:rPr>
              <a:t>Styring, implementering og rådgivning ift. organisatoriske sikringsforanstaltninger og kontroller.</a:t>
            </a:r>
          </a:p>
        </p:txBody>
      </p:sp>
      <p:sp>
        <p:nvSpPr>
          <p:cNvPr id="14" name="Freeform 8">
            <a:extLst>
              <a:ext uri="{FF2B5EF4-FFF2-40B4-BE49-F238E27FC236}">
                <a16:creationId xmlns:a16="http://schemas.microsoft.com/office/drawing/2014/main" id="{D7F7A072-0CC5-E542-9901-7441BD8B1CAC}"/>
              </a:ext>
            </a:extLst>
          </p:cNvPr>
          <p:cNvSpPr/>
          <p:nvPr/>
        </p:nvSpPr>
        <p:spPr>
          <a:xfrm>
            <a:off x="3011373" y="2983660"/>
            <a:ext cx="2272204" cy="360000"/>
          </a:xfrm>
          <a:custGeom>
            <a:avLst/>
            <a:gdLst>
              <a:gd name="connsiteX0" fmla="*/ 0 w 1840305"/>
              <a:gd name="connsiteY0" fmla="*/ 0 h 489600"/>
              <a:gd name="connsiteX1" fmla="*/ 1840305 w 1840305"/>
              <a:gd name="connsiteY1" fmla="*/ 0 h 489600"/>
              <a:gd name="connsiteX2" fmla="*/ 1840305 w 1840305"/>
              <a:gd name="connsiteY2" fmla="*/ 489600 h 489600"/>
              <a:gd name="connsiteX3" fmla="*/ 0 w 1840305"/>
              <a:gd name="connsiteY3" fmla="*/ 489600 h 489600"/>
              <a:gd name="connsiteX4" fmla="*/ 0 w 1840305"/>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489600">
                <a:moveTo>
                  <a:pt x="0" y="0"/>
                </a:moveTo>
                <a:lnTo>
                  <a:pt x="1840305" y="0"/>
                </a:lnTo>
                <a:lnTo>
                  <a:pt x="1840305" y="489600"/>
                </a:lnTo>
                <a:lnTo>
                  <a:pt x="0" y="489600"/>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Awareness og uddannelse</a:t>
            </a:r>
          </a:p>
        </p:txBody>
      </p:sp>
      <p:sp>
        <p:nvSpPr>
          <p:cNvPr id="15" name="Freeform 9">
            <a:extLst>
              <a:ext uri="{FF2B5EF4-FFF2-40B4-BE49-F238E27FC236}">
                <a16:creationId xmlns:a16="http://schemas.microsoft.com/office/drawing/2014/main" id="{9C8FCAA7-9CBE-6441-BD10-A1CD9A8F7306}"/>
              </a:ext>
            </a:extLst>
          </p:cNvPr>
          <p:cNvSpPr/>
          <p:nvPr/>
        </p:nvSpPr>
        <p:spPr>
          <a:xfrm>
            <a:off x="3011373" y="3343660"/>
            <a:ext cx="2272204" cy="813600"/>
          </a:xfrm>
          <a:custGeom>
            <a:avLst/>
            <a:gdLst>
              <a:gd name="connsiteX0" fmla="*/ 0 w 1840305"/>
              <a:gd name="connsiteY0" fmla="*/ 0 h 979965"/>
              <a:gd name="connsiteX1" fmla="*/ 1840305 w 1840305"/>
              <a:gd name="connsiteY1" fmla="*/ 0 h 979965"/>
              <a:gd name="connsiteX2" fmla="*/ 1840305 w 1840305"/>
              <a:gd name="connsiteY2" fmla="*/ 979965 h 979965"/>
              <a:gd name="connsiteX3" fmla="*/ 0 w 1840305"/>
              <a:gd name="connsiteY3" fmla="*/ 979965 h 979965"/>
              <a:gd name="connsiteX4" fmla="*/ 0 w 1840305"/>
              <a:gd name="connsiteY4" fmla="*/ 0 h 97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79965">
                <a:moveTo>
                  <a:pt x="0" y="0"/>
                </a:moveTo>
                <a:lnTo>
                  <a:pt x="1840305" y="0"/>
                </a:lnTo>
                <a:lnTo>
                  <a:pt x="1840305" y="979965"/>
                </a:lnTo>
                <a:lnTo>
                  <a:pt x="0" y="979965"/>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Clr>
                <a:schemeClr val="tx1"/>
              </a:buClr>
              <a:buFont typeface="Arial" panose="020B0604020202020204" pitchFamily="34" charset="0"/>
              <a:buChar char="•"/>
            </a:pPr>
            <a:r>
              <a:rPr lang="da-DK" sz="1000" dirty="0">
                <a:solidFill>
                  <a:schemeClr val="tx1"/>
                </a:solidFill>
              </a:rPr>
              <a:t>Kampagner og vejledninger</a:t>
            </a:r>
          </a:p>
          <a:p>
            <a:pPr marL="171450" lvl="1" indent="-171450" defTabSz="444500">
              <a:lnSpc>
                <a:spcPct val="90000"/>
              </a:lnSpc>
              <a:spcBef>
                <a:spcPct val="0"/>
              </a:spcBef>
              <a:spcAft>
                <a:spcPct val="15000"/>
              </a:spcAft>
              <a:buClr>
                <a:schemeClr val="tx1"/>
              </a:buClr>
              <a:buFont typeface="Arial" panose="020B0604020202020204" pitchFamily="34" charset="0"/>
              <a:buChar char="•"/>
            </a:pPr>
            <a:r>
              <a:rPr lang="da-DK" sz="1000" dirty="0">
                <a:solidFill>
                  <a:schemeClr val="tx1"/>
                </a:solidFill>
              </a:rPr>
              <a:t>Interne kurser og uddannelse.</a:t>
            </a:r>
          </a:p>
        </p:txBody>
      </p:sp>
      <p:sp>
        <p:nvSpPr>
          <p:cNvPr id="16" name="Freeform 10">
            <a:extLst>
              <a:ext uri="{FF2B5EF4-FFF2-40B4-BE49-F238E27FC236}">
                <a16:creationId xmlns:a16="http://schemas.microsoft.com/office/drawing/2014/main" id="{E3A9EF9F-9E0E-7F4A-B53A-476EF35DEFC2}"/>
              </a:ext>
            </a:extLst>
          </p:cNvPr>
          <p:cNvSpPr/>
          <p:nvPr/>
        </p:nvSpPr>
        <p:spPr>
          <a:xfrm>
            <a:off x="5595562" y="2983660"/>
            <a:ext cx="2272204" cy="360000"/>
          </a:xfrm>
          <a:custGeom>
            <a:avLst/>
            <a:gdLst>
              <a:gd name="connsiteX0" fmla="*/ 0 w 1840305"/>
              <a:gd name="connsiteY0" fmla="*/ 0 h 489600"/>
              <a:gd name="connsiteX1" fmla="*/ 1840305 w 1840305"/>
              <a:gd name="connsiteY1" fmla="*/ 0 h 489600"/>
              <a:gd name="connsiteX2" fmla="*/ 1840305 w 1840305"/>
              <a:gd name="connsiteY2" fmla="*/ 489600 h 489600"/>
              <a:gd name="connsiteX3" fmla="*/ 0 w 1840305"/>
              <a:gd name="connsiteY3" fmla="*/ 489600 h 489600"/>
              <a:gd name="connsiteX4" fmla="*/ 0 w 1840305"/>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489600">
                <a:moveTo>
                  <a:pt x="0" y="0"/>
                </a:moveTo>
                <a:lnTo>
                  <a:pt x="1840305" y="0"/>
                </a:lnTo>
                <a:lnTo>
                  <a:pt x="1840305" y="489600"/>
                </a:lnTo>
                <a:lnTo>
                  <a:pt x="0" y="489600"/>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Beredskab og hændelser</a:t>
            </a:r>
          </a:p>
        </p:txBody>
      </p:sp>
      <p:sp>
        <p:nvSpPr>
          <p:cNvPr id="17" name="Freeform 11">
            <a:extLst>
              <a:ext uri="{FF2B5EF4-FFF2-40B4-BE49-F238E27FC236}">
                <a16:creationId xmlns:a16="http://schemas.microsoft.com/office/drawing/2014/main" id="{43C3D83A-CC01-8446-AC5B-B57EE605046F}"/>
              </a:ext>
            </a:extLst>
          </p:cNvPr>
          <p:cNvSpPr/>
          <p:nvPr/>
        </p:nvSpPr>
        <p:spPr>
          <a:xfrm>
            <a:off x="5595562" y="3343660"/>
            <a:ext cx="2272204" cy="813600"/>
          </a:xfrm>
          <a:custGeom>
            <a:avLst/>
            <a:gdLst>
              <a:gd name="connsiteX0" fmla="*/ 0 w 1840305"/>
              <a:gd name="connsiteY0" fmla="*/ 0 h 979965"/>
              <a:gd name="connsiteX1" fmla="*/ 1840305 w 1840305"/>
              <a:gd name="connsiteY1" fmla="*/ 0 h 979965"/>
              <a:gd name="connsiteX2" fmla="*/ 1840305 w 1840305"/>
              <a:gd name="connsiteY2" fmla="*/ 979965 h 979965"/>
              <a:gd name="connsiteX3" fmla="*/ 0 w 1840305"/>
              <a:gd name="connsiteY3" fmla="*/ 979965 h 979965"/>
              <a:gd name="connsiteX4" fmla="*/ 0 w 1840305"/>
              <a:gd name="connsiteY4" fmla="*/ 0 h 97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79965">
                <a:moveTo>
                  <a:pt x="0" y="0"/>
                </a:moveTo>
                <a:lnTo>
                  <a:pt x="1840305" y="0"/>
                </a:lnTo>
                <a:lnTo>
                  <a:pt x="1840305" y="979965"/>
                </a:lnTo>
                <a:lnTo>
                  <a:pt x="0" y="979965"/>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Clr>
                <a:schemeClr val="tx1"/>
              </a:buClr>
              <a:buFont typeface="Arial" panose="020B0604020202020204" pitchFamily="34" charset="0"/>
              <a:buChar char="•"/>
            </a:pPr>
            <a:r>
              <a:rPr lang="da-DK" sz="1000" dirty="0">
                <a:solidFill>
                  <a:schemeClr val="tx1"/>
                </a:solidFill>
              </a:rPr>
              <a:t>Beredskabsplanlægning</a:t>
            </a:r>
          </a:p>
          <a:p>
            <a:pPr marL="171450" lvl="1" indent="-171450" defTabSz="444500">
              <a:lnSpc>
                <a:spcPct val="90000"/>
              </a:lnSpc>
              <a:spcBef>
                <a:spcPct val="0"/>
              </a:spcBef>
              <a:spcAft>
                <a:spcPct val="15000"/>
              </a:spcAft>
              <a:buClr>
                <a:schemeClr val="tx1"/>
              </a:buClr>
              <a:buFont typeface="Arial" panose="020B0604020202020204" pitchFamily="34" charset="0"/>
              <a:buChar char="•"/>
            </a:pPr>
            <a:r>
              <a:rPr lang="da-DK" sz="1000" dirty="0">
                <a:solidFill>
                  <a:schemeClr val="tx1"/>
                </a:solidFill>
              </a:rPr>
              <a:t>Styring af reetablerings- og nødplaner</a:t>
            </a:r>
          </a:p>
          <a:p>
            <a:pPr marL="171450" lvl="1" indent="-171450" defTabSz="444500">
              <a:lnSpc>
                <a:spcPct val="90000"/>
              </a:lnSpc>
              <a:spcBef>
                <a:spcPct val="0"/>
              </a:spcBef>
              <a:spcAft>
                <a:spcPct val="15000"/>
              </a:spcAft>
              <a:buClr>
                <a:schemeClr val="tx1"/>
              </a:buClr>
              <a:buFont typeface="Arial" panose="020B0604020202020204" pitchFamily="34" charset="0"/>
              <a:buChar char="•"/>
            </a:pPr>
            <a:r>
              <a:rPr lang="da-DK" sz="1000" dirty="0">
                <a:solidFill>
                  <a:schemeClr val="tx1"/>
                </a:solidFill>
              </a:rPr>
              <a:t>Håndtering og rapportering af sikkerhedshændelser.</a:t>
            </a:r>
          </a:p>
        </p:txBody>
      </p:sp>
      <p:sp>
        <p:nvSpPr>
          <p:cNvPr id="18" name="Freeform 12">
            <a:extLst>
              <a:ext uri="{FF2B5EF4-FFF2-40B4-BE49-F238E27FC236}">
                <a16:creationId xmlns:a16="http://schemas.microsoft.com/office/drawing/2014/main" id="{DD1174D7-CFCC-8D4F-B1D8-6BD651AC2BBB}"/>
              </a:ext>
            </a:extLst>
          </p:cNvPr>
          <p:cNvSpPr/>
          <p:nvPr/>
        </p:nvSpPr>
        <p:spPr>
          <a:xfrm>
            <a:off x="8064011" y="2983660"/>
            <a:ext cx="2272204" cy="360000"/>
          </a:xfrm>
          <a:custGeom>
            <a:avLst/>
            <a:gdLst>
              <a:gd name="connsiteX0" fmla="*/ 0 w 1840305"/>
              <a:gd name="connsiteY0" fmla="*/ 0 h 489600"/>
              <a:gd name="connsiteX1" fmla="*/ 1840305 w 1840305"/>
              <a:gd name="connsiteY1" fmla="*/ 0 h 489600"/>
              <a:gd name="connsiteX2" fmla="*/ 1840305 w 1840305"/>
              <a:gd name="connsiteY2" fmla="*/ 489600 h 489600"/>
              <a:gd name="connsiteX3" fmla="*/ 0 w 1840305"/>
              <a:gd name="connsiteY3" fmla="*/ 489600 h 489600"/>
              <a:gd name="connsiteX4" fmla="*/ 0 w 1840305"/>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489600">
                <a:moveTo>
                  <a:pt x="0" y="0"/>
                </a:moveTo>
                <a:lnTo>
                  <a:pt x="1840305" y="0"/>
                </a:lnTo>
                <a:lnTo>
                  <a:pt x="1840305" y="489600"/>
                </a:lnTo>
                <a:lnTo>
                  <a:pt x="0" y="489600"/>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Leverandørstyring</a:t>
            </a:r>
          </a:p>
        </p:txBody>
      </p:sp>
      <p:sp>
        <p:nvSpPr>
          <p:cNvPr id="19" name="Freeform 13">
            <a:extLst>
              <a:ext uri="{FF2B5EF4-FFF2-40B4-BE49-F238E27FC236}">
                <a16:creationId xmlns:a16="http://schemas.microsoft.com/office/drawing/2014/main" id="{18CABCB1-B104-F74E-9057-8E0B1DBFD8EB}"/>
              </a:ext>
            </a:extLst>
          </p:cNvPr>
          <p:cNvSpPr/>
          <p:nvPr/>
        </p:nvSpPr>
        <p:spPr>
          <a:xfrm>
            <a:off x="8064011" y="3343660"/>
            <a:ext cx="2272204" cy="813600"/>
          </a:xfrm>
          <a:custGeom>
            <a:avLst/>
            <a:gdLst>
              <a:gd name="connsiteX0" fmla="*/ 0 w 1840305"/>
              <a:gd name="connsiteY0" fmla="*/ 0 h 979965"/>
              <a:gd name="connsiteX1" fmla="*/ 1840305 w 1840305"/>
              <a:gd name="connsiteY1" fmla="*/ 0 h 979965"/>
              <a:gd name="connsiteX2" fmla="*/ 1840305 w 1840305"/>
              <a:gd name="connsiteY2" fmla="*/ 979965 h 979965"/>
              <a:gd name="connsiteX3" fmla="*/ 0 w 1840305"/>
              <a:gd name="connsiteY3" fmla="*/ 979965 h 979965"/>
              <a:gd name="connsiteX4" fmla="*/ 0 w 1840305"/>
              <a:gd name="connsiteY4" fmla="*/ 0 h 97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79965">
                <a:moveTo>
                  <a:pt x="0" y="0"/>
                </a:moveTo>
                <a:lnTo>
                  <a:pt x="1840305" y="0"/>
                </a:lnTo>
                <a:lnTo>
                  <a:pt x="1840305" y="979965"/>
                </a:lnTo>
                <a:lnTo>
                  <a:pt x="0" y="979965"/>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Styring, implementering og rådgivning ift. sikkerhedskrav og databehandleraftaler</a:t>
            </a:r>
          </a:p>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Opfølgning og tilsyn med leverandørsikkerhed.</a:t>
            </a:r>
          </a:p>
        </p:txBody>
      </p:sp>
      <p:sp>
        <p:nvSpPr>
          <p:cNvPr id="20" name="Freeform 46">
            <a:extLst>
              <a:ext uri="{FF2B5EF4-FFF2-40B4-BE49-F238E27FC236}">
                <a16:creationId xmlns:a16="http://schemas.microsoft.com/office/drawing/2014/main" id="{C32F83BF-673F-9A4F-936B-F46049E08A13}"/>
              </a:ext>
            </a:extLst>
          </p:cNvPr>
          <p:cNvSpPr/>
          <p:nvPr/>
        </p:nvSpPr>
        <p:spPr>
          <a:xfrm>
            <a:off x="542925" y="4323075"/>
            <a:ext cx="2272204" cy="360000"/>
          </a:xfrm>
          <a:custGeom>
            <a:avLst/>
            <a:gdLst>
              <a:gd name="connsiteX0" fmla="*/ 0 w 1840305"/>
              <a:gd name="connsiteY0" fmla="*/ 0 h 489600"/>
              <a:gd name="connsiteX1" fmla="*/ 1840305 w 1840305"/>
              <a:gd name="connsiteY1" fmla="*/ 0 h 489600"/>
              <a:gd name="connsiteX2" fmla="*/ 1840305 w 1840305"/>
              <a:gd name="connsiteY2" fmla="*/ 489600 h 489600"/>
              <a:gd name="connsiteX3" fmla="*/ 0 w 1840305"/>
              <a:gd name="connsiteY3" fmla="*/ 489600 h 489600"/>
              <a:gd name="connsiteX4" fmla="*/ 0 w 1840305"/>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489600">
                <a:moveTo>
                  <a:pt x="0" y="0"/>
                </a:moveTo>
                <a:lnTo>
                  <a:pt x="1840305" y="0"/>
                </a:lnTo>
                <a:lnTo>
                  <a:pt x="1840305" y="489600"/>
                </a:lnTo>
                <a:lnTo>
                  <a:pt x="0" y="489600"/>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Styring af sikkerhed i projekter</a:t>
            </a:r>
          </a:p>
        </p:txBody>
      </p:sp>
      <p:sp>
        <p:nvSpPr>
          <p:cNvPr id="21" name="Freeform 47">
            <a:extLst>
              <a:ext uri="{FF2B5EF4-FFF2-40B4-BE49-F238E27FC236}">
                <a16:creationId xmlns:a16="http://schemas.microsoft.com/office/drawing/2014/main" id="{0F0067E9-4743-BB46-89A1-7E9C5B4EB7D1}"/>
              </a:ext>
            </a:extLst>
          </p:cNvPr>
          <p:cNvSpPr/>
          <p:nvPr/>
        </p:nvSpPr>
        <p:spPr>
          <a:xfrm>
            <a:off x="542925" y="4695025"/>
            <a:ext cx="2272204" cy="813600"/>
          </a:xfrm>
          <a:custGeom>
            <a:avLst/>
            <a:gdLst>
              <a:gd name="connsiteX0" fmla="*/ 0 w 1840305"/>
              <a:gd name="connsiteY0" fmla="*/ 0 h 979965"/>
              <a:gd name="connsiteX1" fmla="*/ 1840305 w 1840305"/>
              <a:gd name="connsiteY1" fmla="*/ 0 h 979965"/>
              <a:gd name="connsiteX2" fmla="*/ 1840305 w 1840305"/>
              <a:gd name="connsiteY2" fmla="*/ 979965 h 979965"/>
              <a:gd name="connsiteX3" fmla="*/ 0 w 1840305"/>
              <a:gd name="connsiteY3" fmla="*/ 979965 h 979965"/>
              <a:gd name="connsiteX4" fmla="*/ 0 w 1840305"/>
              <a:gd name="connsiteY4" fmla="*/ 0 h 97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79965">
                <a:moveTo>
                  <a:pt x="0" y="0"/>
                </a:moveTo>
                <a:lnTo>
                  <a:pt x="1840305" y="0"/>
                </a:lnTo>
                <a:lnTo>
                  <a:pt x="1840305" y="979965"/>
                </a:lnTo>
                <a:lnTo>
                  <a:pt x="0" y="979965"/>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Styring, implementering og rådgivning ift. sikkerhed og databeskyttelse i projekter.</a:t>
            </a:r>
          </a:p>
        </p:txBody>
      </p:sp>
      <p:sp>
        <p:nvSpPr>
          <p:cNvPr id="22" name="Freeform 48">
            <a:extLst>
              <a:ext uri="{FF2B5EF4-FFF2-40B4-BE49-F238E27FC236}">
                <a16:creationId xmlns:a16="http://schemas.microsoft.com/office/drawing/2014/main" id="{7FD005E9-439B-F34C-BB14-A5D3BD9DEF05}"/>
              </a:ext>
            </a:extLst>
          </p:cNvPr>
          <p:cNvSpPr/>
          <p:nvPr/>
        </p:nvSpPr>
        <p:spPr>
          <a:xfrm>
            <a:off x="3011373" y="4323075"/>
            <a:ext cx="2272204" cy="360000"/>
          </a:xfrm>
          <a:custGeom>
            <a:avLst/>
            <a:gdLst>
              <a:gd name="connsiteX0" fmla="*/ 0 w 1840305"/>
              <a:gd name="connsiteY0" fmla="*/ 0 h 489600"/>
              <a:gd name="connsiteX1" fmla="*/ 1840305 w 1840305"/>
              <a:gd name="connsiteY1" fmla="*/ 0 h 489600"/>
              <a:gd name="connsiteX2" fmla="*/ 1840305 w 1840305"/>
              <a:gd name="connsiteY2" fmla="*/ 489600 h 489600"/>
              <a:gd name="connsiteX3" fmla="*/ 0 w 1840305"/>
              <a:gd name="connsiteY3" fmla="*/ 489600 h 489600"/>
              <a:gd name="connsiteX4" fmla="*/ 0 w 1840305"/>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489600">
                <a:moveTo>
                  <a:pt x="0" y="0"/>
                </a:moveTo>
                <a:lnTo>
                  <a:pt x="1840305" y="0"/>
                </a:lnTo>
                <a:lnTo>
                  <a:pt x="1840305" y="489600"/>
                </a:lnTo>
                <a:lnTo>
                  <a:pt x="0" y="489600"/>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Måling og forbedring</a:t>
            </a:r>
          </a:p>
        </p:txBody>
      </p:sp>
      <p:sp>
        <p:nvSpPr>
          <p:cNvPr id="23" name="Freeform 49">
            <a:extLst>
              <a:ext uri="{FF2B5EF4-FFF2-40B4-BE49-F238E27FC236}">
                <a16:creationId xmlns:a16="http://schemas.microsoft.com/office/drawing/2014/main" id="{F2DCD4C5-F792-1E48-BEBA-B3424D983A19}"/>
              </a:ext>
            </a:extLst>
          </p:cNvPr>
          <p:cNvSpPr/>
          <p:nvPr/>
        </p:nvSpPr>
        <p:spPr>
          <a:xfrm>
            <a:off x="3011373" y="4695025"/>
            <a:ext cx="2272204" cy="813600"/>
          </a:xfrm>
          <a:custGeom>
            <a:avLst/>
            <a:gdLst>
              <a:gd name="connsiteX0" fmla="*/ 0 w 1840305"/>
              <a:gd name="connsiteY0" fmla="*/ 0 h 979965"/>
              <a:gd name="connsiteX1" fmla="*/ 1840305 w 1840305"/>
              <a:gd name="connsiteY1" fmla="*/ 0 h 979965"/>
              <a:gd name="connsiteX2" fmla="*/ 1840305 w 1840305"/>
              <a:gd name="connsiteY2" fmla="*/ 979965 h 979965"/>
              <a:gd name="connsiteX3" fmla="*/ 0 w 1840305"/>
              <a:gd name="connsiteY3" fmla="*/ 979965 h 979965"/>
              <a:gd name="connsiteX4" fmla="*/ 0 w 1840305"/>
              <a:gd name="connsiteY4" fmla="*/ 0 h 97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79965">
                <a:moveTo>
                  <a:pt x="0" y="0"/>
                </a:moveTo>
                <a:lnTo>
                  <a:pt x="1840305" y="0"/>
                </a:lnTo>
                <a:lnTo>
                  <a:pt x="1840305" y="979965"/>
                </a:lnTo>
                <a:lnTo>
                  <a:pt x="0" y="979965"/>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Implementering, opfølgning og rapportering på kontroller</a:t>
            </a:r>
          </a:p>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Compliance, evaluering og forbedring.</a:t>
            </a:r>
          </a:p>
        </p:txBody>
      </p:sp>
      <p:sp>
        <p:nvSpPr>
          <p:cNvPr id="24" name="Freeform 50">
            <a:extLst>
              <a:ext uri="{FF2B5EF4-FFF2-40B4-BE49-F238E27FC236}">
                <a16:creationId xmlns:a16="http://schemas.microsoft.com/office/drawing/2014/main" id="{59B5388F-0A0A-6A4E-ABA5-2C2C000A1CDD}"/>
              </a:ext>
            </a:extLst>
          </p:cNvPr>
          <p:cNvSpPr/>
          <p:nvPr/>
        </p:nvSpPr>
        <p:spPr>
          <a:xfrm>
            <a:off x="5595562" y="4323075"/>
            <a:ext cx="2272204" cy="360000"/>
          </a:xfrm>
          <a:custGeom>
            <a:avLst/>
            <a:gdLst>
              <a:gd name="connsiteX0" fmla="*/ 0 w 1840305"/>
              <a:gd name="connsiteY0" fmla="*/ 0 h 489600"/>
              <a:gd name="connsiteX1" fmla="*/ 1840305 w 1840305"/>
              <a:gd name="connsiteY1" fmla="*/ 0 h 489600"/>
              <a:gd name="connsiteX2" fmla="*/ 1840305 w 1840305"/>
              <a:gd name="connsiteY2" fmla="*/ 489600 h 489600"/>
              <a:gd name="connsiteX3" fmla="*/ 0 w 1840305"/>
              <a:gd name="connsiteY3" fmla="*/ 489600 h 489600"/>
              <a:gd name="connsiteX4" fmla="*/ 0 w 1840305"/>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489600">
                <a:moveTo>
                  <a:pt x="0" y="0"/>
                </a:moveTo>
                <a:lnTo>
                  <a:pt x="1840305" y="0"/>
                </a:lnTo>
                <a:lnTo>
                  <a:pt x="1840305" y="489600"/>
                </a:lnTo>
                <a:lnTo>
                  <a:pt x="0" y="489600"/>
                </a:lnTo>
                <a:lnTo>
                  <a:pt x="0" y="0"/>
                </a:lnTo>
                <a:close/>
              </a:path>
            </a:pathLst>
          </a:custGeom>
          <a:solidFill>
            <a:schemeClr val="tx1"/>
          </a:solidFill>
          <a:ln>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71120" tIns="40640" rIns="71120" bIns="40640" numCol="1" spcCol="1270" anchor="ctr" anchorCtr="0">
            <a:noAutofit/>
          </a:bodyPr>
          <a:lstStyle/>
          <a:p>
            <a:pPr algn="ctr" defTabSz="444500">
              <a:lnSpc>
                <a:spcPct val="90000"/>
              </a:lnSpc>
              <a:spcBef>
                <a:spcPct val="0"/>
              </a:spcBef>
              <a:spcAft>
                <a:spcPct val="35000"/>
              </a:spcAft>
            </a:pPr>
            <a:r>
              <a:rPr lang="da-DK" sz="1000" b="1" dirty="0">
                <a:solidFill>
                  <a:schemeClr val="bg1"/>
                </a:solidFill>
              </a:rPr>
              <a:t>Sikring af opfyldelse af lovpligt</a:t>
            </a:r>
          </a:p>
        </p:txBody>
      </p:sp>
      <p:sp>
        <p:nvSpPr>
          <p:cNvPr id="25" name="Freeform 51">
            <a:extLst>
              <a:ext uri="{FF2B5EF4-FFF2-40B4-BE49-F238E27FC236}">
                <a16:creationId xmlns:a16="http://schemas.microsoft.com/office/drawing/2014/main" id="{F3660F7D-D2B7-0749-8B81-953CA6D78376}"/>
              </a:ext>
            </a:extLst>
          </p:cNvPr>
          <p:cNvSpPr/>
          <p:nvPr/>
        </p:nvSpPr>
        <p:spPr>
          <a:xfrm>
            <a:off x="5595562" y="4695025"/>
            <a:ext cx="2272204" cy="813600"/>
          </a:xfrm>
          <a:custGeom>
            <a:avLst/>
            <a:gdLst>
              <a:gd name="connsiteX0" fmla="*/ 0 w 1840305"/>
              <a:gd name="connsiteY0" fmla="*/ 0 h 979965"/>
              <a:gd name="connsiteX1" fmla="*/ 1840305 w 1840305"/>
              <a:gd name="connsiteY1" fmla="*/ 0 h 979965"/>
              <a:gd name="connsiteX2" fmla="*/ 1840305 w 1840305"/>
              <a:gd name="connsiteY2" fmla="*/ 979965 h 979965"/>
              <a:gd name="connsiteX3" fmla="*/ 0 w 1840305"/>
              <a:gd name="connsiteY3" fmla="*/ 979965 h 979965"/>
              <a:gd name="connsiteX4" fmla="*/ 0 w 1840305"/>
              <a:gd name="connsiteY4" fmla="*/ 0 h 97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0305" h="979965">
                <a:moveTo>
                  <a:pt x="0" y="0"/>
                </a:moveTo>
                <a:lnTo>
                  <a:pt x="1840305" y="0"/>
                </a:lnTo>
                <a:lnTo>
                  <a:pt x="1840305" y="979965"/>
                </a:lnTo>
                <a:lnTo>
                  <a:pt x="0" y="979965"/>
                </a:lnTo>
                <a:lnTo>
                  <a:pt x="0" y="0"/>
                </a:lnTo>
                <a:close/>
              </a:path>
            </a:pathLst>
          </a:custGeom>
          <a:solidFill>
            <a:schemeClr val="bg2">
              <a:alpha val="90000"/>
            </a:schemeClr>
          </a:solidFill>
          <a:ln>
            <a:solidFill>
              <a:schemeClr val="bg1"/>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71120" bIns="80010" numCol="1" spcCol="1270" anchor="t" anchorCtr="0">
            <a:noAutofit/>
          </a:bodyPr>
          <a:lstStyle/>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Lovbestemt tilsyn med informationssikkerhed og beredskab </a:t>
            </a:r>
          </a:p>
          <a:p>
            <a:pPr marL="171450" lvl="1" indent="-171450" defTabSz="444500">
              <a:lnSpc>
                <a:spcPct val="90000"/>
              </a:lnSpc>
              <a:spcBef>
                <a:spcPct val="0"/>
              </a:spcBef>
              <a:spcAft>
                <a:spcPct val="15000"/>
              </a:spcAft>
              <a:buFont typeface="Arial" panose="020B0604020202020204" pitchFamily="34" charset="0"/>
              <a:buChar char="•"/>
            </a:pPr>
            <a:r>
              <a:rPr lang="da-DK" sz="1000" dirty="0">
                <a:solidFill>
                  <a:schemeClr val="tx1"/>
                </a:solidFill>
              </a:rPr>
              <a:t>Databeskyttelsesrådgiver (DPO).</a:t>
            </a:r>
          </a:p>
        </p:txBody>
      </p:sp>
    </p:spTree>
    <p:extLst>
      <p:ext uri="{BB962C8B-B14F-4D97-AF65-F5344CB8AC3E}">
        <p14:creationId xmlns:p14="http://schemas.microsoft.com/office/powerpoint/2010/main" val="3356776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B44CF33B-5B56-F046-B5C2-AD49ADC1E2C1}"/>
              </a:ext>
            </a:extLst>
          </p:cNvPr>
          <p:cNvSpPr/>
          <p:nvPr/>
        </p:nvSpPr>
        <p:spPr>
          <a:xfrm>
            <a:off x="6635186" y="503237"/>
            <a:ext cx="3711740" cy="5026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2" name="Titel 1">
            <a:extLst>
              <a:ext uri="{FF2B5EF4-FFF2-40B4-BE49-F238E27FC236}">
                <a16:creationId xmlns:a16="http://schemas.microsoft.com/office/drawing/2014/main" id="{95DF3DE3-015B-B042-864C-591FBE40EE46}"/>
              </a:ext>
            </a:extLst>
          </p:cNvPr>
          <p:cNvSpPr>
            <a:spLocks noGrp="1"/>
          </p:cNvSpPr>
          <p:nvPr>
            <p:ph type="title"/>
          </p:nvPr>
        </p:nvSpPr>
        <p:spPr>
          <a:xfrm>
            <a:off x="542925" y="503238"/>
            <a:ext cx="9793287" cy="656172"/>
          </a:xfrm>
        </p:spPr>
        <p:txBody>
          <a:bodyPr/>
          <a:lstStyle/>
          <a:p>
            <a:r>
              <a:rPr lang="da-DK" dirty="0"/>
              <a:t>Rapport </a:t>
            </a:r>
          </a:p>
        </p:txBody>
      </p:sp>
      <p:sp>
        <p:nvSpPr>
          <p:cNvPr id="3" name="Tekstfelt 2">
            <a:extLst>
              <a:ext uri="{FF2B5EF4-FFF2-40B4-BE49-F238E27FC236}">
                <a16:creationId xmlns:a16="http://schemas.microsoft.com/office/drawing/2014/main" id="{BAD961F7-9027-4A42-9324-01BE71748674}"/>
              </a:ext>
            </a:extLst>
          </p:cNvPr>
          <p:cNvSpPr txBox="1"/>
          <p:nvPr/>
        </p:nvSpPr>
        <p:spPr>
          <a:xfrm>
            <a:off x="6635186" y="5152806"/>
            <a:ext cx="3563705" cy="257912"/>
          </a:xfrm>
          <a:prstGeom prst="rect">
            <a:avLst/>
          </a:prstGeom>
          <a:noFill/>
        </p:spPr>
        <p:txBody>
          <a:bodyPr wrap="none" lIns="0" tIns="0" rIns="0" bIns="0" rtlCol="0" anchor="b" anchorCtr="0">
            <a:noAutofit/>
          </a:bodyPr>
          <a:lstStyle/>
          <a:p>
            <a:pPr algn="r"/>
            <a:r>
              <a:rPr lang="en-US" sz="600" i="1" dirty="0">
                <a:solidFill>
                  <a:schemeClr val="tx2"/>
                </a:solidFill>
              </a:rPr>
              <a:t>SKABELON FOR LØBENDE RAPPORTERING</a:t>
            </a:r>
          </a:p>
        </p:txBody>
      </p:sp>
      <p:sp>
        <p:nvSpPr>
          <p:cNvPr id="31" name="TextBox 1">
            <a:extLst>
              <a:ext uri="{FF2B5EF4-FFF2-40B4-BE49-F238E27FC236}">
                <a16:creationId xmlns:a16="http://schemas.microsoft.com/office/drawing/2014/main" id="{F8D7CFEA-64B3-254C-A353-351469AA9C32}"/>
              </a:ext>
            </a:extLst>
          </p:cNvPr>
          <p:cNvSpPr txBox="1"/>
          <p:nvPr/>
        </p:nvSpPr>
        <p:spPr>
          <a:xfrm>
            <a:off x="6769675" y="608692"/>
            <a:ext cx="3442763" cy="246221"/>
          </a:xfrm>
          <a:prstGeom prst="rect">
            <a:avLst/>
          </a:prstGeom>
          <a:noFill/>
        </p:spPr>
        <p:txBody>
          <a:bodyPr wrap="square" lIns="0" tIns="0" rIns="0" bIns="0" rtlCol="0">
            <a:spAutoFit/>
          </a:bodyPr>
          <a:lstStyle/>
          <a:p>
            <a:pPr algn="r"/>
            <a:r>
              <a:rPr lang="da-DK" sz="800" dirty="0">
                <a:solidFill>
                  <a:schemeClr val="tx2"/>
                </a:solidFill>
              </a:rPr>
              <a:t>Version: x</a:t>
            </a:r>
          </a:p>
          <a:p>
            <a:pPr algn="r"/>
            <a:r>
              <a:rPr lang="da-DK" sz="800" dirty="0">
                <a:solidFill>
                  <a:schemeClr val="tx2"/>
                </a:solidFill>
              </a:rPr>
              <a:t>Dato: DD.MM.YY</a:t>
            </a:r>
          </a:p>
        </p:txBody>
      </p:sp>
      <p:graphicFrame>
        <p:nvGraphicFramePr>
          <p:cNvPr id="36" name="Content Placeholder 6">
            <a:extLst>
              <a:ext uri="{FF2B5EF4-FFF2-40B4-BE49-F238E27FC236}">
                <a16:creationId xmlns:a16="http://schemas.microsoft.com/office/drawing/2014/main" id="{C204E2A0-CFEB-F743-B222-634FC5CA878F}"/>
              </a:ext>
            </a:extLst>
          </p:cNvPr>
          <p:cNvGraphicFramePr>
            <a:graphicFrameLocks/>
          </p:cNvGraphicFramePr>
          <p:nvPr>
            <p:extLst>
              <p:ext uri="{D42A27DB-BD31-4B8C-83A1-F6EECF244321}">
                <p14:modId xmlns:p14="http://schemas.microsoft.com/office/powerpoint/2010/main" val="884916037"/>
              </p:ext>
            </p:extLst>
          </p:nvPr>
        </p:nvGraphicFramePr>
        <p:xfrm>
          <a:off x="553638" y="1007272"/>
          <a:ext cx="5832846" cy="4508370"/>
        </p:xfrm>
        <a:graphic>
          <a:graphicData uri="http://schemas.openxmlformats.org/drawingml/2006/table">
            <a:tbl>
              <a:tblPr firstRow="1" firstCol="1" bandRow="1">
                <a:tableStyleId>{5C22544A-7EE6-4342-B048-85BDC9FD1C3A}</a:tableStyleId>
              </a:tblPr>
              <a:tblGrid>
                <a:gridCol w="976982">
                  <a:extLst>
                    <a:ext uri="{9D8B030D-6E8A-4147-A177-3AD203B41FA5}">
                      <a16:colId xmlns:a16="http://schemas.microsoft.com/office/drawing/2014/main" val="20000"/>
                    </a:ext>
                  </a:extLst>
                </a:gridCol>
                <a:gridCol w="1213966">
                  <a:extLst>
                    <a:ext uri="{9D8B030D-6E8A-4147-A177-3AD203B41FA5}">
                      <a16:colId xmlns:a16="http://schemas.microsoft.com/office/drawing/2014/main" val="20001"/>
                    </a:ext>
                  </a:extLst>
                </a:gridCol>
                <a:gridCol w="1213966">
                  <a:extLst>
                    <a:ext uri="{9D8B030D-6E8A-4147-A177-3AD203B41FA5}">
                      <a16:colId xmlns:a16="http://schemas.microsoft.com/office/drawing/2014/main" val="20002"/>
                    </a:ext>
                  </a:extLst>
                </a:gridCol>
                <a:gridCol w="1213966">
                  <a:extLst>
                    <a:ext uri="{9D8B030D-6E8A-4147-A177-3AD203B41FA5}">
                      <a16:colId xmlns:a16="http://schemas.microsoft.com/office/drawing/2014/main" val="20003"/>
                    </a:ext>
                  </a:extLst>
                </a:gridCol>
                <a:gridCol w="1213966">
                  <a:extLst>
                    <a:ext uri="{9D8B030D-6E8A-4147-A177-3AD203B41FA5}">
                      <a16:colId xmlns:a16="http://schemas.microsoft.com/office/drawing/2014/main" val="20004"/>
                    </a:ext>
                  </a:extLst>
                </a:gridCol>
              </a:tblGrid>
              <a:tr h="430755">
                <a:tc>
                  <a:txBody>
                    <a:bodyPr/>
                    <a:lstStyle/>
                    <a:p>
                      <a:pPr algn="l"/>
                      <a:endParaRPr lang="da-DK" sz="600" dirty="0">
                        <a:solidFill>
                          <a:schemeClr val="tx1"/>
                        </a:solidFill>
                      </a:endParaRPr>
                    </a:p>
                  </a:txBody>
                  <a:tcPr marL="76131" marR="7613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da-DK" sz="600" dirty="0">
                          <a:solidFill>
                            <a:schemeClr val="bg1"/>
                          </a:solidFill>
                        </a:rPr>
                        <a:t>Definering af processer og principper</a:t>
                      </a:r>
                    </a:p>
                  </a:txBody>
                  <a:tcPr marL="76131" marR="76131" anchor="ctr">
                    <a:lnL w="12700" cmpd="sng">
                      <a:noFill/>
                    </a:lnL>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600" dirty="0">
                          <a:solidFill>
                            <a:schemeClr val="bg1"/>
                          </a:solidFill>
                        </a:rPr>
                        <a:t>Implementering af principper</a:t>
                      </a:r>
                    </a:p>
                  </a:txBody>
                  <a:tcPr marL="76131" marR="76131"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600" dirty="0">
                          <a:solidFill>
                            <a:schemeClr val="bg1"/>
                          </a:solidFill>
                        </a:rPr>
                        <a:t>Eksekvering som konsekvens af principper</a:t>
                      </a:r>
                    </a:p>
                  </a:txBody>
                  <a:tcPr marL="76131" marR="76131" anchor="ctr">
                    <a:lnB w="12700" cap="flat" cmpd="sng" algn="ctr">
                      <a:solidFill>
                        <a:schemeClr val="bg1"/>
                      </a:solidFill>
                      <a:prstDash val="solid"/>
                      <a:round/>
                      <a:headEnd type="none" w="med" len="med"/>
                      <a:tailEnd type="none" w="med" len="med"/>
                    </a:lnB>
                    <a:solidFill>
                      <a:schemeClr val="tx1"/>
                    </a:solidFill>
                  </a:tcPr>
                </a:tc>
                <a:tc>
                  <a:txBody>
                    <a:bodyPr/>
                    <a:lstStyle/>
                    <a:p>
                      <a:pPr algn="ctr"/>
                      <a:r>
                        <a:rPr lang="da-DK" sz="600" dirty="0">
                          <a:solidFill>
                            <a:schemeClr val="bg1"/>
                          </a:solidFill>
                        </a:rPr>
                        <a:t>Evaluering af efterlevelse of effektivitet (løbende eller årlig evaluering og opfølgning)</a:t>
                      </a:r>
                    </a:p>
                  </a:txBody>
                  <a:tcPr marL="76131" marR="76131" anchor="ctr">
                    <a:lnR w="12700" cmpd="sng">
                      <a:noFill/>
                    </a:lnR>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516906">
                <a:tc>
                  <a:txBody>
                    <a:bodyPr/>
                    <a:lstStyle/>
                    <a:p>
                      <a:pPr algn="l"/>
                      <a:r>
                        <a:rPr lang="da-DK" sz="600" b="1" dirty="0">
                          <a:solidFill>
                            <a:schemeClr val="bg1"/>
                          </a:solidFill>
                          <a:latin typeface="+mn-lt"/>
                        </a:rPr>
                        <a:t>Forretningsoverblik og styring af den organisatoriske </a:t>
                      </a:r>
                      <a:r>
                        <a:rPr lang="da-DK" sz="600" b="1" dirty="0" err="1">
                          <a:solidFill>
                            <a:schemeClr val="bg1"/>
                          </a:solidFill>
                          <a:latin typeface="+mn-lt"/>
                        </a:rPr>
                        <a:t>informations-sikkerhed</a:t>
                      </a:r>
                      <a:endParaRPr lang="da-DK" sz="600" b="1" dirty="0">
                        <a:solidFill>
                          <a:schemeClr val="bg1"/>
                        </a:solidFill>
                        <a:latin typeface="+mn-lt"/>
                      </a:endParaRPr>
                    </a:p>
                  </a:txBody>
                  <a:tcPr marL="76131" marR="76131" anchor="ctr">
                    <a:lnL w="12700" cmpd="sng">
                      <a:noFill/>
                    </a:lnL>
                    <a:lnT w="38100" cmpd="sng">
                      <a:noFill/>
                    </a:lnT>
                    <a:solidFill>
                      <a:schemeClr val="tx1"/>
                    </a:solidFill>
                  </a:tcPr>
                </a:tc>
                <a:tc>
                  <a:txBody>
                    <a:bodyPr/>
                    <a:lstStyle/>
                    <a:p>
                      <a:pPr algn="ctr"/>
                      <a:r>
                        <a:rPr lang="da-DK" sz="630" b="1" kern="1200" dirty="0">
                          <a:solidFill>
                            <a:schemeClr val="tx2"/>
                          </a:solidFill>
                          <a:latin typeface="+mn-lt"/>
                          <a:ea typeface="Calibri" panose="020F0502020204030204" pitchFamily="34" charset="0"/>
                          <a:cs typeface="Times New Roman" panose="02020603050405020304" pitchFamily="18" charset="0"/>
                        </a:rPr>
                        <a:t>Der er et</a:t>
                      </a:r>
                      <a:r>
                        <a:rPr lang="da-DK" sz="630" b="1" kern="1200" baseline="0" dirty="0">
                          <a:solidFill>
                            <a:schemeClr val="tx2"/>
                          </a:solidFill>
                          <a:latin typeface="+mn-lt"/>
                          <a:ea typeface="Calibri" panose="020F0502020204030204" pitchFamily="34" charset="0"/>
                          <a:cs typeface="Times New Roman" panose="02020603050405020304" pitchFamily="18" charset="0"/>
                        </a:rPr>
                        <a:t> </a:t>
                      </a:r>
                      <a:r>
                        <a:rPr lang="da-DK" sz="630" b="1" kern="1200" dirty="0">
                          <a:solidFill>
                            <a:schemeClr val="tx2"/>
                          </a:solidFill>
                          <a:latin typeface="+mn-lt"/>
                          <a:ea typeface="Calibri" panose="020F0502020204030204" pitchFamily="34" charset="0"/>
                          <a:cs typeface="Times New Roman" panose="02020603050405020304" pitchFamily="18" charset="0"/>
                        </a:rPr>
                        <a:t>dokumenteret overblik over organisationen</a:t>
                      </a:r>
                      <a:r>
                        <a:rPr lang="da-DK" sz="630" b="1" kern="1200" baseline="0" dirty="0">
                          <a:solidFill>
                            <a:schemeClr val="tx2"/>
                          </a:solidFill>
                          <a:latin typeface="+mn-lt"/>
                          <a:ea typeface="Calibri" panose="020F0502020204030204" pitchFamily="34" charset="0"/>
                          <a:cs typeface="Times New Roman" panose="02020603050405020304" pitchFamily="18" charset="0"/>
                        </a:rPr>
                        <a:t> samt</a:t>
                      </a:r>
                      <a:r>
                        <a:rPr lang="da-DK" sz="630" b="1" kern="1200" dirty="0">
                          <a:solidFill>
                            <a:schemeClr val="tx2"/>
                          </a:solidFill>
                          <a:latin typeface="+mn-lt"/>
                          <a:ea typeface="Calibri" panose="020F0502020204030204" pitchFamily="34" charset="0"/>
                          <a:cs typeface="Times New Roman" panose="02020603050405020304" pitchFamily="18" charset="0"/>
                        </a:rPr>
                        <a:t> dens kontekst og interessenter</a:t>
                      </a:r>
                    </a:p>
                  </a:txBody>
                  <a:tcPr marL="76131" marR="76131" anchor="ctr">
                    <a:lnT w="12700" cap="flat" cmpd="sng" algn="ctr">
                      <a:solidFill>
                        <a:schemeClr val="bg1"/>
                      </a:solidFill>
                      <a:prstDash val="solid"/>
                      <a:round/>
                      <a:headEnd type="none" w="med" len="med"/>
                      <a:tailEnd type="none" w="med" len="med"/>
                    </a:lnT>
                    <a:pattFill prst="zigZag">
                      <a:fgClr>
                        <a:schemeClr val="accent5">
                          <a:lumMod val="40000"/>
                          <a:lumOff val="60000"/>
                        </a:schemeClr>
                      </a:fgClr>
                      <a:bgClr>
                        <a:schemeClr val="accent5">
                          <a:lumMod val="20000"/>
                          <a:lumOff val="80000"/>
                        </a:schemeClr>
                      </a:bgClr>
                    </a:pattFill>
                  </a:tcPr>
                </a:tc>
                <a:tc>
                  <a:txBody>
                    <a:bodyPr/>
                    <a:lstStyle/>
                    <a:p>
                      <a:pPr algn="ctr"/>
                      <a:r>
                        <a:rPr lang="da-DK" sz="630" b="1" dirty="0">
                          <a:solidFill>
                            <a:schemeClr val="tx2"/>
                          </a:solidFill>
                          <a:latin typeface="+mn-lt"/>
                          <a:ea typeface="Calibri" panose="020F0502020204030204" pitchFamily="34" charset="0"/>
                          <a:cs typeface="Times New Roman" panose="02020603050405020304" pitchFamily="18" charset="0"/>
                        </a:rPr>
                        <a:t>Ledelse/styring af informationssikkerhed er afledt af det aktuelle forretningsoverblik</a:t>
                      </a:r>
                    </a:p>
                  </a:txBody>
                  <a:tcPr marL="76131" marR="76131" anchor="ctr">
                    <a:lnT w="12700" cap="flat" cmpd="sng" algn="ctr">
                      <a:solidFill>
                        <a:schemeClr val="bg1"/>
                      </a:solidFill>
                      <a:prstDash val="solid"/>
                      <a:round/>
                      <a:headEnd type="none" w="med" len="med"/>
                      <a:tailEnd type="none" w="med" len="med"/>
                    </a:lnT>
                    <a:pattFill prst="openDmnd">
                      <a:fgClr>
                        <a:schemeClr val="accent6">
                          <a:lumMod val="20000"/>
                          <a:lumOff val="80000"/>
                        </a:schemeClr>
                      </a:fgClr>
                      <a:bgClr>
                        <a:schemeClr val="accent6">
                          <a:lumMod val="20000"/>
                          <a:lumOff val="80000"/>
                        </a:schemeClr>
                      </a:bgClr>
                    </a:pattFill>
                  </a:tcPr>
                </a:tc>
                <a:tc>
                  <a:txBody>
                    <a:bodyPr/>
                    <a:lstStyle/>
                    <a:p>
                      <a:pPr algn="ctr"/>
                      <a:r>
                        <a:rPr lang="da-DK" sz="630" b="1" kern="1200" noProof="0" dirty="0">
                          <a:solidFill>
                            <a:schemeClr val="tx2"/>
                          </a:solidFill>
                          <a:latin typeface="+mn-lt"/>
                          <a:ea typeface="+mn-ea"/>
                          <a:cs typeface="+mn-cs"/>
                        </a:rPr>
                        <a:t>Roller, ansvar</a:t>
                      </a:r>
                      <a:r>
                        <a:rPr lang="da-DK" sz="630" b="1" kern="1200" baseline="0" noProof="0" dirty="0">
                          <a:solidFill>
                            <a:schemeClr val="tx2"/>
                          </a:solidFill>
                          <a:latin typeface="+mn-lt"/>
                          <a:ea typeface="+mn-ea"/>
                          <a:cs typeface="+mn-cs"/>
                        </a:rPr>
                        <a:t> og opgaver er defineret med udgangspunkt i forretningsoverblikket</a:t>
                      </a:r>
                      <a:endParaRPr lang="da-DK" sz="630" b="1" kern="1200" noProof="0" dirty="0">
                        <a:solidFill>
                          <a:schemeClr val="tx2"/>
                        </a:solidFill>
                        <a:latin typeface="+mn-lt"/>
                        <a:ea typeface="+mn-ea"/>
                        <a:cs typeface="+mn-cs"/>
                      </a:endParaRPr>
                    </a:p>
                  </a:txBody>
                  <a:tcPr marL="76131" marR="76131" anchor="ctr">
                    <a:lnT w="12700" cap="flat" cmpd="sng" algn="ctr">
                      <a:solidFill>
                        <a:schemeClr val="bg1"/>
                      </a:solidFill>
                      <a:prstDash val="solid"/>
                      <a:round/>
                      <a:headEnd type="none" w="med" len="med"/>
                      <a:tailEnd type="none" w="med" len="med"/>
                    </a:lnT>
                    <a:pattFill prst="openDmnd">
                      <a:fgClr>
                        <a:schemeClr val="accent6">
                          <a:lumMod val="20000"/>
                          <a:lumOff val="80000"/>
                        </a:schemeClr>
                      </a:fgClr>
                      <a:bgClr>
                        <a:schemeClr val="accent6">
                          <a:lumMod val="20000"/>
                          <a:lumOff val="80000"/>
                        </a:schemeClr>
                      </a:bgClr>
                    </a:pattFill>
                  </a:tcPr>
                </a:tc>
                <a:tc>
                  <a:txBody>
                    <a:bodyPr/>
                    <a:lstStyle/>
                    <a:p>
                      <a:pPr algn="ctr"/>
                      <a:r>
                        <a:rPr lang="da-DK" sz="630" b="1" noProof="0" dirty="0">
                          <a:solidFill>
                            <a:schemeClr val="tx2"/>
                          </a:solidFill>
                        </a:rPr>
                        <a:t>Forretningsoverblikket </a:t>
                      </a:r>
                      <a:r>
                        <a:rPr lang="da-DK" sz="630" b="1" dirty="0">
                          <a:solidFill>
                            <a:schemeClr val="tx2"/>
                          </a:solidFill>
                          <a:cs typeface="Times New Roman" panose="02020603050405020304" pitchFamily="18" charset="0"/>
                        </a:rPr>
                        <a:t>revurderes en gang om året og i forbindelse med større ændringer</a:t>
                      </a:r>
                      <a:endParaRPr lang="en-US" sz="630" b="1" dirty="0">
                        <a:solidFill>
                          <a:schemeClr val="tx2"/>
                        </a:solidFill>
                      </a:endParaRPr>
                    </a:p>
                  </a:txBody>
                  <a:tcPr marL="76131" marR="76131" anchor="ctr">
                    <a:lnR w="12700" cmpd="sng">
                      <a:noFill/>
                    </a:lnR>
                    <a:lnT w="12700" cap="flat" cmpd="sng" algn="ctr">
                      <a:solidFill>
                        <a:schemeClr val="bg1"/>
                      </a:solidFill>
                      <a:prstDash val="solid"/>
                      <a:round/>
                      <a:headEnd type="none" w="med" len="med"/>
                      <a:tailEnd type="none" w="med" len="med"/>
                    </a:lnT>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1"/>
                  </a:ext>
                </a:extLst>
              </a:tr>
              <a:tr h="447985">
                <a:tc>
                  <a:txBody>
                    <a:bodyPr/>
                    <a:lstStyle/>
                    <a:p>
                      <a:pPr algn="l"/>
                      <a:r>
                        <a:rPr lang="da-DK" sz="600" b="1" dirty="0">
                          <a:solidFill>
                            <a:schemeClr val="bg1"/>
                          </a:solidFill>
                          <a:latin typeface="+mn-lt"/>
                        </a:rPr>
                        <a:t>Politikker/instrukser</a:t>
                      </a:r>
                    </a:p>
                  </a:txBody>
                  <a:tcPr marL="76131" marR="76131" anchor="ctr">
                    <a:lnL w="12700" cmpd="sng">
                      <a:noFill/>
                    </a:lnL>
                    <a:solidFill>
                      <a:schemeClr val="tx1"/>
                    </a:solidFill>
                  </a:tcPr>
                </a:tc>
                <a:tc>
                  <a:txBody>
                    <a:bodyPr/>
                    <a:lstStyle/>
                    <a:p>
                      <a:pPr algn="ctr"/>
                      <a:r>
                        <a:rPr lang="da-DK" sz="630" b="1" kern="1200" dirty="0">
                          <a:solidFill>
                            <a:schemeClr val="tx2"/>
                          </a:solidFill>
                          <a:latin typeface="+mn-lt"/>
                          <a:ea typeface="Calibri" panose="020F0502020204030204" pitchFamily="34" charset="0"/>
                          <a:cs typeface="Times New Roman" panose="02020603050405020304" pitchFamily="18" charset="0"/>
                        </a:rPr>
                        <a:t>Overordnede</a:t>
                      </a:r>
                      <a:r>
                        <a:rPr lang="da-DK" sz="630" b="1" kern="1200" baseline="0" dirty="0">
                          <a:solidFill>
                            <a:schemeClr val="tx2"/>
                          </a:solidFill>
                          <a:latin typeface="+mn-lt"/>
                          <a:ea typeface="Calibri" panose="020F0502020204030204" pitchFamily="34" charset="0"/>
                          <a:cs typeface="Times New Roman" panose="02020603050405020304" pitchFamily="18" charset="0"/>
                        </a:rPr>
                        <a:t> p</a:t>
                      </a:r>
                      <a:r>
                        <a:rPr lang="da-DK" sz="630" b="1" kern="1200" dirty="0">
                          <a:solidFill>
                            <a:schemeClr val="tx2"/>
                          </a:solidFill>
                          <a:latin typeface="+mn-lt"/>
                          <a:ea typeface="Calibri" panose="020F0502020204030204" pitchFamily="34" charset="0"/>
                          <a:cs typeface="Times New Roman" panose="02020603050405020304" pitchFamily="18" charset="0"/>
                        </a:rPr>
                        <a:t>olitikker og mål for informationssikkerhed er beskrevet</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algn="ctr"/>
                      <a:r>
                        <a:rPr lang="da-DK" sz="630" b="1" kern="1200" dirty="0">
                          <a:solidFill>
                            <a:schemeClr val="tx2"/>
                          </a:solidFill>
                          <a:latin typeface="+mn-lt"/>
                          <a:ea typeface="Calibri" panose="020F0502020204030204" pitchFamily="34" charset="0"/>
                          <a:cs typeface="Times New Roman" panose="02020603050405020304" pitchFamily="18" charset="0"/>
                        </a:rPr>
                        <a:t>Overordnede</a:t>
                      </a:r>
                      <a:r>
                        <a:rPr lang="da-DK" sz="630" b="1" kern="1200" baseline="0" dirty="0">
                          <a:solidFill>
                            <a:schemeClr val="tx2"/>
                          </a:solidFill>
                          <a:latin typeface="+mn-lt"/>
                          <a:ea typeface="Calibri" panose="020F0502020204030204" pitchFamily="34" charset="0"/>
                          <a:cs typeface="Times New Roman" panose="02020603050405020304" pitchFamily="18" charset="0"/>
                        </a:rPr>
                        <a:t> p</a:t>
                      </a:r>
                      <a:r>
                        <a:rPr lang="da-DK" sz="630" b="1" kern="1200" dirty="0">
                          <a:solidFill>
                            <a:schemeClr val="tx2"/>
                          </a:solidFill>
                          <a:latin typeface="+mn-lt"/>
                          <a:ea typeface="Calibri" panose="020F0502020204030204" pitchFamily="34" charset="0"/>
                          <a:cs typeface="Times New Roman" panose="02020603050405020304" pitchFamily="18" charset="0"/>
                        </a:rPr>
                        <a:t>olitikker og mål </a:t>
                      </a:r>
                      <a:r>
                        <a:rPr lang="da-DK" sz="630" b="1" dirty="0">
                          <a:solidFill>
                            <a:schemeClr val="tx2"/>
                          </a:solidFill>
                          <a:latin typeface="+mn-lt"/>
                          <a:ea typeface="Calibri" panose="020F0502020204030204" pitchFamily="34" charset="0"/>
                          <a:cs typeface="Times New Roman" panose="02020603050405020304" pitchFamily="18" charset="0"/>
                        </a:rPr>
                        <a:t>er kommunikerede til organisationen</a:t>
                      </a:r>
                    </a:p>
                  </a:txBody>
                  <a:tcPr marL="76131" marR="76131" anchor="ctr">
                    <a:pattFill prst="pct75">
                      <a:fgClr>
                        <a:srgbClr val="DFE563"/>
                      </a:fgClr>
                      <a:bgClr>
                        <a:schemeClr val="accent4">
                          <a:lumMod val="20000"/>
                          <a:lumOff val="80000"/>
                        </a:schemeClr>
                      </a:bgClr>
                    </a:pattFill>
                  </a:tcPr>
                </a:tc>
                <a:tc>
                  <a:txBody>
                    <a:bodyPr/>
                    <a:lstStyle/>
                    <a:p>
                      <a:pPr algn="ctr"/>
                      <a:r>
                        <a:rPr lang="da-DK" sz="630" b="1" kern="1200" dirty="0">
                          <a:solidFill>
                            <a:schemeClr val="tx2"/>
                          </a:solidFill>
                          <a:latin typeface="+mn-lt"/>
                          <a:ea typeface="+mn-ea"/>
                          <a:cs typeface="Times New Roman" panose="02020603050405020304" pitchFamily="18" charset="0"/>
                        </a:rPr>
                        <a:t>Politikkerne er forankrede i instrukser, kontrakter, det daglige arbejde, processer, osv.</a:t>
                      </a:r>
                      <a:endParaRPr lang="en-US" sz="630" b="1" kern="1200" dirty="0">
                        <a:solidFill>
                          <a:schemeClr val="tx2"/>
                        </a:solidFill>
                        <a:latin typeface="+mn-lt"/>
                        <a:ea typeface="+mn-ea"/>
                        <a:cs typeface="+mn-cs"/>
                      </a:endParaRPr>
                    </a:p>
                  </a:txBody>
                  <a:tcPr marL="76131" marR="76131" anchor="ctr">
                    <a:pattFill prst="pct75">
                      <a:fgClr>
                        <a:srgbClr val="DFE563"/>
                      </a:fgClr>
                      <a:bgClr>
                        <a:schemeClr val="accent4">
                          <a:lumMod val="20000"/>
                          <a:lumOff val="80000"/>
                        </a:schemeClr>
                      </a:bgClr>
                    </a:pattFill>
                  </a:tcPr>
                </a:tc>
                <a:tc>
                  <a:txBody>
                    <a:bodyPr/>
                    <a:lstStyle/>
                    <a:p>
                      <a:pPr algn="ctr"/>
                      <a:r>
                        <a:rPr lang="da-DK" sz="630" b="1" dirty="0">
                          <a:solidFill>
                            <a:schemeClr val="tx2"/>
                          </a:solidFill>
                          <a:cs typeface="Times New Roman" panose="02020603050405020304" pitchFamily="18" charset="0"/>
                        </a:rPr>
                        <a:t>Politikkerne revurderes en gang om året og i forbindelse med større ændringer</a:t>
                      </a:r>
                      <a:endParaRPr lang="en-US" sz="630" b="1" dirty="0">
                        <a:solidFill>
                          <a:schemeClr val="tx2"/>
                        </a:solidFill>
                      </a:endParaRPr>
                    </a:p>
                  </a:txBody>
                  <a:tcPr marL="76131" marR="76131" anchor="ctr">
                    <a:lnR w="12700" cmpd="sng">
                      <a:noFill/>
                    </a:ln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2"/>
                  </a:ext>
                </a:extLst>
              </a:tr>
              <a:tr h="538444">
                <a:tc>
                  <a:txBody>
                    <a:bodyPr/>
                    <a:lstStyle/>
                    <a:p>
                      <a:pPr algn="l"/>
                      <a:r>
                        <a:rPr lang="da-DK" sz="600" b="1" dirty="0">
                          <a:solidFill>
                            <a:schemeClr val="bg1"/>
                          </a:solidFill>
                          <a:latin typeface="+mn-lt"/>
                        </a:rPr>
                        <a:t>Leverandørstyring</a:t>
                      </a:r>
                    </a:p>
                  </a:txBody>
                  <a:tcPr marL="76131" marR="76131" anchor="ctr">
                    <a:lnL w="12700" cmpd="sng">
                      <a:noFill/>
                    </a:lnL>
                    <a:solidFill>
                      <a:schemeClr val="tx1"/>
                    </a:solidFill>
                  </a:tcPr>
                </a:tc>
                <a:tc>
                  <a:txBody>
                    <a:bodyPr/>
                    <a:lstStyle/>
                    <a:p>
                      <a:pPr algn="ctr"/>
                      <a:r>
                        <a:rPr lang="da-DK" sz="630" b="1" dirty="0">
                          <a:solidFill>
                            <a:schemeClr val="tx2"/>
                          </a:solidFill>
                        </a:rPr>
                        <a:t>Der er beskrevet en proces for leverandørstyring</a:t>
                      </a:r>
                    </a:p>
                  </a:txBody>
                  <a:tcPr marL="76131" marR="76131" anchor="ctr">
                    <a:pattFill prst="pct75">
                      <a:fgClr>
                        <a:srgbClr val="DFE563"/>
                      </a:fgClr>
                      <a:bgClr>
                        <a:schemeClr val="accent4">
                          <a:lumMod val="20000"/>
                          <a:lumOff val="80000"/>
                        </a:schemeClr>
                      </a:bgClr>
                    </a:pattFill>
                  </a:tcPr>
                </a:tc>
                <a:tc>
                  <a:txBody>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630" b="1" i="0" u="none" strike="noStrike" cap="none" normalizeH="0" baseline="0" dirty="0">
                          <a:ln>
                            <a:noFill/>
                          </a:ln>
                          <a:solidFill>
                            <a:schemeClr val="tx2"/>
                          </a:solidFill>
                          <a:effectLst/>
                          <a:latin typeface="Arial" charset="0"/>
                        </a:rPr>
                        <a:t>De</a:t>
                      </a:r>
                      <a:r>
                        <a:rPr kumimoji="0" lang="da-DK" sz="630" b="1" i="0" u="none" strike="noStrike" cap="none" normalizeH="0" dirty="0">
                          <a:ln>
                            <a:noFill/>
                          </a:ln>
                          <a:solidFill>
                            <a:schemeClr val="tx2"/>
                          </a:solidFill>
                          <a:effectLst/>
                          <a:latin typeface="Arial" charset="0"/>
                        </a:rPr>
                        <a:t> </a:t>
                      </a:r>
                      <a:r>
                        <a:rPr kumimoji="0" lang="da-DK" sz="630" b="1" i="0" u="none" strike="noStrike" cap="none" normalizeH="0" baseline="0" dirty="0">
                          <a:ln>
                            <a:noFill/>
                          </a:ln>
                          <a:solidFill>
                            <a:schemeClr val="tx2"/>
                          </a:solidFill>
                          <a:effectLst/>
                          <a:latin typeface="Arial" charset="0"/>
                        </a:rPr>
                        <a:t>valgte kontroller og leverandørkrav er opdaterede i forhold til det nyeste risikobillede</a:t>
                      </a: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Der følges op på om </a:t>
                      </a:r>
                      <a:r>
                        <a:rPr kumimoji="0" lang="da-DK" sz="630" b="1" i="0" u="none" strike="noStrike" cap="none" normalizeH="0" dirty="0">
                          <a:ln>
                            <a:noFill/>
                          </a:ln>
                          <a:solidFill>
                            <a:schemeClr val="tx2"/>
                          </a:solidFill>
                          <a:effectLst/>
                          <a:latin typeface="Arial" charset="0"/>
                        </a:rPr>
                        <a:t>leverandørerne kan dokumentere serviceleverancer</a:t>
                      </a:r>
                      <a:endParaRPr kumimoji="0" lang="da-DK" sz="630" b="1" i="0" u="none" strike="noStrike" cap="none" normalizeH="0" baseline="0" dirty="0">
                        <a:ln>
                          <a:noFill/>
                        </a:ln>
                        <a:solidFill>
                          <a:schemeClr val="tx2"/>
                        </a:solidFill>
                        <a:effectLst/>
                        <a:latin typeface="Arial" charset="0"/>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Leverandørernes</a:t>
                      </a:r>
                      <a:r>
                        <a:rPr kumimoji="0" lang="da-DK" sz="630" b="1" i="0" u="none" strike="noStrike" cap="none" normalizeH="0" dirty="0">
                          <a:ln>
                            <a:noFill/>
                          </a:ln>
                          <a:solidFill>
                            <a:schemeClr val="tx2"/>
                          </a:solidFill>
                          <a:effectLst/>
                          <a:latin typeface="Arial" charset="0"/>
                        </a:rPr>
                        <a:t> serviceleverancer</a:t>
                      </a:r>
                      <a:r>
                        <a:rPr kumimoji="0" lang="da-DK" sz="630" b="1" i="0" u="none" strike="noStrike" cap="none" normalizeH="0" baseline="0" dirty="0">
                          <a:ln>
                            <a:noFill/>
                          </a:ln>
                          <a:solidFill>
                            <a:schemeClr val="tx2"/>
                          </a:solidFill>
                          <a:effectLst/>
                          <a:latin typeface="Arial" charset="0"/>
                        </a:rPr>
                        <a:t> </a:t>
                      </a:r>
                      <a:r>
                        <a:rPr kumimoji="0" lang="da-DK" sz="630" b="1" i="0" u="none" strike="noStrike" cap="none" normalizeH="0" dirty="0">
                          <a:ln>
                            <a:noFill/>
                          </a:ln>
                          <a:solidFill>
                            <a:schemeClr val="tx2"/>
                          </a:solidFill>
                          <a:effectLst/>
                          <a:latin typeface="Arial" charset="0"/>
                        </a:rPr>
                        <a:t>testes, og det verificeres en gang om året,</a:t>
                      </a:r>
                      <a:r>
                        <a:rPr kumimoji="0" lang="da-DK" sz="630" b="1" i="0" u="none" strike="noStrike" cap="none" normalizeH="0" baseline="0" dirty="0">
                          <a:ln>
                            <a:noFill/>
                          </a:ln>
                          <a:solidFill>
                            <a:schemeClr val="tx2"/>
                          </a:solidFill>
                          <a:effectLst/>
                          <a:latin typeface="Arial" charset="0"/>
                        </a:rPr>
                        <a:t> at de efterlever relevante krav</a:t>
                      </a:r>
                    </a:p>
                  </a:txBody>
                  <a:tcPr marL="76131" marR="76131" anchor="ctr">
                    <a:lnR w="12700" cmpd="sng">
                      <a:noFill/>
                    </a:ln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3"/>
                  </a:ext>
                </a:extLst>
              </a:tr>
              <a:tr h="479901">
                <a:tc>
                  <a:txBody>
                    <a:bodyPr/>
                    <a:lstStyle/>
                    <a:p>
                      <a:pPr algn="l"/>
                      <a:r>
                        <a:rPr lang="da-DK" sz="600" b="1" dirty="0">
                          <a:solidFill>
                            <a:schemeClr val="bg1"/>
                          </a:solidFill>
                          <a:latin typeface="+mn-lt"/>
                        </a:rPr>
                        <a:t>Hændelses-håndtering</a:t>
                      </a:r>
                    </a:p>
                  </a:txBody>
                  <a:tcPr marL="76131" marR="76131" anchor="ctr">
                    <a:lnL w="12700" cmpd="sng">
                      <a:noFill/>
                    </a:lnL>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Der er beskrevet en proces for hændelseshåndtering</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Hændelser bliver rapporteret via faste</a:t>
                      </a:r>
                      <a:r>
                        <a:rPr kumimoji="0" lang="da-DK" sz="630" b="1" i="0" u="none" strike="noStrike" cap="none" normalizeH="0" dirty="0">
                          <a:ln>
                            <a:noFill/>
                          </a:ln>
                          <a:solidFill>
                            <a:schemeClr val="tx2"/>
                          </a:solidFill>
                          <a:effectLst/>
                          <a:latin typeface="Arial" charset="0"/>
                        </a:rPr>
                        <a:t> kanaler</a:t>
                      </a:r>
                      <a:endParaRPr kumimoji="0" lang="da-DK" sz="630" b="1" i="0" u="none" strike="noStrike" cap="none" normalizeH="0" baseline="0" dirty="0">
                        <a:ln>
                          <a:noFill/>
                        </a:ln>
                        <a:solidFill>
                          <a:schemeClr val="tx2"/>
                        </a:solidFill>
                        <a:effectLst/>
                        <a:latin typeface="Arial" charset="0"/>
                      </a:endParaRP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Rapporterede h</a:t>
                      </a:r>
                      <a:r>
                        <a:rPr kumimoji="0" lang="da-DK" sz="630" b="1" i="0" u="none" strike="noStrike" cap="none" normalizeH="0" baseline="0" dirty="0">
                          <a:ln>
                            <a:noFill/>
                          </a:ln>
                          <a:solidFill>
                            <a:schemeClr val="tx2"/>
                          </a:solidFill>
                          <a:effectLst/>
                        </a:rPr>
                        <a:t>ændelser bliver </a:t>
                      </a:r>
                      <a:r>
                        <a:rPr lang="da-DK" sz="630" b="1" dirty="0">
                          <a:solidFill>
                            <a:schemeClr val="tx2"/>
                          </a:solidFill>
                        </a:rPr>
                        <a:t>vurd</a:t>
                      </a:r>
                      <a:r>
                        <a:rPr kumimoji="0" lang="da-DK" sz="630" b="1" i="0" u="none" strike="noStrike" cap="none" normalizeH="0" baseline="0" dirty="0">
                          <a:ln>
                            <a:noFill/>
                          </a:ln>
                          <a:solidFill>
                            <a:schemeClr val="tx2"/>
                          </a:solidFill>
                          <a:effectLst/>
                        </a:rPr>
                        <a:t>eret</a:t>
                      </a:r>
                      <a:r>
                        <a:rPr kumimoji="0" lang="da-DK" sz="630" b="1" i="0" u="none" strike="noStrike" cap="none" normalizeH="0" dirty="0">
                          <a:ln>
                            <a:noFill/>
                          </a:ln>
                          <a:solidFill>
                            <a:schemeClr val="tx2"/>
                          </a:solidFill>
                          <a:effectLst/>
                        </a:rPr>
                        <a:t> og behandlet inden</a:t>
                      </a:r>
                      <a:r>
                        <a:rPr kumimoji="0" lang="da-DK" sz="630" b="1" i="0" u="none" strike="noStrike" cap="none" normalizeH="0" baseline="0" dirty="0">
                          <a:ln>
                            <a:noFill/>
                          </a:ln>
                          <a:solidFill>
                            <a:schemeClr val="tx2"/>
                          </a:solidFill>
                          <a:effectLst/>
                        </a:rPr>
                        <a:t> </a:t>
                      </a:r>
                      <a:r>
                        <a:rPr kumimoji="0" lang="da-DK" sz="630" b="1" i="0" u="none" strike="noStrike" cap="none" normalizeH="0" dirty="0">
                          <a:ln>
                            <a:noFill/>
                          </a:ln>
                          <a:solidFill>
                            <a:schemeClr val="tx2"/>
                          </a:solidFill>
                          <a:effectLst/>
                        </a:rPr>
                        <a:t>for en acceptabel tidsramme </a:t>
                      </a:r>
                      <a:endParaRPr kumimoji="0" lang="da-DK" sz="630" b="1" i="0" u="none" strike="noStrike" cap="none" normalizeH="0" baseline="0" dirty="0">
                        <a:ln>
                          <a:noFill/>
                        </a:ln>
                        <a:solidFill>
                          <a:schemeClr val="tx2"/>
                        </a:solidFill>
                        <a:effectLst/>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Effektiviteten af processen bliver målt i opnået læring</a:t>
                      </a:r>
                      <a:r>
                        <a:rPr lang="da-DK" sz="630" b="1" baseline="0" dirty="0">
                          <a:solidFill>
                            <a:schemeClr val="tx2"/>
                          </a:solidFill>
                        </a:rPr>
                        <a:t> (fx øget antal af hændelsesrapporteringer)</a:t>
                      </a:r>
                      <a:endParaRPr kumimoji="0" lang="da-DK" sz="630" b="1" i="0" u="none" strike="noStrike" cap="none" normalizeH="0" baseline="0" dirty="0">
                        <a:ln>
                          <a:noFill/>
                        </a:ln>
                        <a:solidFill>
                          <a:schemeClr val="tx2"/>
                        </a:solidFill>
                        <a:effectLst/>
                        <a:latin typeface="Arial" charset="0"/>
                      </a:endParaRPr>
                    </a:p>
                  </a:txBody>
                  <a:tcPr marL="76131" marR="76131" anchor="ctr">
                    <a:lnR w="12700" cmpd="sng">
                      <a:noFill/>
                    </a:ln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4"/>
                  </a:ext>
                </a:extLst>
              </a:tr>
              <a:tr h="462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600" b="1" dirty="0">
                          <a:solidFill>
                            <a:schemeClr val="bg1"/>
                          </a:solidFill>
                          <a:latin typeface="+mn-lt"/>
                        </a:rPr>
                        <a:t>Beredskabsplan</a:t>
                      </a:r>
                    </a:p>
                  </a:txBody>
                  <a:tcPr marL="76131" marR="76131" anchor="ctr">
                    <a:lnL w="12700" cmpd="sng">
                      <a:noFill/>
                    </a:lnL>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Der er beskrevet en proces for planlægningen og styringen af beredskabet</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Der er etableret beredskabsplaner</a:t>
                      </a: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rPr>
                        <a:t>Medarbejdere, leverandører og interessenter </a:t>
                      </a:r>
                      <a:r>
                        <a:rPr lang="da-DK" sz="630" b="1" dirty="0">
                          <a:solidFill>
                            <a:schemeClr val="tx2"/>
                          </a:solidFill>
                        </a:rPr>
                        <a:t>har modtaget </a:t>
                      </a:r>
                      <a:r>
                        <a:rPr kumimoji="0" lang="da-DK" sz="630" b="1" i="0" u="none" strike="noStrike" cap="none" normalizeH="0" dirty="0">
                          <a:ln>
                            <a:noFill/>
                          </a:ln>
                          <a:solidFill>
                            <a:schemeClr val="tx2"/>
                          </a:solidFill>
                          <a:effectLst/>
                        </a:rPr>
                        <a:t>undervisning i beredskabsplanen</a:t>
                      </a:r>
                      <a:endParaRPr lang="da-DK" sz="630" b="1" dirty="0">
                        <a:solidFill>
                          <a:schemeClr val="tx2"/>
                        </a:solidFill>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Effektiviteten</a:t>
                      </a:r>
                      <a:r>
                        <a:rPr kumimoji="0" lang="da-DK" sz="630" b="1" i="0" u="none" strike="noStrike" cap="none" normalizeH="0" dirty="0">
                          <a:ln>
                            <a:noFill/>
                          </a:ln>
                          <a:solidFill>
                            <a:schemeClr val="tx2"/>
                          </a:solidFill>
                          <a:effectLst/>
                          <a:latin typeface="Arial" charset="0"/>
                        </a:rPr>
                        <a:t> af beredskabet testes og plan ajourføres en gang årligt</a:t>
                      </a:r>
                      <a:endParaRPr kumimoji="0" lang="da-DK" sz="630" b="1" i="0" u="none" strike="noStrike" cap="none" normalizeH="0" baseline="0" dirty="0">
                        <a:ln>
                          <a:noFill/>
                        </a:ln>
                        <a:solidFill>
                          <a:schemeClr val="tx2"/>
                        </a:solidFill>
                        <a:effectLst/>
                        <a:latin typeface="Arial" charset="0"/>
                      </a:endParaRPr>
                    </a:p>
                  </a:txBody>
                  <a:tcPr marL="76131" marR="76131" anchor="ctr">
                    <a:lnR w="12700" cmpd="sng">
                      <a:noFill/>
                    </a:ln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5"/>
                  </a:ext>
                </a:extLst>
              </a:tr>
              <a:tr h="462811">
                <a:tc>
                  <a:txBody>
                    <a:bodyPr/>
                    <a:lstStyle/>
                    <a:p>
                      <a:pPr algn="l"/>
                      <a:r>
                        <a:rPr kumimoji="0" lang="da-DK" sz="600" b="1" i="0" u="none" strike="noStrike" cap="none" normalizeH="0" baseline="0" dirty="0">
                          <a:ln>
                            <a:noFill/>
                          </a:ln>
                          <a:solidFill>
                            <a:schemeClr val="bg1"/>
                          </a:solidFill>
                          <a:effectLst/>
                          <a:latin typeface="+mn-lt"/>
                        </a:rPr>
                        <a:t>Awareness og uddannelse</a:t>
                      </a:r>
                      <a:endParaRPr lang="da-DK" sz="600" b="1" dirty="0">
                        <a:solidFill>
                          <a:schemeClr val="bg1"/>
                        </a:solidFill>
                        <a:latin typeface="+mn-lt"/>
                      </a:endParaRPr>
                    </a:p>
                  </a:txBody>
                  <a:tcPr marL="76131" marR="76131" anchor="ctr">
                    <a:lnL w="12700" cmpd="sng">
                      <a:noFill/>
                    </a:lnL>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Der er beskrevet et program for awareness</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Uddannelse</a:t>
                      </a:r>
                      <a:r>
                        <a:rPr lang="da-DK" sz="630" b="1" baseline="0" dirty="0">
                          <a:solidFill>
                            <a:schemeClr val="tx2"/>
                          </a:solidFill>
                        </a:rPr>
                        <a:t> og kommunikation eksekveres i overensstemmelse med planen</a:t>
                      </a:r>
                      <a:endParaRPr lang="da-DK" sz="630" b="1" dirty="0">
                        <a:solidFill>
                          <a:schemeClr val="tx2"/>
                        </a:solidFill>
                      </a:endParaRP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Opdateringer til awareness-programmet sker i overensstemmelse med de evt. ændrede</a:t>
                      </a:r>
                      <a:r>
                        <a:rPr lang="da-DK" sz="630" b="1" baseline="0" dirty="0">
                          <a:solidFill>
                            <a:schemeClr val="tx2"/>
                          </a:solidFill>
                        </a:rPr>
                        <a:t> </a:t>
                      </a:r>
                      <a:r>
                        <a:rPr lang="da-DK" sz="630" b="1" dirty="0">
                          <a:solidFill>
                            <a:schemeClr val="tx2"/>
                          </a:solidFill>
                        </a:rPr>
                        <a:t>behov</a:t>
                      </a: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Effektiviteten af awareness bliver målt i opnået adfærdsændring en gang årligt</a:t>
                      </a:r>
                      <a:endParaRPr kumimoji="0" lang="da-DK" sz="630" b="1" i="0" u="none" strike="noStrike" cap="none" normalizeH="0" baseline="0" dirty="0">
                        <a:ln>
                          <a:noFill/>
                        </a:ln>
                        <a:solidFill>
                          <a:schemeClr val="tx2"/>
                        </a:solidFill>
                        <a:effectLst/>
                      </a:endParaRPr>
                    </a:p>
                  </a:txBody>
                  <a:tcPr marL="76131" marR="76131" anchor="ctr">
                    <a:lnR w="12700" cmpd="sng">
                      <a:noFill/>
                    </a:ln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6"/>
                  </a:ext>
                </a:extLst>
              </a:tr>
              <a:tr h="357527">
                <a:tc>
                  <a:txBody>
                    <a:bodyPr/>
                    <a:lstStyle/>
                    <a:p>
                      <a:pPr algn="l"/>
                      <a:r>
                        <a:rPr lang="da-DK" sz="600" b="1" dirty="0">
                          <a:solidFill>
                            <a:schemeClr val="bg1"/>
                          </a:solidFill>
                          <a:latin typeface="+mn-lt"/>
                        </a:rPr>
                        <a:t>Opdatering af risikovurdering </a:t>
                      </a:r>
                    </a:p>
                    <a:p>
                      <a:pPr algn="l"/>
                      <a:r>
                        <a:rPr lang="da-DK" sz="600" b="1" dirty="0">
                          <a:solidFill>
                            <a:schemeClr val="bg1"/>
                          </a:solidFill>
                          <a:latin typeface="+mn-lt"/>
                        </a:rPr>
                        <a:t>og SoA</a:t>
                      </a:r>
                    </a:p>
                  </a:txBody>
                  <a:tcPr marL="76131" marR="76131" anchor="ctr">
                    <a:lnL w="12700" cmpd="sng">
                      <a:noFill/>
                    </a:lnL>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kern="1200" dirty="0">
                          <a:solidFill>
                            <a:schemeClr val="tx2"/>
                          </a:solidFill>
                          <a:latin typeface="+mn-lt"/>
                          <a:ea typeface="Calibri" panose="020F0502020204030204" pitchFamily="34" charset="0"/>
                          <a:cs typeface="Times New Roman" panose="02020603050405020304" pitchFamily="18" charset="0"/>
                        </a:rPr>
                        <a:t>Der er beskrevet en proces for risikovurderinger</a:t>
                      </a:r>
                    </a:p>
                  </a:txBody>
                  <a:tcPr marL="76131" marR="76131" anchor="ctr">
                    <a:pattFill prst="zigZag">
                      <a:fgClr>
                        <a:schemeClr val="accent5">
                          <a:lumMod val="40000"/>
                          <a:lumOff val="60000"/>
                        </a:schemeClr>
                      </a:fgClr>
                      <a:bgClr>
                        <a:schemeClr val="accent5">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latin typeface="+mn-lt"/>
                          <a:ea typeface="Calibri" panose="020F0502020204030204" pitchFamily="34" charset="0"/>
                          <a:cs typeface="Times New Roman" panose="02020603050405020304" pitchFamily="18" charset="0"/>
                        </a:rPr>
                        <a:t>Risikovurderinger gennemføres i henhold til processen og risici</a:t>
                      </a:r>
                    </a:p>
                  </a:txBody>
                  <a:tcPr marL="76131" marR="76131" anchor="ctr">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kern="1200" dirty="0">
                          <a:solidFill>
                            <a:schemeClr val="tx2"/>
                          </a:solidFill>
                          <a:latin typeface="+mn-lt"/>
                          <a:ea typeface="Calibri" panose="020F0502020204030204" pitchFamily="34" charset="0"/>
                          <a:cs typeface="Times New Roman" panose="02020603050405020304" pitchFamily="18" charset="0"/>
                        </a:rPr>
                        <a:t>Risikoejere følger op på handleplaner, der er afledt af risikovurderingerne</a:t>
                      </a:r>
                      <a:endParaRPr lang="en-US" sz="630" b="1" kern="1200" dirty="0">
                        <a:solidFill>
                          <a:schemeClr val="tx2"/>
                        </a:solidFill>
                        <a:latin typeface="+mn-lt"/>
                        <a:ea typeface="+mn-ea"/>
                        <a:cs typeface="+mn-cs"/>
                      </a:endParaRPr>
                    </a:p>
                  </a:txBody>
                  <a:tcPr marL="76131" marR="76131" anchor="ctr">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Risikovurdering og </a:t>
                      </a:r>
                      <a:r>
                        <a:rPr lang="da-DK" sz="630" b="1" baseline="0" dirty="0" err="1">
                          <a:solidFill>
                            <a:schemeClr val="tx2"/>
                          </a:solidFill>
                        </a:rPr>
                        <a:t>SoA</a:t>
                      </a:r>
                      <a:r>
                        <a:rPr lang="da-DK" sz="630" b="1" baseline="0" dirty="0">
                          <a:solidFill>
                            <a:schemeClr val="tx2"/>
                          </a:solidFill>
                        </a:rPr>
                        <a:t> gennemgås og ajourføres en gang årligt</a:t>
                      </a:r>
                      <a:endParaRPr kumimoji="0" lang="da-DK" sz="630" b="1" i="0" u="none" strike="noStrike" cap="none" normalizeH="0" baseline="0" dirty="0">
                        <a:ln>
                          <a:noFill/>
                        </a:ln>
                        <a:solidFill>
                          <a:schemeClr val="tx2"/>
                        </a:solidFill>
                        <a:effectLst/>
                      </a:endParaRPr>
                    </a:p>
                  </a:txBody>
                  <a:tcPr marL="76131" marR="76131" anchor="ctr">
                    <a:lnR w="12700" cmpd="sng">
                      <a:noFill/>
                    </a:lnR>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7"/>
                  </a:ext>
                </a:extLst>
              </a:tr>
              <a:tr h="357527">
                <a:tc>
                  <a:txBody>
                    <a:bodyPr/>
                    <a:lstStyle/>
                    <a:p>
                      <a:pPr algn="l"/>
                      <a:r>
                        <a:rPr lang="da-DK" sz="600" b="1" dirty="0">
                          <a:solidFill>
                            <a:schemeClr val="bg1"/>
                          </a:solidFill>
                          <a:latin typeface="+mn-lt"/>
                        </a:rPr>
                        <a:t>Planer for sikkerheds-aktiviteter</a:t>
                      </a:r>
                    </a:p>
                  </a:txBody>
                  <a:tcPr marL="76131" marR="76131" anchor="ctr">
                    <a:lnL w="12700" cmpd="sng">
                      <a:noFill/>
                    </a:lnL>
                    <a:lnB w="12700" cap="flat" cmpd="sng" algn="ctr">
                      <a:solidFill>
                        <a:schemeClr val="tx2"/>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Der er bekrevet en proces for måling af informationssikkerheden</a:t>
                      </a:r>
                    </a:p>
                  </a:txBody>
                  <a:tcPr marL="76131" marR="76131" anchor="ctr">
                    <a:lnB w="12700" cap="flat" cmpd="sng" algn="ctr">
                      <a:solidFill>
                        <a:schemeClr val="tx2"/>
                      </a:solidFill>
                      <a:prstDash val="solid"/>
                      <a:round/>
                      <a:headEnd type="none" w="med" len="med"/>
                      <a:tailEnd type="none" w="med" len="med"/>
                    </a:lnB>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Målinger gennemføres</a:t>
                      </a:r>
                      <a:r>
                        <a:rPr kumimoji="0" lang="da-DK" sz="630" b="1" i="0" u="none" strike="noStrike" cap="none" normalizeH="0" dirty="0">
                          <a:ln>
                            <a:noFill/>
                          </a:ln>
                          <a:solidFill>
                            <a:schemeClr val="tx2"/>
                          </a:solidFill>
                          <a:effectLst/>
                          <a:latin typeface="Arial" charset="0"/>
                        </a:rPr>
                        <a:t> i henhold til processen </a:t>
                      </a:r>
                      <a:r>
                        <a:rPr kumimoji="0" lang="da-DK" sz="630" b="1" i="0" u="none" strike="noStrike" cap="none" normalizeH="0" baseline="0" dirty="0">
                          <a:ln>
                            <a:noFill/>
                          </a:ln>
                          <a:solidFill>
                            <a:schemeClr val="tx2"/>
                          </a:solidFill>
                          <a:effectLst/>
                          <a:latin typeface="Arial" charset="0"/>
                        </a:rPr>
                        <a:t> </a:t>
                      </a:r>
                    </a:p>
                  </a:txBody>
                  <a:tcPr marL="76131" marR="76131" anchor="ctr">
                    <a:lnB w="12700" cap="flat" cmpd="sng" algn="ctr">
                      <a:solidFill>
                        <a:schemeClr val="tx2"/>
                      </a:solidFill>
                      <a:prstDash val="solid"/>
                      <a:round/>
                      <a:headEnd type="none" w="med" len="med"/>
                      <a:tailEnd type="none" w="med" len="med"/>
                    </a:lnB>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630" b="1" i="0" u="none" strike="noStrike" cap="none" normalizeH="0" baseline="0" dirty="0">
                          <a:ln>
                            <a:noFill/>
                          </a:ln>
                          <a:solidFill>
                            <a:schemeClr val="tx2"/>
                          </a:solidFill>
                          <a:effectLst/>
                          <a:latin typeface="Arial" charset="0"/>
                        </a:rPr>
                        <a:t>Handleplaner bliver eksekveret</a:t>
                      </a:r>
                      <a:r>
                        <a:rPr kumimoji="0" lang="da-DK" sz="630" b="1" i="0" u="none" strike="noStrike" cap="none" normalizeH="0" dirty="0">
                          <a:ln>
                            <a:noFill/>
                          </a:ln>
                          <a:solidFill>
                            <a:schemeClr val="tx2"/>
                          </a:solidFill>
                          <a:effectLst/>
                          <a:latin typeface="Arial" charset="0"/>
                        </a:rPr>
                        <a:t> baseret på identificerede</a:t>
                      </a:r>
                      <a:r>
                        <a:rPr kumimoji="0" lang="da-DK" sz="630" b="1" i="0" u="none" strike="noStrike" cap="none" normalizeH="0" baseline="0" dirty="0">
                          <a:ln>
                            <a:noFill/>
                          </a:ln>
                          <a:solidFill>
                            <a:schemeClr val="tx2"/>
                          </a:solidFill>
                          <a:effectLst/>
                          <a:latin typeface="Arial" charset="0"/>
                        </a:rPr>
                        <a:t> mangler</a:t>
                      </a:r>
                    </a:p>
                  </a:txBody>
                  <a:tcPr marL="76131" marR="76131" anchor="ctr">
                    <a:lnB w="12700" cap="flat" cmpd="sng" algn="ctr">
                      <a:solidFill>
                        <a:schemeClr val="tx2"/>
                      </a:solidFill>
                      <a:prstDash val="solid"/>
                      <a:round/>
                      <a:headEnd type="none" w="med" len="med"/>
                      <a:tailEnd type="none" w="med" len="med"/>
                    </a:lnB>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630" b="1" dirty="0">
                          <a:solidFill>
                            <a:schemeClr val="tx2"/>
                          </a:solidFill>
                        </a:rPr>
                        <a:t>Effektiviteten af kontroller er blevet verificeret</a:t>
                      </a:r>
                      <a:endParaRPr kumimoji="0" lang="da-DK" sz="630" b="1" i="0" u="none" strike="noStrike" cap="none" normalizeH="0" baseline="0" dirty="0">
                        <a:ln>
                          <a:noFill/>
                        </a:ln>
                        <a:solidFill>
                          <a:schemeClr val="tx2"/>
                        </a:solidFill>
                        <a:effectLst/>
                      </a:endParaRPr>
                    </a:p>
                  </a:txBody>
                  <a:tcPr marL="76131" marR="76131" anchor="ctr">
                    <a:lnR w="12700" cmpd="sng">
                      <a:noFill/>
                    </a:lnR>
                    <a:lnB w="12700" cap="flat" cmpd="sng" algn="ctr">
                      <a:solidFill>
                        <a:schemeClr val="tx2"/>
                      </a:solidFill>
                      <a:prstDash val="solid"/>
                      <a:round/>
                      <a:headEnd type="none" w="med" len="med"/>
                      <a:tailEnd type="none" w="med" len="med"/>
                    </a:lnB>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8"/>
                  </a:ext>
                </a:extLst>
              </a:tr>
              <a:tr h="265713">
                <a:tc>
                  <a:txBody>
                    <a:bodyPr/>
                    <a:lstStyle/>
                    <a:p>
                      <a:pPr algn="l"/>
                      <a:r>
                        <a:rPr lang="da-DK" sz="600" b="1" dirty="0">
                          <a:solidFill>
                            <a:schemeClr val="bg1"/>
                          </a:solidFill>
                          <a:latin typeface="+mn-lt"/>
                        </a:rPr>
                        <a:t>STATUS</a:t>
                      </a:r>
                    </a:p>
                  </a:txBody>
                  <a:tcPr marL="76131" marR="76131" anchor="ctr">
                    <a:lnL w="12700" cmpd="sng">
                      <a:noFill/>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630" b="1" dirty="0">
                        <a:solidFill>
                          <a:schemeClr val="tx2"/>
                        </a:solidFill>
                      </a:endParaRPr>
                    </a:p>
                  </a:txBody>
                  <a:tcPr marL="76131" marR="76131"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pattFill prst="pct75">
                      <a:fgClr>
                        <a:srgbClr val="DFE563"/>
                      </a:fgClr>
                      <a:bgClr>
                        <a:schemeClr val="accent4">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630" b="1" i="0" u="none" strike="noStrike" cap="none" normalizeH="0" baseline="0" dirty="0">
                        <a:ln>
                          <a:noFill/>
                        </a:ln>
                        <a:solidFill>
                          <a:schemeClr val="tx2"/>
                        </a:solidFill>
                        <a:effectLst/>
                        <a:latin typeface="Arial" charset="0"/>
                      </a:endParaRPr>
                    </a:p>
                  </a:txBody>
                  <a:tcPr marL="76131" marR="76131"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630" b="1" i="0" u="none" strike="noStrike" cap="none" normalizeH="0" baseline="0" dirty="0">
                        <a:ln>
                          <a:noFill/>
                        </a:ln>
                        <a:solidFill>
                          <a:schemeClr val="tx2"/>
                        </a:solidFill>
                        <a:effectLst/>
                        <a:latin typeface="Arial" charset="0"/>
                      </a:endParaRPr>
                    </a:p>
                  </a:txBody>
                  <a:tcPr marL="76131" marR="76131"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pattFill prst="openDmnd">
                      <a:fgClr>
                        <a:schemeClr val="accent6">
                          <a:lumMod val="20000"/>
                          <a:lumOff val="80000"/>
                        </a:schemeClr>
                      </a:fgClr>
                      <a:bgClr>
                        <a:schemeClr val="accent6">
                          <a:lumMod val="20000"/>
                          <a:lumOff val="80000"/>
                        </a:schemeClr>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630" b="1" i="0" u="none" strike="noStrike" cap="none" normalizeH="0" baseline="0" dirty="0">
                        <a:ln>
                          <a:noFill/>
                        </a:ln>
                        <a:solidFill>
                          <a:schemeClr val="tx2"/>
                        </a:solidFill>
                        <a:effectLst/>
                      </a:endParaRPr>
                    </a:p>
                  </a:txBody>
                  <a:tcPr marL="76131" marR="76131" anchor="ctr">
                    <a:lnR w="12700" cmpd="sng">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pattFill prst="openDmnd">
                      <a:fgClr>
                        <a:schemeClr val="accent6">
                          <a:lumMod val="20000"/>
                          <a:lumOff val="80000"/>
                        </a:schemeClr>
                      </a:fgClr>
                      <a:bgClr>
                        <a:schemeClr val="accent6">
                          <a:lumMod val="20000"/>
                          <a:lumOff val="80000"/>
                        </a:schemeClr>
                      </a:bgClr>
                    </a:pattFill>
                  </a:tcPr>
                </a:tc>
                <a:extLst>
                  <a:ext uri="{0D108BD9-81ED-4DB2-BD59-A6C34878D82A}">
                    <a16:rowId xmlns:a16="http://schemas.microsoft.com/office/drawing/2014/main" val="10009"/>
                  </a:ext>
                </a:extLst>
              </a:tr>
            </a:tbl>
          </a:graphicData>
        </a:graphic>
      </p:graphicFrame>
      <p:sp>
        <p:nvSpPr>
          <p:cNvPr id="37" name="Tekstfelt 36">
            <a:extLst>
              <a:ext uri="{FF2B5EF4-FFF2-40B4-BE49-F238E27FC236}">
                <a16:creationId xmlns:a16="http://schemas.microsoft.com/office/drawing/2014/main" id="{347DC91C-0A7F-D842-9372-76652FC5A6F9}"/>
              </a:ext>
            </a:extLst>
          </p:cNvPr>
          <p:cNvSpPr txBox="1"/>
          <p:nvPr/>
        </p:nvSpPr>
        <p:spPr>
          <a:xfrm>
            <a:off x="4729163" y="-642938"/>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45" name="Tekstfelt 44">
            <a:extLst>
              <a:ext uri="{FF2B5EF4-FFF2-40B4-BE49-F238E27FC236}">
                <a16:creationId xmlns:a16="http://schemas.microsoft.com/office/drawing/2014/main" id="{2E343311-128E-304B-8957-AC316812E9DD}"/>
              </a:ext>
            </a:extLst>
          </p:cNvPr>
          <p:cNvSpPr txBox="1"/>
          <p:nvPr/>
        </p:nvSpPr>
        <p:spPr>
          <a:xfrm>
            <a:off x="5129213" y="-171450"/>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sp>
        <p:nvSpPr>
          <p:cNvPr id="46" name="Tekstfelt 45">
            <a:extLst>
              <a:ext uri="{FF2B5EF4-FFF2-40B4-BE49-F238E27FC236}">
                <a16:creationId xmlns:a16="http://schemas.microsoft.com/office/drawing/2014/main" id="{5BEBAB98-7938-324D-89A7-BA7A26ADC53B}"/>
              </a:ext>
            </a:extLst>
          </p:cNvPr>
          <p:cNvSpPr txBox="1"/>
          <p:nvPr/>
        </p:nvSpPr>
        <p:spPr>
          <a:xfrm>
            <a:off x="4979194" y="-628650"/>
            <a:ext cx="0" cy="0"/>
          </a:xfrm>
          <a:prstGeom prst="rect">
            <a:avLst/>
          </a:prstGeom>
          <a:noFill/>
        </p:spPr>
        <p:txBody>
          <a:bodyPr wrap="none" lIns="0" tIns="0" rIns="0" bIns="0" rtlCol="0">
            <a:noAutofit/>
          </a:bodyPr>
          <a:lstStyle/>
          <a:p>
            <a:pPr algn="l"/>
            <a:endParaRPr lang="da-DK" sz="1200" dirty="0" err="1">
              <a:solidFill>
                <a:srgbClr val="343536"/>
              </a:solidFill>
              <a:ea typeface="Work Sans" charset="0"/>
              <a:cs typeface="Work Sans" charset="0"/>
            </a:endParaRPr>
          </a:p>
        </p:txBody>
      </p:sp>
      <p:graphicFrame>
        <p:nvGraphicFramePr>
          <p:cNvPr id="47" name="Tabel 46">
            <a:extLst>
              <a:ext uri="{FF2B5EF4-FFF2-40B4-BE49-F238E27FC236}">
                <a16:creationId xmlns:a16="http://schemas.microsoft.com/office/drawing/2014/main" id="{4133E793-8476-354A-A54D-FB433E64B0D1}"/>
              </a:ext>
            </a:extLst>
          </p:cNvPr>
          <p:cNvGraphicFramePr>
            <a:graphicFrameLocks noGrp="1"/>
          </p:cNvGraphicFramePr>
          <p:nvPr>
            <p:extLst>
              <p:ext uri="{D42A27DB-BD31-4B8C-83A1-F6EECF244321}">
                <p14:modId xmlns:p14="http://schemas.microsoft.com/office/powerpoint/2010/main" val="1452340203"/>
              </p:ext>
            </p:extLst>
          </p:nvPr>
        </p:nvGraphicFramePr>
        <p:xfrm>
          <a:off x="4864894" y="-57150"/>
          <a:ext cx="208280" cy="211392"/>
        </p:xfrm>
        <a:graphic>
          <a:graphicData uri="http://schemas.openxmlformats.org/drawingml/2006/table">
            <a:tbl>
              <a:tblPr/>
              <a:tblGrid>
                <a:gridCol w="208280">
                  <a:extLst>
                    <a:ext uri="{9D8B030D-6E8A-4147-A177-3AD203B41FA5}">
                      <a16:colId xmlns:a16="http://schemas.microsoft.com/office/drawing/2014/main" val="3853132345"/>
                    </a:ext>
                  </a:extLst>
                </a:gridCol>
              </a:tblGrid>
              <a:tr h="154242">
                <a:tc>
                  <a:txBody>
                    <a:bodyPr/>
                    <a:lstStyle/>
                    <a:p>
                      <a:endParaRPr lang="da-DK" dirty="0"/>
                    </a:p>
                  </a:txBody>
                  <a:tcPr>
                    <a:lnL>
                      <a:noFill/>
                    </a:lnL>
                    <a:lnR>
                      <a:noFill/>
                    </a:lnR>
                    <a:lnT>
                      <a:noFill/>
                    </a:lnT>
                    <a:lnB>
                      <a:noFill/>
                    </a:lnB>
                  </a:tcPr>
                </a:tc>
                <a:extLst>
                  <a:ext uri="{0D108BD9-81ED-4DB2-BD59-A6C34878D82A}">
                    <a16:rowId xmlns:a16="http://schemas.microsoft.com/office/drawing/2014/main" val="2907209518"/>
                  </a:ext>
                </a:extLst>
              </a:tr>
            </a:tbl>
          </a:graphicData>
        </a:graphic>
      </p:graphicFrame>
      <p:grpSp>
        <p:nvGrpSpPr>
          <p:cNvPr id="4" name="Gruppe 3">
            <a:extLst>
              <a:ext uri="{FF2B5EF4-FFF2-40B4-BE49-F238E27FC236}">
                <a16:creationId xmlns:a16="http://schemas.microsoft.com/office/drawing/2014/main" id="{4E7F9266-A894-EA48-9238-3509BDF134DE}"/>
              </a:ext>
            </a:extLst>
          </p:cNvPr>
          <p:cNvGrpSpPr/>
          <p:nvPr/>
        </p:nvGrpSpPr>
        <p:grpSpPr>
          <a:xfrm>
            <a:off x="6505293" y="1003766"/>
            <a:ext cx="3971526" cy="4108923"/>
            <a:chOff x="6375400" y="1003766"/>
            <a:chExt cx="3971526" cy="4108923"/>
          </a:xfrm>
        </p:grpSpPr>
        <p:sp>
          <p:nvSpPr>
            <p:cNvPr id="10" name="TextBox 84">
              <a:extLst>
                <a:ext uri="{FF2B5EF4-FFF2-40B4-BE49-F238E27FC236}">
                  <a16:creationId xmlns:a16="http://schemas.microsoft.com/office/drawing/2014/main" id="{EDEA9AA0-56D1-574D-A4B5-B248449B4A30}"/>
                </a:ext>
              </a:extLst>
            </p:cNvPr>
            <p:cNvSpPr txBox="1"/>
            <p:nvPr/>
          </p:nvSpPr>
          <p:spPr>
            <a:xfrm>
              <a:off x="6375400" y="1003766"/>
              <a:ext cx="3971526" cy="184666"/>
            </a:xfrm>
            <a:prstGeom prst="rect">
              <a:avLst/>
            </a:prstGeom>
            <a:noFill/>
          </p:spPr>
          <p:txBody>
            <a:bodyPr wrap="square" lIns="0" tIns="0" rIns="0" bIns="0" rtlCol="0">
              <a:spAutoFit/>
            </a:bodyPr>
            <a:lstStyle/>
            <a:p>
              <a:pPr algn="ctr"/>
              <a:r>
                <a:rPr lang="da-DK" sz="1200" b="1" dirty="0"/>
                <a:t>Status på Informationssikkerhedsarbejdet</a:t>
              </a:r>
            </a:p>
          </p:txBody>
        </p:sp>
        <p:cxnSp>
          <p:nvCxnSpPr>
            <p:cNvPr id="15" name="Straight Connector 24">
              <a:extLst>
                <a:ext uri="{FF2B5EF4-FFF2-40B4-BE49-F238E27FC236}">
                  <a16:creationId xmlns:a16="http://schemas.microsoft.com/office/drawing/2014/main" id="{9C10C1AC-0A47-654B-A832-9A5CF2FA17D3}"/>
                </a:ext>
              </a:extLst>
            </p:cNvPr>
            <p:cNvCxnSpPr/>
            <p:nvPr/>
          </p:nvCxnSpPr>
          <p:spPr bwMode="auto">
            <a:xfrm>
              <a:off x="6821549" y="1239711"/>
              <a:ext cx="3079228" cy="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22">
              <a:extLst>
                <a:ext uri="{FF2B5EF4-FFF2-40B4-BE49-F238E27FC236}">
                  <a16:creationId xmlns:a16="http://schemas.microsoft.com/office/drawing/2014/main" id="{3C187B0B-A688-3C41-B54A-6AB440633FE2}"/>
                </a:ext>
              </a:extLst>
            </p:cNvPr>
            <p:cNvSpPr txBox="1"/>
            <p:nvPr/>
          </p:nvSpPr>
          <p:spPr>
            <a:xfrm>
              <a:off x="6773747" y="1932713"/>
              <a:ext cx="1440000" cy="1237670"/>
            </a:xfrm>
            <a:prstGeom prst="rect">
              <a:avLst/>
            </a:prstGeom>
            <a:solidFill>
              <a:schemeClr val="bg1"/>
            </a:solidFill>
            <a:ln>
              <a:solidFill>
                <a:schemeClr val="bg1">
                  <a:lumMod val="75000"/>
                </a:schemeClr>
              </a:solidFill>
            </a:ln>
          </p:spPr>
          <p:txBody>
            <a:bodyPr wrap="square" lIns="36000" tIns="36000" rIns="36000" bIns="36000" rtlCol="0">
              <a:noAutofit/>
            </a:bodyPr>
            <a:lstStyle/>
            <a:p>
              <a:r>
                <a:rPr lang="da-DK" sz="800" dirty="0">
                  <a:solidFill>
                    <a:schemeClr val="tx2"/>
                  </a:solidFill>
                </a:rPr>
                <a:t>[Kommentarer] ···</a:t>
              </a:r>
            </a:p>
            <a:p>
              <a:endParaRPr lang="da-DK" sz="800" dirty="0">
                <a:solidFill>
                  <a:schemeClr val="tx2"/>
                </a:solidFill>
              </a:endParaRPr>
            </a:p>
            <a:p>
              <a:endParaRPr lang="da-DK" sz="800" dirty="0">
                <a:solidFill>
                  <a:schemeClr val="tx2"/>
                </a:solidFill>
              </a:endParaRPr>
            </a:p>
            <a:p>
              <a:endParaRPr lang="da-DK" sz="800" dirty="0">
                <a:solidFill>
                  <a:schemeClr val="tx2"/>
                </a:solidFill>
              </a:endParaRPr>
            </a:p>
          </p:txBody>
        </p:sp>
        <p:sp>
          <p:nvSpPr>
            <p:cNvPr id="16" name="TextBox 25">
              <a:extLst>
                <a:ext uri="{FF2B5EF4-FFF2-40B4-BE49-F238E27FC236}">
                  <a16:creationId xmlns:a16="http://schemas.microsoft.com/office/drawing/2014/main" id="{DD240BCC-E635-4F44-B000-C6F282F26F2A}"/>
                </a:ext>
              </a:extLst>
            </p:cNvPr>
            <p:cNvSpPr txBox="1"/>
            <p:nvPr/>
          </p:nvSpPr>
          <p:spPr>
            <a:xfrm>
              <a:off x="6864535" y="1464757"/>
              <a:ext cx="1258424" cy="123111"/>
            </a:xfrm>
            <a:prstGeom prst="rect">
              <a:avLst/>
            </a:prstGeom>
            <a:noFill/>
          </p:spPr>
          <p:txBody>
            <a:bodyPr wrap="square" lIns="0" tIns="0" rIns="0" bIns="0" rtlCol="0">
              <a:spAutoFit/>
            </a:bodyPr>
            <a:lstStyle/>
            <a:p>
              <a:pPr algn="ctr"/>
              <a:r>
                <a:rPr lang="da-DK" sz="800" b="1" dirty="0">
                  <a:solidFill>
                    <a:schemeClr val="tx2"/>
                  </a:solidFill>
                </a:rPr>
                <a:t>Definering</a:t>
              </a:r>
            </a:p>
          </p:txBody>
        </p:sp>
        <p:grpSp>
          <p:nvGrpSpPr>
            <p:cNvPr id="58" name="Gruppe 57">
              <a:extLst>
                <a:ext uri="{FF2B5EF4-FFF2-40B4-BE49-F238E27FC236}">
                  <a16:creationId xmlns:a16="http://schemas.microsoft.com/office/drawing/2014/main" id="{93E82F71-45C4-0548-BD47-1C1D54096B62}"/>
                </a:ext>
              </a:extLst>
            </p:cNvPr>
            <p:cNvGrpSpPr/>
            <p:nvPr/>
          </p:nvGrpSpPr>
          <p:grpSpPr>
            <a:xfrm>
              <a:off x="7110378" y="1618988"/>
              <a:ext cx="766739" cy="241798"/>
              <a:chOff x="6955609" y="2822246"/>
              <a:chExt cx="766739" cy="241798"/>
            </a:xfrm>
          </p:grpSpPr>
          <p:sp>
            <p:nvSpPr>
              <p:cNvPr id="53" name="Rectangle 19">
                <a:extLst>
                  <a:ext uri="{FF2B5EF4-FFF2-40B4-BE49-F238E27FC236}">
                    <a16:creationId xmlns:a16="http://schemas.microsoft.com/office/drawing/2014/main" id="{2763B908-D75D-7F48-B37B-DC4FFC884832}"/>
                  </a:ext>
                </a:extLst>
              </p:cNvPr>
              <p:cNvSpPr/>
              <p:nvPr/>
            </p:nvSpPr>
            <p:spPr bwMode="auto">
              <a:xfrm>
                <a:off x="6955609" y="2822246"/>
                <a:ext cx="766739" cy="241798"/>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grpSp>
            <p:nvGrpSpPr>
              <p:cNvPr id="57" name="Gruppe 56">
                <a:extLst>
                  <a:ext uri="{FF2B5EF4-FFF2-40B4-BE49-F238E27FC236}">
                    <a16:creationId xmlns:a16="http://schemas.microsoft.com/office/drawing/2014/main" id="{26D67327-5F5E-8E4B-8924-A027466696A2}"/>
                  </a:ext>
                </a:extLst>
              </p:cNvPr>
              <p:cNvGrpSpPr/>
              <p:nvPr/>
            </p:nvGrpSpPr>
            <p:grpSpPr>
              <a:xfrm>
                <a:off x="7017528" y="2857284"/>
                <a:ext cx="642900" cy="182228"/>
                <a:chOff x="7026031" y="2857284"/>
                <a:chExt cx="642900" cy="182228"/>
              </a:xfrm>
            </p:grpSpPr>
            <p:sp>
              <p:nvSpPr>
                <p:cNvPr id="54" name="Oval 21">
                  <a:extLst>
                    <a:ext uri="{FF2B5EF4-FFF2-40B4-BE49-F238E27FC236}">
                      <a16:creationId xmlns:a16="http://schemas.microsoft.com/office/drawing/2014/main" id="{9362BFAE-45FE-324F-94B2-DFD93B9AFC90}"/>
                    </a:ext>
                  </a:extLst>
                </p:cNvPr>
                <p:cNvSpPr/>
                <p:nvPr/>
              </p:nvSpPr>
              <p:spPr bwMode="auto">
                <a:xfrm>
                  <a:off x="7026031" y="2859828"/>
                  <a:ext cx="192262" cy="179684"/>
                </a:xfrm>
                <a:prstGeom prst="ellipse">
                  <a:avLst/>
                </a:prstGeom>
                <a:pattFill prst="zigZag">
                  <a:fgClr>
                    <a:schemeClr val="accent5">
                      <a:lumMod val="40000"/>
                      <a:lumOff val="60000"/>
                    </a:schemeClr>
                  </a:fgClr>
                  <a:bgClr>
                    <a:schemeClr val="accent5">
                      <a:lumMod val="20000"/>
                      <a:lumOff val="80000"/>
                    </a:schemeClr>
                  </a:bgClr>
                </a:patt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200" b="0" i="0" u="none" strike="noStrike" cap="none" normalizeH="0" baseline="0" dirty="0">
                    <a:ln>
                      <a:noFill/>
                    </a:ln>
                    <a:solidFill>
                      <a:schemeClr val="bg1"/>
                    </a:solidFill>
                    <a:effectLst/>
                    <a:latin typeface="Arial" charset="0"/>
                  </a:endParaRPr>
                </a:p>
              </p:txBody>
            </p:sp>
            <p:sp>
              <p:nvSpPr>
                <p:cNvPr id="55" name="Oval 76">
                  <a:extLst>
                    <a:ext uri="{FF2B5EF4-FFF2-40B4-BE49-F238E27FC236}">
                      <a16:creationId xmlns:a16="http://schemas.microsoft.com/office/drawing/2014/main" id="{68E5A1F9-0BF0-D646-AC96-E23EC07ECF15}"/>
                    </a:ext>
                  </a:extLst>
                </p:cNvPr>
                <p:cNvSpPr/>
                <p:nvPr/>
              </p:nvSpPr>
              <p:spPr bwMode="auto">
                <a:xfrm>
                  <a:off x="7251350" y="2857284"/>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sp>
              <p:nvSpPr>
                <p:cNvPr id="56" name="Oval 77">
                  <a:extLst>
                    <a:ext uri="{FF2B5EF4-FFF2-40B4-BE49-F238E27FC236}">
                      <a16:creationId xmlns:a16="http://schemas.microsoft.com/office/drawing/2014/main" id="{43360E78-0A17-3741-B30A-87D7ADFC989A}"/>
                    </a:ext>
                  </a:extLst>
                </p:cNvPr>
                <p:cNvSpPr/>
                <p:nvPr/>
              </p:nvSpPr>
              <p:spPr bwMode="auto">
                <a:xfrm>
                  <a:off x="7476669" y="2859828"/>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grpSp>
        </p:grpSp>
        <p:sp>
          <p:nvSpPr>
            <p:cNvPr id="27" name="TextBox 36">
              <a:extLst>
                <a:ext uri="{FF2B5EF4-FFF2-40B4-BE49-F238E27FC236}">
                  <a16:creationId xmlns:a16="http://schemas.microsoft.com/office/drawing/2014/main" id="{36C83349-360F-1F4A-832A-48A1D338FA37}"/>
                </a:ext>
              </a:extLst>
            </p:cNvPr>
            <p:cNvSpPr txBox="1"/>
            <p:nvPr/>
          </p:nvSpPr>
          <p:spPr>
            <a:xfrm>
              <a:off x="8450323" y="3421244"/>
              <a:ext cx="1509341" cy="136800"/>
            </a:xfrm>
            <a:prstGeom prst="rect">
              <a:avLst/>
            </a:prstGeom>
            <a:noFill/>
          </p:spPr>
          <p:txBody>
            <a:bodyPr wrap="square" lIns="0" tIns="0" rIns="0" bIns="0" rtlCol="0">
              <a:noAutofit/>
            </a:bodyPr>
            <a:lstStyle/>
            <a:p>
              <a:pPr algn="ctr"/>
              <a:r>
                <a:rPr lang="da-DK" sz="800" b="1" dirty="0">
                  <a:solidFill>
                    <a:schemeClr val="tx2"/>
                  </a:solidFill>
                </a:rPr>
                <a:t>Evaluering</a:t>
              </a:r>
            </a:p>
          </p:txBody>
        </p:sp>
        <p:sp>
          <p:nvSpPr>
            <p:cNvPr id="30" name="TextBox 40">
              <a:extLst>
                <a:ext uri="{FF2B5EF4-FFF2-40B4-BE49-F238E27FC236}">
                  <a16:creationId xmlns:a16="http://schemas.microsoft.com/office/drawing/2014/main" id="{714B5B08-7E6F-1C44-932E-C40D25A017BE}"/>
                </a:ext>
              </a:extLst>
            </p:cNvPr>
            <p:cNvSpPr txBox="1"/>
            <p:nvPr/>
          </p:nvSpPr>
          <p:spPr>
            <a:xfrm>
              <a:off x="8484993" y="3875019"/>
              <a:ext cx="1440000" cy="1237670"/>
            </a:xfrm>
            <a:prstGeom prst="rect">
              <a:avLst/>
            </a:prstGeom>
            <a:solidFill>
              <a:schemeClr val="bg1"/>
            </a:solidFill>
            <a:ln>
              <a:solidFill>
                <a:schemeClr val="bg1">
                  <a:lumMod val="75000"/>
                </a:schemeClr>
              </a:solidFill>
            </a:ln>
          </p:spPr>
          <p:txBody>
            <a:bodyPr wrap="square" lIns="36000" tIns="36000" rIns="36000" bIns="36000" rtlCol="0">
              <a:noAutofit/>
            </a:bodyPr>
            <a:lstStyle/>
            <a:p>
              <a:r>
                <a:rPr lang="da-DK" sz="800" dirty="0">
                  <a:solidFill>
                    <a:schemeClr val="tx2"/>
                  </a:solidFill>
                </a:rPr>
                <a:t>[Kommentarer]</a:t>
              </a:r>
            </a:p>
            <a:p>
              <a:endParaRPr lang="da-DK" sz="800" dirty="0">
                <a:solidFill>
                  <a:schemeClr val="tx2"/>
                </a:solidFill>
              </a:endParaRPr>
            </a:p>
            <a:p>
              <a:endParaRPr lang="da-DK" sz="800" dirty="0">
                <a:solidFill>
                  <a:schemeClr val="tx2"/>
                </a:solidFill>
              </a:endParaRPr>
            </a:p>
            <a:p>
              <a:endParaRPr lang="da-DK" sz="800" dirty="0">
                <a:solidFill>
                  <a:schemeClr val="tx2"/>
                </a:solidFill>
              </a:endParaRPr>
            </a:p>
          </p:txBody>
        </p:sp>
        <p:grpSp>
          <p:nvGrpSpPr>
            <p:cNvPr id="65" name="Gruppe 64">
              <a:extLst>
                <a:ext uri="{FF2B5EF4-FFF2-40B4-BE49-F238E27FC236}">
                  <a16:creationId xmlns:a16="http://schemas.microsoft.com/office/drawing/2014/main" id="{7BDE16F9-7B96-C44E-8CCB-B21FFA820BED}"/>
                </a:ext>
              </a:extLst>
            </p:cNvPr>
            <p:cNvGrpSpPr/>
            <p:nvPr/>
          </p:nvGrpSpPr>
          <p:grpSpPr>
            <a:xfrm>
              <a:off x="8821624" y="3563494"/>
              <a:ext cx="766739" cy="241798"/>
              <a:chOff x="6955609" y="2822246"/>
              <a:chExt cx="766739" cy="241798"/>
            </a:xfrm>
          </p:grpSpPr>
          <p:sp>
            <p:nvSpPr>
              <p:cNvPr id="66" name="Rectangle 19">
                <a:extLst>
                  <a:ext uri="{FF2B5EF4-FFF2-40B4-BE49-F238E27FC236}">
                    <a16:creationId xmlns:a16="http://schemas.microsoft.com/office/drawing/2014/main" id="{36E73126-F641-BE47-8488-6A1B0F693FC2}"/>
                  </a:ext>
                </a:extLst>
              </p:cNvPr>
              <p:cNvSpPr/>
              <p:nvPr/>
            </p:nvSpPr>
            <p:spPr bwMode="auto">
              <a:xfrm>
                <a:off x="6955609" y="2822246"/>
                <a:ext cx="766739" cy="241798"/>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grpSp>
            <p:nvGrpSpPr>
              <p:cNvPr id="67" name="Gruppe 66">
                <a:extLst>
                  <a:ext uri="{FF2B5EF4-FFF2-40B4-BE49-F238E27FC236}">
                    <a16:creationId xmlns:a16="http://schemas.microsoft.com/office/drawing/2014/main" id="{BDD6F7B0-7EE9-5D42-A847-89ED1D68304E}"/>
                  </a:ext>
                </a:extLst>
              </p:cNvPr>
              <p:cNvGrpSpPr/>
              <p:nvPr/>
            </p:nvGrpSpPr>
            <p:grpSpPr>
              <a:xfrm>
                <a:off x="7017528" y="2857284"/>
                <a:ext cx="642900" cy="182228"/>
                <a:chOff x="7026031" y="2857284"/>
                <a:chExt cx="642900" cy="182228"/>
              </a:xfrm>
            </p:grpSpPr>
            <p:sp>
              <p:nvSpPr>
                <p:cNvPr id="68" name="Oval 21">
                  <a:extLst>
                    <a:ext uri="{FF2B5EF4-FFF2-40B4-BE49-F238E27FC236}">
                      <a16:creationId xmlns:a16="http://schemas.microsoft.com/office/drawing/2014/main" id="{F2BED89C-9557-4746-A148-8F854F22E505}"/>
                    </a:ext>
                  </a:extLst>
                </p:cNvPr>
                <p:cNvSpPr/>
                <p:nvPr/>
              </p:nvSpPr>
              <p:spPr bwMode="auto">
                <a:xfrm>
                  <a:off x="7026031" y="2859828"/>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sp>
              <p:nvSpPr>
                <p:cNvPr id="69" name="Oval 76">
                  <a:extLst>
                    <a:ext uri="{FF2B5EF4-FFF2-40B4-BE49-F238E27FC236}">
                      <a16:creationId xmlns:a16="http://schemas.microsoft.com/office/drawing/2014/main" id="{6A0D5E9E-1CDC-F14C-ABF1-282B468B0315}"/>
                    </a:ext>
                  </a:extLst>
                </p:cNvPr>
                <p:cNvSpPr/>
                <p:nvPr/>
              </p:nvSpPr>
              <p:spPr bwMode="auto">
                <a:xfrm>
                  <a:off x="7251350" y="2857284"/>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sp>
              <p:nvSpPr>
                <p:cNvPr id="70" name="Oval 77">
                  <a:extLst>
                    <a:ext uri="{FF2B5EF4-FFF2-40B4-BE49-F238E27FC236}">
                      <a16:creationId xmlns:a16="http://schemas.microsoft.com/office/drawing/2014/main" id="{540AB1DF-0E19-8E41-83BF-E569C6DE4591}"/>
                    </a:ext>
                  </a:extLst>
                </p:cNvPr>
                <p:cNvSpPr/>
                <p:nvPr/>
              </p:nvSpPr>
              <p:spPr bwMode="auto">
                <a:xfrm>
                  <a:off x="7476669" y="2859828"/>
                  <a:ext cx="192262" cy="179684"/>
                </a:xfrm>
                <a:prstGeom prst="ellipse">
                  <a:avLst/>
                </a:prstGeom>
                <a:pattFill prst="openDmnd">
                  <a:fgClr>
                    <a:schemeClr val="accent6">
                      <a:lumMod val="20000"/>
                      <a:lumOff val="80000"/>
                    </a:schemeClr>
                  </a:fgClr>
                  <a:bgClr>
                    <a:schemeClr val="accent6">
                      <a:lumMod val="20000"/>
                      <a:lumOff val="80000"/>
                    </a:schemeClr>
                  </a:bgClr>
                </a:patt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200" b="0" i="0" u="none" strike="noStrike" cap="none" normalizeH="0" baseline="0" dirty="0">
                    <a:ln>
                      <a:noFill/>
                    </a:ln>
                    <a:solidFill>
                      <a:schemeClr val="bg1"/>
                    </a:solidFill>
                    <a:effectLst/>
                    <a:latin typeface="Arial" charset="0"/>
                  </a:endParaRPr>
                </a:p>
              </p:txBody>
            </p:sp>
          </p:grpSp>
        </p:grpSp>
        <p:sp>
          <p:nvSpPr>
            <p:cNvPr id="18" name="TextBox 27">
              <a:extLst>
                <a:ext uri="{FF2B5EF4-FFF2-40B4-BE49-F238E27FC236}">
                  <a16:creationId xmlns:a16="http://schemas.microsoft.com/office/drawing/2014/main" id="{66AB52E8-BD08-6C45-AC5C-633E75269911}"/>
                </a:ext>
              </a:extLst>
            </p:cNvPr>
            <p:cNvSpPr txBox="1"/>
            <p:nvPr/>
          </p:nvSpPr>
          <p:spPr>
            <a:xfrm>
              <a:off x="6762663" y="3407562"/>
              <a:ext cx="1462168" cy="136800"/>
            </a:xfrm>
            <a:prstGeom prst="rect">
              <a:avLst/>
            </a:prstGeom>
            <a:noFill/>
          </p:spPr>
          <p:txBody>
            <a:bodyPr wrap="square" lIns="0" tIns="0" rIns="0" bIns="0" rtlCol="0">
              <a:noAutofit/>
            </a:bodyPr>
            <a:lstStyle/>
            <a:p>
              <a:pPr algn="ctr"/>
              <a:r>
                <a:rPr lang="da-DK" sz="800" b="1" dirty="0">
                  <a:solidFill>
                    <a:schemeClr val="tx2"/>
                  </a:solidFill>
                </a:rPr>
                <a:t>Eksekvering</a:t>
              </a:r>
            </a:p>
          </p:txBody>
        </p:sp>
        <p:sp>
          <p:nvSpPr>
            <p:cNvPr id="29" name="TextBox 39">
              <a:extLst>
                <a:ext uri="{FF2B5EF4-FFF2-40B4-BE49-F238E27FC236}">
                  <a16:creationId xmlns:a16="http://schemas.microsoft.com/office/drawing/2014/main" id="{15C29E7E-DF7E-F548-9B27-29028915FB6F}"/>
                </a:ext>
              </a:extLst>
            </p:cNvPr>
            <p:cNvSpPr txBox="1"/>
            <p:nvPr/>
          </p:nvSpPr>
          <p:spPr>
            <a:xfrm>
              <a:off x="6773747" y="3875019"/>
              <a:ext cx="1440000" cy="1237670"/>
            </a:xfrm>
            <a:prstGeom prst="rect">
              <a:avLst/>
            </a:prstGeom>
            <a:solidFill>
              <a:schemeClr val="bg1"/>
            </a:solidFill>
            <a:ln>
              <a:solidFill>
                <a:schemeClr val="bg1">
                  <a:lumMod val="75000"/>
                </a:schemeClr>
              </a:solidFill>
            </a:ln>
          </p:spPr>
          <p:txBody>
            <a:bodyPr wrap="square" lIns="36000" tIns="36000" rIns="36000" bIns="36000" rtlCol="0">
              <a:noAutofit/>
            </a:bodyPr>
            <a:lstStyle/>
            <a:p>
              <a:r>
                <a:rPr lang="da-DK" sz="800" dirty="0">
                  <a:solidFill>
                    <a:schemeClr val="tx2"/>
                  </a:solidFill>
                </a:rPr>
                <a:t>[Kommentarer]</a:t>
              </a:r>
            </a:p>
            <a:p>
              <a:endParaRPr lang="da-DK" sz="800" dirty="0">
                <a:solidFill>
                  <a:schemeClr val="tx2"/>
                </a:solidFill>
              </a:endParaRPr>
            </a:p>
            <a:p>
              <a:endParaRPr lang="da-DK" sz="800" dirty="0">
                <a:solidFill>
                  <a:schemeClr val="tx2"/>
                </a:solidFill>
              </a:endParaRPr>
            </a:p>
            <a:p>
              <a:endParaRPr lang="da-DK" sz="800" dirty="0">
                <a:solidFill>
                  <a:schemeClr val="tx2"/>
                </a:solidFill>
              </a:endParaRPr>
            </a:p>
          </p:txBody>
        </p:sp>
        <p:grpSp>
          <p:nvGrpSpPr>
            <p:cNvPr id="71" name="Gruppe 70">
              <a:extLst>
                <a:ext uri="{FF2B5EF4-FFF2-40B4-BE49-F238E27FC236}">
                  <a16:creationId xmlns:a16="http://schemas.microsoft.com/office/drawing/2014/main" id="{B788F4AB-DA74-E44D-AD9D-75A2BFA1D6D5}"/>
                </a:ext>
              </a:extLst>
            </p:cNvPr>
            <p:cNvGrpSpPr/>
            <p:nvPr/>
          </p:nvGrpSpPr>
          <p:grpSpPr>
            <a:xfrm>
              <a:off x="7110378" y="3549812"/>
              <a:ext cx="766739" cy="241798"/>
              <a:chOff x="6955609" y="2822246"/>
              <a:chExt cx="766739" cy="241798"/>
            </a:xfrm>
          </p:grpSpPr>
          <p:sp>
            <p:nvSpPr>
              <p:cNvPr id="72" name="Rectangle 19">
                <a:extLst>
                  <a:ext uri="{FF2B5EF4-FFF2-40B4-BE49-F238E27FC236}">
                    <a16:creationId xmlns:a16="http://schemas.microsoft.com/office/drawing/2014/main" id="{D751BF3F-79D8-DD45-88D8-59ECDF779BC9}"/>
                  </a:ext>
                </a:extLst>
              </p:cNvPr>
              <p:cNvSpPr/>
              <p:nvPr/>
            </p:nvSpPr>
            <p:spPr bwMode="auto">
              <a:xfrm>
                <a:off x="6955609" y="2822246"/>
                <a:ext cx="766739" cy="241798"/>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grpSp>
            <p:nvGrpSpPr>
              <p:cNvPr id="73" name="Gruppe 72">
                <a:extLst>
                  <a:ext uri="{FF2B5EF4-FFF2-40B4-BE49-F238E27FC236}">
                    <a16:creationId xmlns:a16="http://schemas.microsoft.com/office/drawing/2014/main" id="{441C210D-E9D0-6449-9175-9A397076C8AA}"/>
                  </a:ext>
                </a:extLst>
              </p:cNvPr>
              <p:cNvGrpSpPr/>
              <p:nvPr/>
            </p:nvGrpSpPr>
            <p:grpSpPr>
              <a:xfrm>
                <a:off x="7017528" y="2857284"/>
                <a:ext cx="642900" cy="182228"/>
                <a:chOff x="7026031" y="2857284"/>
                <a:chExt cx="642900" cy="182228"/>
              </a:xfrm>
            </p:grpSpPr>
            <p:sp>
              <p:nvSpPr>
                <p:cNvPr id="74" name="Oval 21">
                  <a:extLst>
                    <a:ext uri="{FF2B5EF4-FFF2-40B4-BE49-F238E27FC236}">
                      <a16:creationId xmlns:a16="http://schemas.microsoft.com/office/drawing/2014/main" id="{995DA72A-D50F-2D42-B1DE-F201F82AE09D}"/>
                    </a:ext>
                  </a:extLst>
                </p:cNvPr>
                <p:cNvSpPr/>
                <p:nvPr/>
              </p:nvSpPr>
              <p:spPr bwMode="auto">
                <a:xfrm>
                  <a:off x="7026031" y="2859828"/>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sp>
              <p:nvSpPr>
                <p:cNvPr id="75" name="Oval 76">
                  <a:extLst>
                    <a:ext uri="{FF2B5EF4-FFF2-40B4-BE49-F238E27FC236}">
                      <a16:creationId xmlns:a16="http://schemas.microsoft.com/office/drawing/2014/main" id="{1A1B5E29-EFC2-7049-96C2-6FC3CC40F373}"/>
                    </a:ext>
                  </a:extLst>
                </p:cNvPr>
                <p:cNvSpPr/>
                <p:nvPr/>
              </p:nvSpPr>
              <p:spPr bwMode="auto">
                <a:xfrm>
                  <a:off x="7251350" y="2857284"/>
                  <a:ext cx="192262" cy="179684"/>
                </a:xfrm>
                <a:prstGeom prst="ellipse">
                  <a:avLst/>
                </a:prstGeom>
                <a:pattFill prst="pct75">
                  <a:fgClr>
                    <a:srgbClr val="DFE563"/>
                  </a:fgClr>
                  <a:bgClr>
                    <a:schemeClr val="accent4">
                      <a:lumMod val="20000"/>
                      <a:lumOff val="80000"/>
                    </a:schemeClr>
                  </a:bgClr>
                </a:pattFill>
                <a:ln w="6350" cap="flat" cmpd="sng" algn="ctr">
                  <a:solidFill>
                    <a:schemeClr val="tx2"/>
                  </a:solidFill>
                  <a:prstDash val="solid"/>
                  <a:roun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p>
                  <a:pPr algn="ctr" defTabSz="914400" fontAlgn="base">
                    <a:lnSpc>
                      <a:spcPct val="108000"/>
                    </a:lnSpc>
                    <a:spcBef>
                      <a:spcPct val="54000"/>
                    </a:spcBef>
                    <a:spcAft>
                      <a:spcPct val="0"/>
                    </a:spcAft>
                  </a:pPr>
                  <a:endParaRPr kumimoji="0" lang="da-DK" b="1" i="0" u="none" strike="noStrike" cap="none" normalizeH="0" baseline="0" dirty="0">
                    <a:ln>
                      <a:noFill/>
                    </a:ln>
                    <a:solidFill>
                      <a:schemeClr val="tx2"/>
                    </a:solidFill>
                    <a:effectLst/>
                    <a:latin typeface="Arial" charset="0"/>
                  </a:endParaRPr>
                </a:p>
              </p:txBody>
            </p:sp>
            <p:sp>
              <p:nvSpPr>
                <p:cNvPr id="76" name="Oval 77">
                  <a:extLst>
                    <a:ext uri="{FF2B5EF4-FFF2-40B4-BE49-F238E27FC236}">
                      <a16:creationId xmlns:a16="http://schemas.microsoft.com/office/drawing/2014/main" id="{1148888C-DF93-DD45-8438-87872FFDEAAE}"/>
                    </a:ext>
                  </a:extLst>
                </p:cNvPr>
                <p:cNvSpPr/>
                <p:nvPr/>
              </p:nvSpPr>
              <p:spPr bwMode="auto">
                <a:xfrm>
                  <a:off x="7476669" y="2859828"/>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grpSp>
        </p:grpSp>
        <p:sp>
          <p:nvSpPr>
            <p:cNvPr id="17" name="TextBox 26">
              <a:extLst>
                <a:ext uri="{FF2B5EF4-FFF2-40B4-BE49-F238E27FC236}">
                  <a16:creationId xmlns:a16="http://schemas.microsoft.com/office/drawing/2014/main" id="{D401B8F7-4C54-4648-9A7F-5C1DB0A730C5}"/>
                </a:ext>
              </a:extLst>
            </p:cNvPr>
            <p:cNvSpPr txBox="1"/>
            <p:nvPr/>
          </p:nvSpPr>
          <p:spPr>
            <a:xfrm>
              <a:off x="8450323" y="1470772"/>
              <a:ext cx="1509341" cy="123111"/>
            </a:xfrm>
            <a:prstGeom prst="rect">
              <a:avLst/>
            </a:prstGeom>
            <a:noFill/>
          </p:spPr>
          <p:txBody>
            <a:bodyPr wrap="square" lIns="0" tIns="0" rIns="0" bIns="0" rtlCol="0">
              <a:spAutoFit/>
            </a:bodyPr>
            <a:lstStyle/>
            <a:p>
              <a:pPr algn="ctr"/>
              <a:r>
                <a:rPr lang="da-DK" sz="800" b="1" dirty="0">
                  <a:solidFill>
                    <a:schemeClr val="tx2"/>
                  </a:solidFill>
                </a:rPr>
                <a:t>Implementering</a:t>
              </a:r>
            </a:p>
          </p:txBody>
        </p:sp>
        <p:sp>
          <p:nvSpPr>
            <p:cNvPr id="28" name="TextBox 37">
              <a:extLst>
                <a:ext uri="{FF2B5EF4-FFF2-40B4-BE49-F238E27FC236}">
                  <a16:creationId xmlns:a16="http://schemas.microsoft.com/office/drawing/2014/main" id="{F1EFB885-4A32-784F-B335-62624486D15B}"/>
                </a:ext>
              </a:extLst>
            </p:cNvPr>
            <p:cNvSpPr txBox="1"/>
            <p:nvPr/>
          </p:nvSpPr>
          <p:spPr>
            <a:xfrm>
              <a:off x="8484993" y="1932712"/>
              <a:ext cx="1440000" cy="1237670"/>
            </a:xfrm>
            <a:prstGeom prst="rect">
              <a:avLst/>
            </a:prstGeom>
            <a:solidFill>
              <a:schemeClr val="bg1"/>
            </a:solidFill>
            <a:ln>
              <a:solidFill>
                <a:schemeClr val="bg1">
                  <a:lumMod val="75000"/>
                </a:schemeClr>
              </a:solidFill>
            </a:ln>
          </p:spPr>
          <p:txBody>
            <a:bodyPr wrap="square" lIns="36000" tIns="36000" rIns="36000" bIns="36000" rtlCol="0">
              <a:noAutofit/>
            </a:bodyPr>
            <a:lstStyle/>
            <a:p>
              <a:r>
                <a:rPr lang="da-DK" sz="800" dirty="0">
                  <a:solidFill>
                    <a:schemeClr val="tx2"/>
                  </a:solidFill>
                </a:rPr>
                <a:t>[Kommentarer]</a:t>
              </a:r>
            </a:p>
            <a:p>
              <a:endParaRPr lang="da-DK" sz="800" dirty="0">
                <a:solidFill>
                  <a:schemeClr val="tx2"/>
                </a:solidFill>
              </a:endParaRPr>
            </a:p>
            <a:p>
              <a:endParaRPr lang="da-DK" sz="800" dirty="0">
                <a:solidFill>
                  <a:schemeClr val="tx2"/>
                </a:solidFill>
              </a:endParaRPr>
            </a:p>
            <a:p>
              <a:endParaRPr lang="da-DK" sz="800" dirty="0">
                <a:solidFill>
                  <a:schemeClr val="tx2"/>
                </a:solidFill>
              </a:endParaRPr>
            </a:p>
          </p:txBody>
        </p:sp>
        <p:grpSp>
          <p:nvGrpSpPr>
            <p:cNvPr id="77" name="Gruppe 76">
              <a:extLst>
                <a:ext uri="{FF2B5EF4-FFF2-40B4-BE49-F238E27FC236}">
                  <a16:creationId xmlns:a16="http://schemas.microsoft.com/office/drawing/2014/main" id="{F0432781-95D3-CD43-9C98-BBB6691C72D2}"/>
                </a:ext>
              </a:extLst>
            </p:cNvPr>
            <p:cNvGrpSpPr/>
            <p:nvPr/>
          </p:nvGrpSpPr>
          <p:grpSpPr>
            <a:xfrm>
              <a:off x="8821624" y="1618988"/>
              <a:ext cx="766739" cy="241798"/>
              <a:chOff x="6955609" y="2822246"/>
              <a:chExt cx="766739" cy="241798"/>
            </a:xfrm>
          </p:grpSpPr>
          <p:sp>
            <p:nvSpPr>
              <p:cNvPr id="78" name="Rectangle 19">
                <a:extLst>
                  <a:ext uri="{FF2B5EF4-FFF2-40B4-BE49-F238E27FC236}">
                    <a16:creationId xmlns:a16="http://schemas.microsoft.com/office/drawing/2014/main" id="{1D007553-F0EB-4C49-BFB9-AF2D261EFBB0}"/>
                  </a:ext>
                </a:extLst>
              </p:cNvPr>
              <p:cNvSpPr/>
              <p:nvPr/>
            </p:nvSpPr>
            <p:spPr bwMode="auto">
              <a:xfrm>
                <a:off x="6955609" y="2822246"/>
                <a:ext cx="766739" cy="241798"/>
              </a:xfrm>
              <a:prstGeom prst="rect">
                <a:avLst/>
              </a:prstGeom>
              <a:solidFill>
                <a:schemeClr val="bg1"/>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grpSp>
            <p:nvGrpSpPr>
              <p:cNvPr id="79" name="Gruppe 78">
                <a:extLst>
                  <a:ext uri="{FF2B5EF4-FFF2-40B4-BE49-F238E27FC236}">
                    <a16:creationId xmlns:a16="http://schemas.microsoft.com/office/drawing/2014/main" id="{400D7281-B381-DA40-A673-A1341F2BD6C0}"/>
                  </a:ext>
                </a:extLst>
              </p:cNvPr>
              <p:cNvGrpSpPr/>
              <p:nvPr/>
            </p:nvGrpSpPr>
            <p:grpSpPr>
              <a:xfrm>
                <a:off x="7017528" y="2857284"/>
                <a:ext cx="642900" cy="182228"/>
                <a:chOff x="7026031" y="2857284"/>
                <a:chExt cx="642900" cy="182228"/>
              </a:xfrm>
            </p:grpSpPr>
            <p:sp>
              <p:nvSpPr>
                <p:cNvPr id="80" name="Oval 21">
                  <a:extLst>
                    <a:ext uri="{FF2B5EF4-FFF2-40B4-BE49-F238E27FC236}">
                      <a16:creationId xmlns:a16="http://schemas.microsoft.com/office/drawing/2014/main" id="{B1311D6C-5182-5C46-A054-90C6A4D18325}"/>
                    </a:ext>
                  </a:extLst>
                </p:cNvPr>
                <p:cNvSpPr/>
                <p:nvPr/>
              </p:nvSpPr>
              <p:spPr bwMode="auto">
                <a:xfrm>
                  <a:off x="7026031" y="2859828"/>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sp>
              <p:nvSpPr>
                <p:cNvPr id="81" name="Oval 76">
                  <a:extLst>
                    <a:ext uri="{FF2B5EF4-FFF2-40B4-BE49-F238E27FC236}">
                      <a16:creationId xmlns:a16="http://schemas.microsoft.com/office/drawing/2014/main" id="{F361C960-D1EE-5846-ABE5-2F1D5B31E625}"/>
                    </a:ext>
                  </a:extLst>
                </p:cNvPr>
                <p:cNvSpPr/>
                <p:nvPr/>
              </p:nvSpPr>
              <p:spPr bwMode="auto">
                <a:xfrm>
                  <a:off x="7251350" y="2857284"/>
                  <a:ext cx="192262" cy="179684"/>
                </a:xfrm>
                <a:prstGeom prst="ellipse">
                  <a:avLst/>
                </a:prstGeom>
                <a:solidFill>
                  <a:schemeClr val="bg2"/>
                </a:solid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700" b="0" i="0" u="none" strike="noStrike" cap="none" normalizeH="0" baseline="0" dirty="0">
                    <a:ln>
                      <a:noFill/>
                    </a:ln>
                    <a:solidFill>
                      <a:schemeClr val="bg1"/>
                    </a:solidFill>
                    <a:effectLst/>
                    <a:latin typeface="Arial" charset="0"/>
                  </a:endParaRPr>
                </a:p>
              </p:txBody>
            </p:sp>
            <p:sp>
              <p:nvSpPr>
                <p:cNvPr id="82" name="Oval 77">
                  <a:extLst>
                    <a:ext uri="{FF2B5EF4-FFF2-40B4-BE49-F238E27FC236}">
                      <a16:creationId xmlns:a16="http://schemas.microsoft.com/office/drawing/2014/main" id="{C4F30920-3573-6443-BAA5-2AB236D4D837}"/>
                    </a:ext>
                  </a:extLst>
                </p:cNvPr>
                <p:cNvSpPr/>
                <p:nvPr/>
              </p:nvSpPr>
              <p:spPr bwMode="auto">
                <a:xfrm>
                  <a:off x="7476669" y="2859828"/>
                  <a:ext cx="192262" cy="179684"/>
                </a:xfrm>
                <a:prstGeom prst="ellipse">
                  <a:avLst/>
                </a:prstGeom>
                <a:pattFill prst="openDmnd">
                  <a:fgClr>
                    <a:schemeClr val="accent6">
                      <a:lumMod val="20000"/>
                      <a:lumOff val="80000"/>
                    </a:schemeClr>
                  </a:fgClr>
                  <a:bgClr>
                    <a:schemeClr val="accent6">
                      <a:lumMod val="20000"/>
                      <a:lumOff val="80000"/>
                    </a:schemeClr>
                  </a:bgClr>
                </a:pattFill>
                <a:ln w="6350" cap="flat" cmpd="sng" algn="ctr">
                  <a:solidFill>
                    <a:schemeClr val="tx2"/>
                  </a:solid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da-DK" sz="1200" b="0" i="0" u="none" strike="noStrike" cap="none" normalizeH="0" baseline="0" dirty="0">
                    <a:ln>
                      <a:noFill/>
                    </a:ln>
                    <a:solidFill>
                      <a:schemeClr val="bg1"/>
                    </a:solidFill>
                    <a:effectLst/>
                    <a:latin typeface="Arial" charset="0"/>
                  </a:endParaRPr>
                </a:p>
              </p:txBody>
            </p:sp>
          </p:grpSp>
        </p:grpSp>
      </p:grpSp>
    </p:spTree>
    <p:extLst>
      <p:ext uri="{BB962C8B-B14F-4D97-AF65-F5344CB8AC3E}">
        <p14:creationId xmlns:p14="http://schemas.microsoft.com/office/powerpoint/2010/main" val="208743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e 16">
            <a:extLst>
              <a:ext uri="{FF2B5EF4-FFF2-40B4-BE49-F238E27FC236}">
                <a16:creationId xmlns:a16="http://schemas.microsoft.com/office/drawing/2014/main" id="{C0D2DB59-ABBA-1244-A515-2B5D5E1E20FF}"/>
              </a:ext>
            </a:extLst>
          </p:cNvPr>
          <p:cNvGrpSpPr/>
          <p:nvPr/>
        </p:nvGrpSpPr>
        <p:grpSpPr>
          <a:xfrm>
            <a:off x="4901779" y="1016378"/>
            <a:ext cx="5826967" cy="4492247"/>
            <a:chOff x="4365943" y="1016378"/>
            <a:chExt cx="5826967" cy="4492247"/>
          </a:xfrm>
        </p:grpSpPr>
        <p:sp>
          <p:nvSpPr>
            <p:cNvPr id="3" name="Rectangle 20">
              <a:extLst>
                <a:ext uri="{FF2B5EF4-FFF2-40B4-BE49-F238E27FC236}">
                  <a16:creationId xmlns:a16="http://schemas.microsoft.com/office/drawing/2014/main" id="{C24807D4-986F-A74D-9EF7-1D38FA5AAF5C}"/>
                </a:ext>
              </a:extLst>
            </p:cNvPr>
            <p:cNvSpPr/>
            <p:nvPr/>
          </p:nvSpPr>
          <p:spPr bwMode="auto">
            <a:xfrm>
              <a:off x="7781340" y="2018481"/>
              <a:ext cx="1727950" cy="2641658"/>
            </a:xfrm>
            <a:prstGeom prst="rect">
              <a:avLst/>
            </a:prstGeom>
            <a:solidFill>
              <a:schemeClr val="bg2"/>
            </a:solidFill>
            <a:ln w="6350" cap="flat" cmpd="sng" algn="ctr">
              <a:no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en-US" sz="1700" b="0" i="0" u="none" strike="noStrike" cap="none" normalizeH="0" baseline="0" dirty="0" err="1">
                <a:ln>
                  <a:noFill/>
                </a:ln>
                <a:solidFill>
                  <a:schemeClr val="bg1"/>
                </a:solidFill>
                <a:effectLst/>
                <a:latin typeface="Arial" charset="0"/>
              </a:endParaRPr>
            </a:p>
          </p:txBody>
        </p:sp>
        <p:sp>
          <p:nvSpPr>
            <p:cNvPr id="4" name="Rectangle 5">
              <a:extLst>
                <a:ext uri="{FF2B5EF4-FFF2-40B4-BE49-F238E27FC236}">
                  <a16:creationId xmlns:a16="http://schemas.microsoft.com/office/drawing/2014/main" id="{26E267C0-B35D-7E43-ABA7-6C82BA60EA3B}"/>
                </a:ext>
              </a:extLst>
            </p:cNvPr>
            <p:cNvSpPr/>
            <p:nvPr/>
          </p:nvSpPr>
          <p:spPr bwMode="auto">
            <a:xfrm>
              <a:off x="5027450" y="2018481"/>
              <a:ext cx="1727950" cy="2641658"/>
            </a:xfrm>
            <a:prstGeom prst="rect">
              <a:avLst/>
            </a:prstGeom>
            <a:solidFill>
              <a:schemeClr val="bg2"/>
            </a:solidFill>
            <a:ln w="6350" cap="flat" cmpd="sng" algn="ctr">
              <a:no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en-US" sz="1700" b="0" i="0" u="none" strike="noStrike" cap="none" normalizeH="0" baseline="0" dirty="0" err="1">
                <a:ln>
                  <a:noFill/>
                </a:ln>
                <a:solidFill>
                  <a:schemeClr val="bg1"/>
                </a:solidFill>
                <a:effectLst/>
                <a:latin typeface="Arial" charset="0"/>
              </a:endParaRPr>
            </a:p>
          </p:txBody>
        </p:sp>
        <p:sp>
          <p:nvSpPr>
            <p:cNvPr id="5" name="Right Arrow 6">
              <a:extLst>
                <a:ext uri="{FF2B5EF4-FFF2-40B4-BE49-F238E27FC236}">
                  <a16:creationId xmlns:a16="http://schemas.microsoft.com/office/drawing/2014/main" id="{BEBD32C7-E288-C943-8938-3CB195622677}"/>
                </a:ext>
              </a:extLst>
            </p:cNvPr>
            <p:cNvSpPr/>
            <p:nvPr/>
          </p:nvSpPr>
          <p:spPr bwMode="auto">
            <a:xfrm rot="16200000">
              <a:off x="5608013" y="2241347"/>
              <a:ext cx="566825" cy="1290366"/>
            </a:xfrm>
            <a:prstGeom prst="rightArrow">
              <a:avLst>
                <a:gd name="adj1" fmla="val 73072"/>
                <a:gd name="adj2" fmla="val 50000"/>
              </a:avLst>
            </a:prstGeom>
            <a:solidFill>
              <a:schemeClr val="accent2"/>
            </a:solidFill>
            <a:ln w="6350" cap="flat" cmpd="sng" algn="ctr">
              <a:noFill/>
              <a:prstDash val="solid"/>
              <a:round/>
              <a:headEnd type="none" w="med" len="med"/>
              <a:tailEnd type="none" w="med" len="med"/>
            </a:ln>
            <a:effectLst/>
          </p:spPr>
          <p:txBody>
            <a:bodyPr rot="0" spcFirstLastPara="0" vert="vert" wrap="square" lIns="90000" tIns="46800" rIns="468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1000" b="1" i="0" u="none" strike="noStrike" cap="none" normalizeH="0" baseline="0" dirty="0">
                  <a:ln>
                    <a:noFill/>
                  </a:ln>
                  <a:solidFill>
                    <a:schemeClr val="bg1"/>
                  </a:solidFill>
                  <a:effectLst/>
                  <a:latin typeface="Arial" charset="0"/>
                </a:rPr>
                <a:t>Handling</a:t>
              </a:r>
              <a:br>
                <a:rPr kumimoji="0" lang="da-DK" sz="1000" b="1" i="0" u="none" strike="noStrike" cap="none" normalizeH="0" baseline="0" dirty="0">
                  <a:ln>
                    <a:noFill/>
                  </a:ln>
                  <a:solidFill>
                    <a:schemeClr val="bg1"/>
                  </a:solidFill>
                  <a:effectLst/>
                  <a:latin typeface="Arial" charset="0"/>
                </a:rPr>
              </a:br>
              <a:endParaRPr lang="da-DK" b="1" dirty="0">
                <a:solidFill>
                  <a:schemeClr val="bg1"/>
                </a:solidFill>
                <a:latin typeface="Arial" charset="0"/>
              </a:endParaRPr>
            </a:p>
          </p:txBody>
        </p:sp>
        <p:sp>
          <p:nvSpPr>
            <p:cNvPr id="6" name="Right Arrow 39">
              <a:extLst>
                <a:ext uri="{FF2B5EF4-FFF2-40B4-BE49-F238E27FC236}">
                  <a16:creationId xmlns:a16="http://schemas.microsoft.com/office/drawing/2014/main" id="{29230BCB-F9A9-DB40-AC67-5C70869B21AB}"/>
                </a:ext>
              </a:extLst>
            </p:cNvPr>
            <p:cNvSpPr/>
            <p:nvPr/>
          </p:nvSpPr>
          <p:spPr bwMode="auto">
            <a:xfrm rot="16200000">
              <a:off x="5608013" y="2894249"/>
              <a:ext cx="566825" cy="1290366"/>
            </a:xfrm>
            <a:prstGeom prst="rightArrow">
              <a:avLst>
                <a:gd name="adj1" fmla="val 73072"/>
                <a:gd name="adj2" fmla="val 50000"/>
              </a:avLst>
            </a:prstGeom>
            <a:solidFill>
              <a:schemeClr val="accent2"/>
            </a:solidFill>
            <a:ln w="6350" cap="flat" cmpd="sng" algn="ctr">
              <a:noFill/>
              <a:prstDash val="solid"/>
              <a:round/>
              <a:headEnd type="none" w="med" len="med"/>
              <a:tailEnd type="none" w="med" len="med"/>
            </a:ln>
            <a:effectLst/>
          </p:spPr>
          <p:txBody>
            <a:bodyPr rot="0" spcFirstLastPara="0" vert="vert" wrap="square" lIns="90000" tIns="46800" rIns="468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1000" b="1" i="0" u="none" strike="noStrike" cap="none" normalizeH="0" baseline="0" dirty="0">
                  <a:ln>
                    <a:noFill/>
                  </a:ln>
                  <a:solidFill>
                    <a:schemeClr val="bg1"/>
                  </a:solidFill>
                  <a:effectLst/>
                  <a:latin typeface="Arial" charset="0"/>
                </a:rPr>
                <a:t>Værdier og normer</a:t>
              </a:r>
            </a:p>
          </p:txBody>
        </p:sp>
        <p:sp>
          <p:nvSpPr>
            <p:cNvPr id="7" name="Right Arrow 40">
              <a:extLst>
                <a:ext uri="{FF2B5EF4-FFF2-40B4-BE49-F238E27FC236}">
                  <a16:creationId xmlns:a16="http://schemas.microsoft.com/office/drawing/2014/main" id="{CFFB3006-9B8F-AA4D-8231-83D61C7786A5}"/>
                </a:ext>
              </a:extLst>
            </p:cNvPr>
            <p:cNvSpPr/>
            <p:nvPr/>
          </p:nvSpPr>
          <p:spPr bwMode="auto">
            <a:xfrm rot="16200000">
              <a:off x="5608013" y="3547152"/>
              <a:ext cx="566825" cy="1290366"/>
            </a:xfrm>
            <a:prstGeom prst="rightArrow">
              <a:avLst>
                <a:gd name="adj1" fmla="val 73072"/>
                <a:gd name="adj2" fmla="val 50000"/>
              </a:avLst>
            </a:prstGeom>
            <a:solidFill>
              <a:schemeClr val="accent2"/>
            </a:solidFill>
            <a:ln w="6350" cap="flat" cmpd="sng" algn="ctr">
              <a:noFill/>
              <a:prstDash val="solid"/>
              <a:round/>
              <a:headEnd type="none" w="med" len="med"/>
              <a:tailEnd type="none" w="med" len="med"/>
            </a:ln>
            <a:effectLst/>
          </p:spPr>
          <p:txBody>
            <a:bodyPr rot="0" spcFirstLastPara="0" vert="vert" wrap="square" lIns="90000" tIns="46800" rIns="468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1000" b="1" i="0" u="none" strike="noStrike" cap="none" normalizeH="0" baseline="0" dirty="0" err="1">
                  <a:ln>
                    <a:noFill/>
                  </a:ln>
                  <a:solidFill>
                    <a:schemeClr val="bg1"/>
                  </a:solidFill>
                  <a:effectLst/>
                  <a:latin typeface="Arial" charset="0"/>
                </a:rPr>
                <a:t>Awareness</a:t>
              </a:r>
              <a:br>
                <a:rPr kumimoji="0" lang="da-DK" sz="1000" b="1" i="0" u="none" strike="noStrike" cap="none" normalizeH="0" baseline="0" dirty="0">
                  <a:ln>
                    <a:noFill/>
                  </a:ln>
                  <a:solidFill>
                    <a:schemeClr val="bg1"/>
                  </a:solidFill>
                  <a:effectLst/>
                  <a:latin typeface="Arial" charset="0"/>
                </a:rPr>
              </a:br>
              <a:endParaRPr kumimoji="0" lang="da-DK" sz="1000" b="1" i="0" u="none" strike="noStrike" cap="none" normalizeH="0" baseline="0" dirty="0">
                <a:ln>
                  <a:noFill/>
                </a:ln>
                <a:solidFill>
                  <a:schemeClr val="bg1"/>
                </a:solidFill>
                <a:effectLst/>
                <a:latin typeface="Arial" charset="0"/>
              </a:endParaRPr>
            </a:p>
          </p:txBody>
        </p:sp>
        <p:sp>
          <p:nvSpPr>
            <p:cNvPr id="8" name="Right Arrow 41">
              <a:extLst>
                <a:ext uri="{FF2B5EF4-FFF2-40B4-BE49-F238E27FC236}">
                  <a16:creationId xmlns:a16="http://schemas.microsoft.com/office/drawing/2014/main" id="{DCB0D359-1B50-3749-B75F-D35D3150FF3A}"/>
                </a:ext>
              </a:extLst>
            </p:cNvPr>
            <p:cNvSpPr/>
            <p:nvPr/>
          </p:nvSpPr>
          <p:spPr bwMode="auto">
            <a:xfrm rot="16200000">
              <a:off x="8361903" y="3547152"/>
              <a:ext cx="566825" cy="1290366"/>
            </a:xfrm>
            <a:prstGeom prst="rightArrow">
              <a:avLst>
                <a:gd name="adj1" fmla="val 73072"/>
                <a:gd name="adj2" fmla="val 50000"/>
              </a:avLst>
            </a:prstGeom>
            <a:solidFill>
              <a:schemeClr val="tx1"/>
            </a:solidFill>
            <a:ln w="6350" cap="flat" cmpd="sng" algn="ctr">
              <a:noFill/>
              <a:prstDash val="solid"/>
              <a:round/>
              <a:headEnd type="none" w="med" len="med"/>
              <a:tailEnd type="none" w="med" len="med"/>
            </a:ln>
            <a:effectLst/>
          </p:spPr>
          <p:txBody>
            <a:bodyPr rot="0" spcFirstLastPara="0" vert="vert" wrap="square" lIns="90000" tIns="46800" rIns="468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1000" b="1" i="0" u="none" strike="noStrike" cap="none" normalizeH="0" baseline="0" dirty="0">
                  <a:ln>
                    <a:noFill/>
                  </a:ln>
                  <a:solidFill>
                    <a:schemeClr val="bg1"/>
                  </a:solidFill>
                  <a:effectLst/>
                  <a:latin typeface="Arial" charset="0"/>
                </a:rPr>
                <a:t>Politikker</a:t>
              </a:r>
              <a:br>
                <a:rPr kumimoji="0" lang="da-DK" sz="1000" b="1" i="0" u="none" strike="noStrike" cap="none" normalizeH="0" baseline="0" dirty="0">
                  <a:ln>
                    <a:noFill/>
                  </a:ln>
                  <a:solidFill>
                    <a:schemeClr val="bg1"/>
                  </a:solidFill>
                  <a:effectLst/>
                  <a:latin typeface="Arial" charset="0"/>
                </a:rPr>
              </a:br>
              <a:endParaRPr kumimoji="0" lang="da-DK" sz="1000" b="1" i="0" u="none" strike="noStrike" cap="none" normalizeH="0" baseline="0" dirty="0">
                <a:ln>
                  <a:noFill/>
                </a:ln>
                <a:solidFill>
                  <a:schemeClr val="bg1"/>
                </a:solidFill>
                <a:effectLst/>
                <a:latin typeface="Arial" charset="0"/>
              </a:endParaRPr>
            </a:p>
          </p:txBody>
        </p:sp>
        <p:sp>
          <p:nvSpPr>
            <p:cNvPr id="9" name="Right Arrow 42">
              <a:extLst>
                <a:ext uri="{FF2B5EF4-FFF2-40B4-BE49-F238E27FC236}">
                  <a16:creationId xmlns:a16="http://schemas.microsoft.com/office/drawing/2014/main" id="{754A5417-4882-B74C-90EA-D7FADCAB7AEC}"/>
                </a:ext>
              </a:extLst>
            </p:cNvPr>
            <p:cNvSpPr/>
            <p:nvPr/>
          </p:nvSpPr>
          <p:spPr bwMode="auto">
            <a:xfrm rot="16200000">
              <a:off x="8361903" y="2894249"/>
              <a:ext cx="566825" cy="1290366"/>
            </a:xfrm>
            <a:prstGeom prst="rightArrow">
              <a:avLst>
                <a:gd name="adj1" fmla="val 73072"/>
                <a:gd name="adj2" fmla="val 50000"/>
              </a:avLst>
            </a:prstGeom>
            <a:solidFill>
              <a:schemeClr val="tx1"/>
            </a:solidFill>
            <a:ln w="6350" cap="flat" cmpd="sng" algn="ctr">
              <a:noFill/>
              <a:prstDash val="solid"/>
              <a:round/>
              <a:headEnd type="none" w="med" len="med"/>
              <a:tailEnd type="none" w="med" len="med"/>
            </a:ln>
            <a:effectLst/>
          </p:spPr>
          <p:txBody>
            <a:bodyPr rot="0" spcFirstLastPara="0" vert="vert" wrap="square" lIns="90000" tIns="46800" rIns="468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1000" b="1" i="0" u="none" strike="noStrike" cap="none" normalizeH="0" baseline="0" dirty="0">
                  <a:ln>
                    <a:noFill/>
                  </a:ln>
                  <a:solidFill>
                    <a:schemeClr val="bg1"/>
                  </a:solidFill>
                  <a:effectLst/>
                  <a:latin typeface="Arial" charset="0"/>
                </a:rPr>
                <a:t>Processer &amp;</a:t>
              </a:r>
              <a:r>
                <a:rPr kumimoji="0" lang="da-DK" sz="1000" b="1" i="0" u="none" strike="noStrike" cap="none" normalizeH="0" dirty="0">
                  <a:ln>
                    <a:noFill/>
                  </a:ln>
                  <a:solidFill>
                    <a:schemeClr val="bg1"/>
                  </a:solidFill>
                  <a:effectLst/>
                  <a:latin typeface="Arial" charset="0"/>
                </a:rPr>
                <a:t> </a:t>
              </a:r>
              <a:r>
                <a:rPr kumimoji="0" lang="da-DK" sz="1000" b="1" i="0" u="none" strike="noStrike" cap="none" normalizeH="0" baseline="0" dirty="0">
                  <a:ln>
                    <a:noFill/>
                  </a:ln>
                  <a:solidFill>
                    <a:schemeClr val="bg1"/>
                  </a:solidFill>
                  <a:effectLst/>
                  <a:latin typeface="Arial" charset="0"/>
                </a:rPr>
                <a:t>Instrukser</a:t>
              </a:r>
            </a:p>
          </p:txBody>
        </p:sp>
        <p:sp>
          <p:nvSpPr>
            <p:cNvPr id="10" name="Right Arrow 43">
              <a:extLst>
                <a:ext uri="{FF2B5EF4-FFF2-40B4-BE49-F238E27FC236}">
                  <a16:creationId xmlns:a16="http://schemas.microsoft.com/office/drawing/2014/main" id="{B0E4BF4A-4182-D642-AFDE-F929ED8254C4}"/>
                </a:ext>
              </a:extLst>
            </p:cNvPr>
            <p:cNvSpPr/>
            <p:nvPr/>
          </p:nvSpPr>
          <p:spPr bwMode="auto">
            <a:xfrm rot="16200000">
              <a:off x="8361903" y="2241347"/>
              <a:ext cx="566825" cy="1290366"/>
            </a:xfrm>
            <a:prstGeom prst="rightArrow">
              <a:avLst>
                <a:gd name="adj1" fmla="val 73072"/>
                <a:gd name="adj2" fmla="val 50000"/>
              </a:avLst>
            </a:prstGeom>
            <a:solidFill>
              <a:schemeClr val="tx1"/>
            </a:solidFill>
            <a:ln w="6350" cap="flat" cmpd="sng" algn="ctr">
              <a:noFill/>
              <a:prstDash val="solid"/>
              <a:round/>
              <a:headEnd type="none" w="med" len="med"/>
              <a:tailEnd type="none" w="med" len="med"/>
            </a:ln>
            <a:effectLst/>
          </p:spPr>
          <p:txBody>
            <a:bodyPr rot="0" spcFirstLastPara="0" vert="vert" wrap="square" lIns="90000" tIns="46800" rIns="468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kumimoji="0" lang="da-DK" sz="1000" b="1" i="0" u="none" strike="noStrike" cap="none" normalizeH="0" baseline="0" dirty="0">
                  <a:ln>
                    <a:noFill/>
                  </a:ln>
                  <a:solidFill>
                    <a:schemeClr val="bg1"/>
                  </a:solidFill>
                  <a:effectLst/>
                  <a:latin typeface="Arial" charset="0"/>
                </a:rPr>
                <a:t>Værktøjer</a:t>
              </a:r>
              <a:br>
                <a:rPr kumimoji="0" lang="da-DK" sz="1000" b="1" i="0" u="none" strike="noStrike" cap="none" normalizeH="0" baseline="0" dirty="0">
                  <a:ln>
                    <a:noFill/>
                  </a:ln>
                  <a:solidFill>
                    <a:schemeClr val="bg1"/>
                  </a:solidFill>
                  <a:effectLst/>
                  <a:latin typeface="Arial" charset="0"/>
                </a:rPr>
              </a:br>
              <a:endParaRPr kumimoji="0" lang="da-DK" sz="1000" b="1" i="0" u="none" strike="noStrike" cap="none" normalizeH="0" baseline="0" dirty="0">
                <a:ln>
                  <a:noFill/>
                </a:ln>
                <a:solidFill>
                  <a:schemeClr val="bg1"/>
                </a:solidFill>
                <a:effectLst/>
                <a:latin typeface="Arial" charset="0"/>
              </a:endParaRPr>
            </a:p>
          </p:txBody>
        </p:sp>
        <p:sp>
          <p:nvSpPr>
            <p:cNvPr id="11" name="Rectangle 2">
              <a:extLst>
                <a:ext uri="{FF2B5EF4-FFF2-40B4-BE49-F238E27FC236}">
                  <a16:creationId xmlns:a16="http://schemas.microsoft.com/office/drawing/2014/main" id="{79942257-A0BD-734A-B059-AC379DFFB21A}"/>
                </a:ext>
              </a:extLst>
            </p:cNvPr>
            <p:cNvSpPr/>
            <p:nvPr/>
          </p:nvSpPr>
          <p:spPr bwMode="auto">
            <a:xfrm>
              <a:off x="4759269" y="4645851"/>
              <a:ext cx="5040313" cy="862774"/>
            </a:xfrm>
            <a:prstGeom prst="rect">
              <a:avLst/>
            </a:prstGeom>
            <a:solidFill>
              <a:schemeClr val="accent3"/>
            </a:solidFill>
            <a:ln w="6350" cap="flat" cmpd="sng" algn="ctr">
              <a:no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r>
                <a:rPr lang="da-DK" sz="1200" b="1" dirty="0">
                  <a:solidFill>
                    <a:schemeClr val="bg1"/>
                  </a:solidFill>
                </a:rPr>
                <a:t>TOPLEDELSE</a:t>
              </a:r>
              <a:br>
                <a:rPr lang="da-DK" sz="1200" b="1" dirty="0">
                  <a:solidFill>
                    <a:schemeClr val="bg1"/>
                  </a:solidFill>
                </a:rPr>
              </a:br>
              <a:r>
                <a:rPr lang="da-DK" sz="1200" dirty="0">
                  <a:solidFill>
                    <a:schemeClr val="bg1"/>
                  </a:solidFill>
                </a:rPr>
                <a:t>Skaber et fundament ved at at etablere fokus og ressourcer for arbejdet med informationssikkerhed og støtte for kultur og rammeværk</a:t>
              </a:r>
              <a:endParaRPr kumimoji="0" lang="da-DK" sz="1200" b="0" i="0" u="none" strike="noStrike" cap="none" normalizeH="0" baseline="0" dirty="0">
                <a:ln>
                  <a:noFill/>
                </a:ln>
                <a:solidFill>
                  <a:schemeClr val="bg1"/>
                </a:solidFill>
                <a:effectLst/>
              </a:endParaRPr>
            </a:p>
          </p:txBody>
        </p:sp>
        <p:sp>
          <p:nvSpPr>
            <p:cNvPr id="12" name="Isosceles Triangle 8">
              <a:extLst>
                <a:ext uri="{FF2B5EF4-FFF2-40B4-BE49-F238E27FC236}">
                  <a16:creationId xmlns:a16="http://schemas.microsoft.com/office/drawing/2014/main" id="{938BB976-E4A3-C848-9C89-8EA6256F8992}"/>
                </a:ext>
              </a:extLst>
            </p:cNvPr>
            <p:cNvSpPr/>
            <p:nvPr/>
          </p:nvSpPr>
          <p:spPr bwMode="auto">
            <a:xfrm>
              <a:off x="4365943" y="1016378"/>
              <a:ext cx="5826967" cy="1144895"/>
            </a:xfrm>
            <a:prstGeom prst="triangle">
              <a:avLst>
                <a:gd name="adj" fmla="val 49524"/>
              </a:avLst>
            </a:prstGeom>
            <a:solidFill>
              <a:schemeClr val="accent3"/>
            </a:solidFill>
            <a:ln w="6350" cap="flat" cmpd="sng" algn="ctr">
              <a:noFill/>
              <a:prstDash val="solid"/>
              <a:round/>
              <a:headEnd type="none" w="med" len="med"/>
              <a:tailEnd type="none" w="med" len="med"/>
            </a:ln>
            <a:effectLst/>
          </p:spPr>
          <p:txBody>
            <a:bodyPr rot="0" spcFirstLastPara="0" vert="horz" wrap="square" lIns="90000" tIns="46800" rIns="90000" bIns="4680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8000"/>
                </a:lnSpc>
                <a:spcBef>
                  <a:spcPct val="54000"/>
                </a:spcBef>
                <a:spcAft>
                  <a:spcPct val="0"/>
                </a:spcAft>
                <a:buClrTx/>
                <a:buSzTx/>
                <a:buFontTx/>
                <a:buNone/>
                <a:tabLst/>
              </a:pPr>
              <a:endParaRPr kumimoji="0" lang="en-US" sz="1700" b="0" i="0" u="none" strike="noStrike" cap="none" normalizeH="0" baseline="0" dirty="0" err="1">
                <a:ln>
                  <a:noFill/>
                </a:ln>
                <a:solidFill>
                  <a:schemeClr val="bg1"/>
                </a:solidFill>
                <a:effectLst/>
                <a:latin typeface="Arial" charset="0"/>
              </a:endParaRPr>
            </a:p>
          </p:txBody>
        </p:sp>
        <p:sp>
          <p:nvSpPr>
            <p:cNvPr id="13" name="TextBox 22">
              <a:extLst>
                <a:ext uri="{FF2B5EF4-FFF2-40B4-BE49-F238E27FC236}">
                  <a16:creationId xmlns:a16="http://schemas.microsoft.com/office/drawing/2014/main" id="{9EA8622A-D203-C247-8941-81D147704927}"/>
                </a:ext>
              </a:extLst>
            </p:cNvPr>
            <p:cNvSpPr txBox="1"/>
            <p:nvPr/>
          </p:nvSpPr>
          <p:spPr>
            <a:xfrm>
              <a:off x="5045036" y="2322745"/>
              <a:ext cx="1692778" cy="184666"/>
            </a:xfrm>
            <a:prstGeom prst="rect">
              <a:avLst/>
            </a:prstGeom>
            <a:noFill/>
          </p:spPr>
          <p:txBody>
            <a:bodyPr wrap="square" lIns="0" tIns="0" rIns="0" bIns="0" rtlCol="0">
              <a:spAutoFit/>
            </a:bodyPr>
            <a:lstStyle/>
            <a:p>
              <a:pPr algn="ctr"/>
              <a:r>
                <a:rPr lang="da-DK" sz="1200" b="1" dirty="0">
                  <a:solidFill>
                    <a:schemeClr val="tx2"/>
                  </a:solidFill>
                </a:rPr>
                <a:t>Kultur</a:t>
              </a:r>
            </a:p>
          </p:txBody>
        </p:sp>
        <p:sp>
          <p:nvSpPr>
            <p:cNvPr id="14" name="TextBox 23">
              <a:extLst>
                <a:ext uri="{FF2B5EF4-FFF2-40B4-BE49-F238E27FC236}">
                  <a16:creationId xmlns:a16="http://schemas.microsoft.com/office/drawing/2014/main" id="{ED536618-FFCF-4D48-8DD2-D2C1ADC734AB}"/>
                </a:ext>
              </a:extLst>
            </p:cNvPr>
            <p:cNvSpPr txBox="1"/>
            <p:nvPr/>
          </p:nvSpPr>
          <p:spPr>
            <a:xfrm>
              <a:off x="7798926" y="2322745"/>
              <a:ext cx="1692778" cy="184666"/>
            </a:xfrm>
            <a:prstGeom prst="rect">
              <a:avLst/>
            </a:prstGeom>
            <a:noFill/>
          </p:spPr>
          <p:txBody>
            <a:bodyPr wrap="square" lIns="0" tIns="0" rIns="0" bIns="0" rtlCol="0">
              <a:spAutoFit/>
            </a:bodyPr>
            <a:lstStyle/>
            <a:p>
              <a:pPr algn="ctr"/>
              <a:r>
                <a:rPr lang="da-DK" sz="1200" b="1" dirty="0">
                  <a:solidFill>
                    <a:schemeClr val="tx2"/>
                  </a:solidFill>
                </a:rPr>
                <a:t>Rammeværk</a:t>
              </a:r>
            </a:p>
          </p:txBody>
        </p:sp>
        <p:sp>
          <p:nvSpPr>
            <p:cNvPr id="15" name="TextBox 9">
              <a:extLst>
                <a:ext uri="{FF2B5EF4-FFF2-40B4-BE49-F238E27FC236}">
                  <a16:creationId xmlns:a16="http://schemas.microsoft.com/office/drawing/2014/main" id="{CA772080-CA29-0041-8A17-D4AF47CAE195}"/>
                </a:ext>
              </a:extLst>
            </p:cNvPr>
            <p:cNvSpPr txBox="1"/>
            <p:nvPr/>
          </p:nvSpPr>
          <p:spPr>
            <a:xfrm>
              <a:off x="5975760" y="1624317"/>
              <a:ext cx="2612842" cy="232692"/>
            </a:xfrm>
            <a:prstGeom prst="rect">
              <a:avLst/>
            </a:prstGeom>
            <a:noFill/>
          </p:spPr>
          <p:txBody>
            <a:bodyPr wrap="square" lIns="0" tIns="0" rIns="0" bIns="0" rtlCol="0">
              <a:spAutoFit/>
            </a:bodyPr>
            <a:lstStyle/>
            <a:p>
              <a:pPr algn="ctr"/>
              <a:r>
                <a:rPr lang="en-US" sz="1400" b="1" dirty="0">
                  <a:solidFill>
                    <a:schemeClr val="bg1"/>
                  </a:solidFill>
                </a:rPr>
                <a:t>Reel </a:t>
              </a:r>
              <a:r>
                <a:rPr lang="da-DK" sz="1400" b="1" dirty="0">
                  <a:solidFill>
                    <a:schemeClr val="bg1"/>
                  </a:solidFill>
                </a:rPr>
                <a:t>informationssikkerhed</a:t>
              </a:r>
            </a:p>
          </p:txBody>
        </p:sp>
      </p:grpSp>
      <p:sp>
        <p:nvSpPr>
          <p:cNvPr id="18" name="Titel 17">
            <a:extLst>
              <a:ext uri="{FF2B5EF4-FFF2-40B4-BE49-F238E27FC236}">
                <a16:creationId xmlns:a16="http://schemas.microsoft.com/office/drawing/2014/main" id="{76747836-C1CA-C64D-8911-0B9A08E1F2CC}"/>
              </a:ext>
            </a:extLst>
          </p:cNvPr>
          <p:cNvSpPr>
            <a:spLocks noGrp="1"/>
          </p:cNvSpPr>
          <p:nvPr>
            <p:ph type="title"/>
          </p:nvPr>
        </p:nvSpPr>
        <p:spPr>
          <a:xfrm>
            <a:off x="542925" y="503238"/>
            <a:ext cx="9793287" cy="792162"/>
          </a:xfrm>
        </p:spPr>
        <p:txBody>
          <a:bodyPr/>
          <a:lstStyle/>
          <a:p>
            <a:r>
              <a:rPr lang="da-DK" dirty="0"/>
              <a:t>Kultur og rammeværk understøtter informationssikkerhed</a:t>
            </a:r>
          </a:p>
        </p:txBody>
      </p:sp>
    </p:spTree>
    <p:extLst>
      <p:ext uri="{BB962C8B-B14F-4D97-AF65-F5344CB8AC3E}">
        <p14:creationId xmlns:p14="http://schemas.microsoft.com/office/powerpoint/2010/main" val="1700583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ladsholder til billede 23">
            <a:extLst>
              <a:ext uri="{FF2B5EF4-FFF2-40B4-BE49-F238E27FC236}">
                <a16:creationId xmlns:a16="http://schemas.microsoft.com/office/drawing/2014/main" id="{ABF155AF-C685-764A-9F45-A7AE7826320C}"/>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7810" b="7810"/>
          <a:stretch/>
        </p:blipFill>
        <p:spPr/>
      </p:pic>
      <p:sp>
        <p:nvSpPr>
          <p:cNvPr id="3" name="Pladsholder til tekst 2">
            <a:extLst>
              <a:ext uri="{FF2B5EF4-FFF2-40B4-BE49-F238E27FC236}">
                <a16:creationId xmlns:a16="http://schemas.microsoft.com/office/drawing/2014/main" id="{71D8EB6C-CFD1-E544-B7D3-0392E33BB449}"/>
              </a:ext>
            </a:extLst>
          </p:cNvPr>
          <p:cNvSpPr>
            <a:spLocks noGrp="1"/>
          </p:cNvSpPr>
          <p:nvPr>
            <p:ph type="body" sz="quarter" idx="11"/>
          </p:nvPr>
        </p:nvSpPr>
        <p:spPr>
          <a:xfrm>
            <a:off x="542925" y="823133"/>
            <a:ext cx="5832475" cy="2236773"/>
          </a:xfrm>
          <a:solidFill>
            <a:schemeClr val="bg1"/>
          </a:solidFill>
        </p:spPr>
        <p:txBody>
          <a:bodyPr lIns="180000" tIns="180000" rIns="180000" bIns="180000"/>
          <a:lstStyle/>
          <a:p>
            <a:r>
              <a:rPr lang="da-DK" sz="4000" dirty="0"/>
              <a:t>Yderligere hjælp</a:t>
            </a:r>
          </a:p>
          <a:p>
            <a:r>
              <a:rPr lang="da-DK" sz="2000"/>
              <a:t>På </a:t>
            </a:r>
            <a:r>
              <a:rPr lang="da-DK" sz="2000" b="0" u="sng">
                <a:solidFill>
                  <a:schemeClr val="accent2">
                    <a:lumMod val="50000"/>
                    <a:lumOff val="50000"/>
                  </a:schemeClr>
                </a:solidFill>
              </a:rPr>
              <a:t>https://sikkerdigital.dk</a:t>
            </a:r>
            <a:r>
              <a:rPr lang="da-DK" sz="2000" b="0">
                <a:solidFill>
                  <a:schemeClr val="accent2">
                    <a:lumMod val="50000"/>
                    <a:lumOff val="50000"/>
                  </a:schemeClr>
                </a:solidFill>
              </a:rPr>
              <a:t> </a:t>
            </a:r>
            <a:r>
              <a:rPr lang="da-DK" sz="2000" dirty="0"/>
              <a:t>kan du finde vejledningsmateriale om arbejdet </a:t>
            </a:r>
            <a:br>
              <a:rPr lang="da-DK" sz="2000" dirty="0"/>
            </a:br>
            <a:r>
              <a:rPr lang="da-DK" sz="2000" dirty="0"/>
              <a:t>med informationssikkerhed og </a:t>
            </a:r>
            <a:br>
              <a:rPr lang="da-DK" sz="2000" dirty="0"/>
            </a:br>
            <a:r>
              <a:rPr lang="da-DK" sz="2000" dirty="0"/>
              <a:t>indføring af ISO 27001</a:t>
            </a:r>
          </a:p>
        </p:txBody>
      </p:sp>
      <p:sp>
        <p:nvSpPr>
          <p:cNvPr id="2" name="Pladsholder til tekst 1">
            <a:extLst>
              <a:ext uri="{FF2B5EF4-FFF2-40B4-BE49-F238E27FC236}">
                <a16:creationId xmlns:a16="http://schemas.microsoft.com/office/drawing/2014/main" id="{176B118F-35F1-8142-8BB4-DD3209ADF095}"/>
              </a:ext>
            </a:extLst>
          </p:cNvPr>
          <p:cNvSpPr>
            <a:spLocks noGrp="1"/>
          </p:cNvSpPr>
          <p:nvPr>
            <p:ph type="body" sz="quarter" idx="12"/>
          </p:nvPr>
        </p:nvSpPr>
        <p:spPr>
          <a:xfrm>
            <a:off x="542925" y="773904"/>
            <a:ext cx="5832475" cy="72000"/>
          </a:xfrm>
        </p:spPr>
        <p:txBody>
          <a:bodyPr/>
          <a:lstStyle/>
          <a:p>
            <a:endParaRPr lang="da-DK" dirty="0"/>
          </a:p>
        </p:txBody>
      </p:sp>
    </p:spTree>
    <p:extLst>
      <p:ext uri="{BB962C8B-B14F-4D97-AF65-F5344CB8AC3E}">
        <p14:creationId xmlns:p14="http://schemas.microsoft.com/office/powerpoint/2010/main" val="1082011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DDEC7A55-5D70-5E40-874F-126B5E1C5DB3}"/>
              </a:ext>
            </a:extLst>
          </p:cNvPr>
          <p:cNvSpPr/>
          <p:nvPr/>
        </p:nvSpPr>
        <p:spPr>
          <a:xfrm>
            <a:off x="542925" y="1295400"/>
            <a:ext cx="3060000" cy="4213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980000" rIns="360000" bIns="180000" numCol="1" spcCol="0" rtlCol="0" fromWordArt="0" anchor="t" anchorCtr="0" forceAA="0" compatLnSpc="1">
            <a:prstTxWarp prst="textNoShape">
              <a:avLst/>
            </a:prstTxWarp>
            <a:noAutofit/>
          </a:bodyPr>
          <a:lstStyle/>
          <a:p>
            <a:pPr algn="ctr"/>
            <a:r>
              <a:rPr lang="da-DK" sz="1600" b="1" dirty="0">
                <a:solidFill>
                  <a:schemeClr val="bg1"/>
                </a:solidFill>
              </a:rPr>
              <a:t>30% af alle </a:t>
            </a:r>
            <a:r>
              <a:rPr lang="da-DK" sz="1600" b="1" dirty="0" err="1">
                <a:solidFill>
                  <a:schemeClr val="bg1"/>
                </a:solidFill>
              </a:rPr>
              <a:t>phishing</a:t>
            </a:r>
            <a:r>
              <a:rPr lang="da-DK" sz="1600" b="1" dirty="0">
                <a:solidFill>
                  <a:schemeClr val="bg1"/>
                </a:solidFill>
              </a:rPr>
              <a:t>-meddelelser blev åbnet af modtageren i 2015</a:t>
            </a:r>
          </a:p>
        </p:txBody>
      </p:sp>
      <p:sp>
        <p:nvSpPr>
          <p:cNvPr id="15" name="Rektangel 14">
            <a:extLst>
              <a:ext uri="{FF2B5EF4-FFF2-40B4-BE49-F238E27FC236}">
                <a16:creationId xmlns:a16="http://schemas.microsoft.com/office/drawing/2014/main" id="{A3B9990B-68B8-3542-8C1B-06A7BB2FA315}"/>
              </a:ext>
            </a:extLst>
          </p:cNvPr>
          <p:cNvSpPr/>
          <p:nvPr/>
        </p:nvSpPr>
        <p:spPr>
          <a:xfrm>
            <a:off x="4018388" y="1295400"/>
            <a:ext cx="3060000" cy="4213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980000" rIns="360000" bIns="360000" numCol="1" spcCol="0" rtlCol="0" fromWordArt="0" anchor="t" anchorCtr="0" forceAA="0" compatLnSpc="1">
            <a:prstTxWarp prst="textNoShape">
              <a:avLst/>
            </a:prstTxWarp>
            <a:noAutofit/>
          </a:bodyPr>
          <a:lstStyle/>
          <a:p>
            <a:pPr algn="ctr"/>
            <a:r>
              <a:rPr lang="da-DK" sz="1600" b="1" dirty="0">
                <a:solidFill>
                  <a:schemeClr val="bg1"/>
                </a:solidFill>
              </a:rPr>
              <a:t>I 2016 har der været en stigning i forsøg på at narre virksomheder og organisationer til at overføre penge til udlandet</a:t>
            </a:r>
          </a:p>
        </p:txBody>
      </p:sp>
      <p:sp>
        <p:nvSpPr>
          <p:cNvPr id="17" name="Rektangel 16">
            <a:extLst>
              <a:ext uri="{FF2B5EF4-FFF2-40B4-BE49-F238E27FC236}">
                <a16:creationId xmlns:a16="http://schemas.microsoft.com/office/drawing/2014/main" id="{C425F35D-3598-4B48-8A6A-52C3DDDC7F28}"/>
              </a:ext>
            </a:extLst>
          </p:cNvPr>
          <p:cNvSpPr/>
          <p:nvPr/>
        </p:nvSpPr>
        <p:spPr>
          <a:xfrm>
            <a:off x="7493852" y="1295400"/>
            <a:ext cx="3060000" cy="4213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1980000" rIns="360000" bIns="360000" numCol="1" spcCol="0" rtlCol="0" fromWordArt="0" anchor="t" anchorCtr="0" forceAA="0" compatLnSpc="1">
            <a:prstTxWarp prst="textNoShape">
              <a:avLst/>
            </a:prstTxWarp>
            <a:noAutofit/>
          </a:bodyPr>
          <a:lstStyle/>
          <a:p>
            <a:pPr algn="ctr"/>
            <a:r>
              <a:rPr lang="da-DK" sz="1600" b="1" dirty="0">
                <a:solidFill>
                  <a:schemeClr val="bg1"/>
                </a:solidFill>
              </a:rPr>
              <a:t>200.000 varianter af </a:t>
            </a:r>
            <a:r>
              <a:rPr lang="da-DK" sz="1600" b="1" dirty="0" err="1">
                <a:solidFill>
                  <a:schemeClr val="bg1"/>
                </a:solidFill>
              </a:rPr>
              <a:t>malware</a:t>
            </a:r>
            <a:r>
              <a:rPr lang="da-DK" sz="1600" b="1" dirty="0">
                <a:solidFill>
                  <a:schemeClr val="bg1"/>
                </a:solidFill>
              </a:rPr>
              <a:t> bliver registret hver dag hos Statens It</a:t>
            </a:r>
          </a:p>
        </p:txBody>
      </p:sp>
      <p:sp>
        <p:nvSpPr>
          <p:cNvPr id="2" name="Titel 1">
            <a:extLst>
              <a:ext uri="{FF2B5EF4-FFF2-40B4-BE49-F238E27FC236}">
                <a16:creationId xmlns:a16="http://schemas.microsoft.com/office/drawing/2014/main" id="{C634CE0C-DB5F-D941-9550-D2804B73FDCE}"/>
              </a:ext>
            </a:extLst>
          </p:cNvPr>
          <p:cNvSpPr>
            <a:spLocks noGrp="1"/>
          </p:cNvSpPr>
          <p:nvPr>
            <p:ph type="title"/>
          </p:nvPr>
        </p:nvSpPr>
        <p:spPr/>
        <p:txBody>
          <a:bodyPr/>
          <a:lstStyle/>
          <a:p>
            <a:r>
              <a:rPr lang="da-DK" dirty="0"/>
              <a:t>Hvorfor er det vigtigt?</a:t>
            </a:r>
          </a:p>
        </p:txBody>
      </p:sp>
      <p:sp>
        <p:nvSpPr>
          <p:cNvPr id="7" name="TextBox 26">
            <a:extLst>
              <a:ext uri="{FF2B5EF4-FFF2-40B4-BE49-F238E27FC236}">
                <a16:creationId xmlns:a16="http://schemas.microsoft.com/office/drawing/2014/main" id="{16029352-173B-DE48-9A06-0F2431C07C3C}"/>
              </a:ext>
            </a:extLst>
          </p:cNvPr>
          <p:cNvSpPr txBox="1"/>
          <p:nvPr/>
        </p:nvSpPr>
        <p:spPr>
          <a:xfrm>
            <a:off x="7763852" y="2694274"/>
            <a:ext cx="2520000" cy="184666"/>
          </a:xfrm>
          <a:prstGeom prst="rect">
            <a:avLst/>
          </a:prstGeom>
          <a:noFill/>
        </p:spPr>
        <p:txBody>
          <a:bodyPr wrap="square" lIns="0" tIns="0" rIns="0" bIns="0" rtlCol="0">
            <a:spAutoFit/>
          </a:bodyPr>
          <a:lstStyle/>
          <a:p>
            <a:pPr algn="r"/>
            <a:r>
              <a:rPr lang="en-US" sz="1200" i="1" dirty="0">
                <a:solidFill>
                  <a:schemeClr val="accent4"/>
                </a:solidFill>
              </a:rPr>
              <a:t>DR.dk</a:t>
            </a:r>
          </a:p>
        </p:txBody>
      </p:sp>
      <p:sp>
        <p:nvSpPr>
          <p:cNvPr id="8" name="TextBox 31">
            <a:extLst>
              <a:ext uri="{FF2B5EF4-FFF2-40B4-BE49-F238E27FC236}">
                <a16:creationId xmlns:a16="http://schemas.microsoft.com/office/drawing/2014/main" id="{53F924B0-2B1E-1D41-BC30-BCDE6D10F82D}"/>
              </a:ext>
            </a:extLst>
          </p:cNvPr>
          <p:cNvSpPr txBox="1"/>
          <p:nvPr/>
        </p:nvSpPr>
        <p:spPr>
          <a:xfrm>
            <a:off x="4285615" y="2694274"/>
            <a:ext cx="2520000" cy="184666"/>
          </a:xfrm>
          <a:prstGeom prst="rect">
            <a:avLst/>
          </a:prstGeom>
          <a:noFill/>
        </p:spPr>
        <p:txBody>
          <a:bodyPr wrap="square" lIns="0" tIns="0" rIns="0" bIns="0" rtlCol="0">
            <a:spAutoFit/>
          </a:bodyPr>
          <a:lstStyle/>
          <a:p>
            <a:pPr algn="r"/>
            <a:r>
              <a:rPr lang="en-US" sz="1200" i="1" dirty="0">
                <a:solidFill>
                  <a:schemeClr val="accent4"/>
                </a:solidFill>
              </a:rPr>
              <a:t>Computerworld.dk</a:t>
            </a:r>
          </a:p>
        </p:txBody>
      </p:sp>
      <p:sp>
        <p:nvSpPr>
          <p:cNvPr id="9" name="TextBox 32">
            <a:extLst>
              <a:ext uri="{FF2B5EF4-FFF2-40B4-BE49-F238E27FC236}">
                <a16:creationId xmlns:a16="http://schemas.microsoft.com/office/drawing/2014/main" id="{CE1892B3-6384-3F4A-9609-A924D49B44BF}"/>
              </a:ext>
            </a:extLst>
          </p:cNvPr>
          <p:cNvSpPr txBox="1"/>
          <p:nvPr/>
        </p:nvSpPr>
        <p:spPr>
          <a:xfrm>
            <a:off x="807931" y="2694274"/>
            <a:ext cx="2520000" cy="184666"/>
          </a:xfrm>
          <a:prstGeom prst="rect">
            <a:avLst/>
          </a:prstGeom>
          <a:noFill/>
        </p:spPr>
        <p:txBody>
          <a:bodyPr wrap="square" lIns="0" tIns="0" rIns="0" bIns="0" rtlCol="0">
            <a:spAutoFit/>
          </a:bodyPr>
          <a:lstStyle/>
          <a:p>
            <a:pPr algn="r"/>
            <a:r>
              <a:rPr lang="en-US" sz="1200" i="1" dirty="0">
                <a:solidFill>
                  <a:schemeClr val="accent4"/>
                </a:solidFill>
              </a:rPr>
              <a:t>DR.dk</a:t>
            </a:r>
          </a:p>
        </p:txBody>
      </p:sp>
      <p:sp>
        <p:nvSpPr>
          <p:cNvPr id="11" name="Tekstfelt 2">
            <a:extLst>
              <a:ext uri="{FF2B5EF4-FFF2-40B4-BE49-F238E27FC236}">
                <a16:creationId xmlns:a16="http://schemas.microsoft.com/office/drawing/2014/main" id="{3774EEC5-A903-5049-9B0A-0879ABDB5690}"/>
              </a:ext>
            </a:extLst>
          </p:cNvPr>
          <p:cNvSpPr txBox="1">
            <a:spLocks noChangeAspect="1" noChangeArrowheads="1"/>
          </p:cNvSpPr>
          <p:nvPr/>
        </p:nvSpPr>
        <p:spPr bwMode="auto">
          <a:xfrm>
            <a:off x="4285615" y="1570228"/>
            <a:ext cx="2520000" cy="1017736"/>
          </a:xfrm>
          <a:prstGeom prst="rect">
            <a:avLst/>
          </a:prstGeom>
          <a:solidFill>
            <a:schemeClr val="bg1"/>
          </a:solidFill>
          <a:ln w="9525">
            <a:noFill/>
            <a:miter lim="800000"/>
            <a:headEnd/>
            <a:tailEnd/>
          </a:ln>
          <a:effectLst>
            <a:outerShdw blurRad="50800" dist="38100" dir="2700000" algn="tl" rotWithShape="0">
              <a:prstClr val="black">
                <a:alpha val="40000"/>
              </a:prstClr>
            </a:outerShdw>
          </a:effectLst>
        </p:spPr>
        <p:txBody>
          <a:bodyPr rot="0" vert="horz" wrap="square" lIns="91440" tIns="45720" rIns="91440" bIns="45720" anchor="ctr" anchorCtr="0">
            <a:noAutofit/>
          </a:bodyPr>
          <a:lstStyle/>
          <a:p>
            <a:pPr>
              <a:lnSpc>
                <a:spcPct val="115000"/>
              </a:lnSpc>
              <a:spcAft>
                <a:spcPts val="0"/>
              </a:spcAft>
            </a:pPr>
            <a:r>
              <a:rPr lang="da-DK" sz="1100" b="1" dirty="0">
                <a:solidFill>
                  <a:schemeClr val="tx2"/>
                </a:solidFill>
                <a:effectLst/>
                <a:latin typeface="Arial Black" panose="020B0A04020102020204" pitchFamily="34" charset="0"/>
                <a:ea typeface="Calibri"/>
                <a:cs typeface="Times New Roman"/>
              </a:rPr>
              <a:t>Mindst 180 millioner kroner. Så mange penge er det lykkedes for hackere at fuppe sig til via såkaldt CEO </a:t>
            </a:r>
            <a:r>
              <a:rPr lang="da-DK" sz="1100" b="1" dirty="0" err="1">
                <a:solidFill>
                  <a:schemeClr val="tx2"/>
                </a:solidFill>
                <a:effectLst/>
                <a:latin typeface="Arial Black" panose="020B0A04020102020204" pitchFamily="34" charset="0"/>
                <a:ea typeface="Calibri"/>
                <a:cs typeface="Times New Roman"/>
              </a:rPr>
              <a:t>Fraud</a:t>
            </a:r>
            <a:r>
              <a:rPr lang="da-DK" sz="1100" b="1" dirty="0">
                <a:solidFill>
                  <a:schemeClr val="tx2"/>
                </a:solidFill>
                <a:effectLst/>
                <a:latin typeface="Arial Black" panose="020B0A04020102020204" pitchFamily="34" charset="0"/>
                <a:ea typeface="Calibri"/>
                <a:cs typeface="Times New Roman"/>
              </a:rPr>
              <a:t> eller 'direktør-svindel'</a:t>
            </a:r>
            <a:endParaRPr lang="da-DK" sz="1100" dirty="0">
              <a:solidFill>
                <a:schemeClr val="tx2"/>
              </a:solidFill>
              <a:effectLst/>
              <a:latin typeface="Arial Black" panose="020B0A04020102020204" pitchFamily="34" charset="0"/>
              <a:ea typeface="Calibri"/>
              <a:cs typeface="Times New Roman"/>
            </a:endParaRPr>
          </a:p>
        </p:txBody>
      </p:sp>
      <p:pic>
        <p:nvPicPr>
          <p:cNvPr id="13" name="Billede 12">
            <a:extLst>
              <a:ext uri="{FF2B5EF4-FFF2-40B4-BE49-F238E27FC236}">
                <a16:creationId xmlns:a16="http://schemas.microsoft.com/office/drawing/2014/main" id="{31B01750-28F6-7F47-980B-1EAE22158D16}"/>
              </a:ext>
            </a:extLst>
          </p:cNvPr>
          <p:cNvPicPr>
            <a:picLocks noChangeAspect="1"/>
          </p:cNvPicPr>
          <p:nvPr/>
        </p:nvPicPr>
        <p:blipFill>
          <a:blip r:embed="rId3"/>
          <a:stretch>
            <a:fillRect/>
          </a:stretch>
        </p:blipFill>
        <p:spPr>
          <a:xfrm>
            <a:off x="807931" y="1570228"/>
            <a:ext cx="2520000" cy="1035297"/>
          </a:xfrm>
          <a:prstGeom prst="rect">
            <a:avLst/>
          </a:prstGeom>
          <a:effectLst>
            <a:outerShdw blurRad="50800" dist="38100" dir="2700000" algn="tl" rotWithShape="0">
              <a:prstClr val="black">
                <a:alpha val="40000"/>
              </a:prstClr>
            </a:outerShdw>
          </a:effectLst>
        </p:spPr>
      </p:pic>
      <p:pic>
        <p:nvPicPr>
          <p:cNvPr id="12" name="Billede 11">
            <a:extLst>
              <a:ext uri="{FF2B5EF4-FFF2-40B4-BE49-F238E27FC236}">
                <a16:creationId xmlns:a16="http://schemas.microsoft.com/office/drawing/2014/main" id="{13F795D6-479E-4240-AFD0-608B0B7023CC}"/>
              </a:ext>
            </a:extLst>
          </p:cNvPr>
          <p:cNvPicPr>
            <a:picLocks noChangeAspect="1"/>
          </p:cNvPicPr>
          <p:nvPr/>
        </p:nvPicPr>
        <p:blipFill rotWithShape="1">
          <a:blip r:embed="rId4"/>
          <a:srcRect l="4888" t="10709" r="6905"/>
          <a:stretch/>
        </p:blipFill>
        <p:spPr>
          <a:xfrm>
            <a:off x="7763852" y="1570228"/>
            <a:ext cx="2520000" cy="1037477"/>
          </a:xfrm>
          <a:prstGeom prst="rect">
            <a:avLst/>
          </a:prstGeom>
          <a:effectLst>
            <a:outerShdw blurRad="50800" dist="38100" dir="2700000" algn="tl" rotWithShape="0">
              <a:prstClr val="black">
                <a:alpha val="40000"/>
              </a:prstClr>
            </a:outerShdw>
          </a:effectLst>
        </p:spPr>
      </p:pic>
      <p:cxnSp>
        <p:nvCxnSpPr>
          <p:cNvPr id="19" name="Lige forbindelse 18">
            <a:extLst>
              <a:ext uri="{FF2B5EF4-FFF2-40B4-BE49-F238E27FC236}">
                <a16:creationId xmlns:a16="http://schemas.microsoft.com/office/drawing/2014/main" id="{B31F8221-9E17-BF4B-BA21-D682E4A77E9F}"/>
              </a:ext>
            </a:extLst>
          </p:cNvPr>
          <p:cNvCxnSpPr>
            <a:cxnSpLocks/>
          </p:cNvCxnSpPr>
          <p:nvPr/>
        </p:nvCxnSpPr>
        <p:spPr>
          <a:xfrm flipV="1">
            <a:off x="939959" y="3059906"/>
            <a:ext cx="2255944" cy="1"/>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Lige forbindelse 21">
            <a:extLst>
              <a:ext uri="{FF2B5EF4-FFF2-40B4-BE49-F238E27FC236}">
                <a16:creationId xmlns:a16="http://schemas.microsoft.com/office/drawing/2014/main" id="{243D3F57-900A-174F-828E-C3A234042545}"/>
              </a:ext>
            </a:extLst>
          </p:cNvPr>
          <p:cNvCxnSpPr>
            <a:cxnSpLocks/>
          </p:cNvCxnSpPr>
          <p:nvPr/>
        </p:nvCxnSpPr>
        <p:spPr>
          <a:xfrm flipV="1">
            <a:off x="4390826" y="3059906"/>
            <a:ext cx="2255944" cy="1"/>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Lige forbindelse 22">
            <a:extLst>
              <a:ext uri="{FF2B5EF4-FFF2-40B4-BE49-F238E27FC236}">
                <a16:creationId xmlns:a16="http://schemas.microsoft.com/office/drawing/2014/main" id="{E5DF4143-E1EC-AA40-ACA7-9A230BD21522}"/>
              </a:ext>
            </a:extLst>
          </p:cNvPr>
          <p:cNvCxnSpPr>
            <a:cxnSpLocks/>
          </p:cNvCxnSpPr>
          <p:nvPr/>
        </p:nvCxnSpPr>
        <p:spPr>
          <a:xfrm flipV="1">
            <a:off x="7881448" y="3059906"/>
            <a:ext cx="2255944" cy="1"/>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81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D863F9E-2269-3849-81E1-FA1305BB9527}"/>
              </a:ext>
            </a:extLst>
          </p:cNvPr>
          <p:cNvSpPr/>
          <p:nvPr/>
        </p:nvSpPr>
        <p:spPr>
          <a:xfrm>
            <a:off x="0" y="0"/>
            <a:ext cx="10879138" cy="611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13" name="Rektangel 12">
            <a:extLst>
              <a:ext uri="{FF2B5EF4-FFF2-40B4-BE49-F238E27FC236}">
                <a16:creationId xmlns:a16="http://schemas.microsoft.com/office/drawing/2014/main" id="{5971E52A-2D7F-2142-96F2-FA307E4A4051}"/>
              </a:ext>
            </a:extLst>
          </p:cNvPr>
          <p:cNvSpPr/>
          <p:nvPr/>
        </p:nvSpPr>
        <p:spPr>
          <a:xfrm>
            <a:off x="5548314" y="-794"/>
            <a:ext cx="5330824" cy="61198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31" name="Titel 30">
            <a:extLst>
              <a:ext uri="{FF2B5EF4-FFF2-40B4-BE49-F238E27FC236}">
                <a16:creationId xmlns:a16="http://schemas.microsoft.com/office/drawing/2014/main" id="{4FE9C9CC-4182-154F-9853-0ED358D43F5B}"/>
              </a:ext>
            </a:extLst>
          </p:cNvPr>
          <p:cNvSpPr>
            <a:spLocks noGrp="1"/>
          </p:cNvSpPr>
          <p:nvPr>
            <p:ph type="title"/>
          </p:nvPr>
        </p:nvSpPr>
        <p:spPr/>
        <p:txBody>
          <a:bodyPr/>
          <a:lstStyle/>
          <a:p>
            <a:r>
              <a:rPr lang="da-DK" sz="3200" dirty="0"/>
              <a:t>Hvad er konsekvensen?</a:t>
            </a:r>
          </a:p>
        </p:txBody>
      </p:sp>
      <p:sp>
        <p:nvSpPr>
          <p:cNvPr id="34" name="Pladsholder til tekst 33">
            <a:extLst>
              <a:ext uri="{FF2B5EF4-FFF2-40B4-BE49-F238E27FC236}">
                <a16:creationId xmlns:a16="http://schemas.microsoft.com/office/drawing/2014/main" id="{1FB73545-DD9C-474C-8CB2-724522D06033}"/>
              </a:ext>
            </a:extLst>
          </p:cNvPr>
          <p:cNvSpPr>
            <a:spLocks noGrp="1"/>
          </p:cNvSpPr>
          <p:nvPr>
            <p:ph type="body" sz="quarter" idx="10"/>
          </p:nvPr>
        </p:nvSpPr>
        <p:spPr>
          <a:xfrm>
            <a:off x="6375401" y="2781848"/>
            <a:ext cx="3421063" cy="297833"/>
          </a:xfrm>
        </p:spPr>
        <p:txBody>
          <a:bodyPr/>
          <a:lstStyle/>
          <a:p>
            <a:r>
              <a:rPr lang="en-US" i="1" dirty="0"/>
              <a:t>Fra </a:t>
            </a:r>
            <a:r>
              <a:rPr lang="en-US" i="1" dirty="0" err="1"/>
              <a:t>DR.dk</a:t>
            </a:r>
            <a:endParaRPr lang="en-US" i="1" dirty="0"/>
          </a:p>
        </p:txBody>
      </p:sp>
      <p:sp>
        <p:nvSpPr>
          <p:cNvPr id="33" name="Pladsholder til tekst 32">
            <a:extLst>
              <a:ext uri="{FF2B5EF4-FFF2-40B4-BE49-F238E27FC236}">
                <a16:creationId xmlns:a16="http://schemas.microsoft.com/office/drawing/2014/main" id="{BA6E6830-766F-6D43-ADC5-2D89300AA2C3}"/>
              </a:ext>
            </a:extLst>
          </p:cNvPr>
          <p:cNvSpPr>
            <a:spLocks noGrp="1"/>
          </p:cNvSpPr>
          <p:nvPr>
            <p:ph type="body" sz="quarter" idx="11"/>
          </p:nvPr>
        </p:nvSpPr>
        <p:spPr/>
        <p:txBody>
          <a:bodyPr/>
          <a:lstStyle/>
          <a:p>
            <a:pPr>
              <a:buClr>
                <a:schemeClr val="bg1"/>
              </a:buClr>
            </a:pPr>
            <a:r>
              <a:rPr lang="da-DK" dirty="0"/>
              <a:t>Flere kommuner har </a:t>
            </a:r>
            <a:r>
              <a:rPr lang="da-DK" dirty="0" err="1"/>
              <a:t>b.la</a:t>
            </a:r>
            <a:r>
              <a:rPr lang="da-DK" dirty="0"/>
              <a:t>. oplevet </a:t>
            </a:r>
            <a:r>
              <a:rPr lang="da-DK" dirty="0" err="1"/>
              <a:t>ransomware</a:t>
            </a:r>
            <a:r>
              <a:rPr lang="da-DK" dirty="0"/>
              <a:t>, der holder it-systemer som gidsel med nogle direkte konsekvenser</a:t>
            </a:r>
          </a:p>
          <a:p>
            <a:pPr marL="285750" indent="-285750">
              <a:buClr>
                <a:schemeClr val="tx2"/>
              </a:buClr>
              <a:buFont typeface="Arial" panose="020B0604020202020204" pitchFamily="34" charset="0"/>
              <a:buChar char="•"/>
            </a:pPr>
            <a:r>
              <a:rPr lang="da-DK" dirty="0"/>
              <a:t>Tabt arbejdstid</a:t>
            </a:r>
          </a:p>
          <a:p>
            <a:pPr marL="285750" indent="-285750">
              <a:buClr>
                <a:schemeClr val="tx2"/>
              </a:buClr>
              <a:buFont typeface="Arial" panose="020B0604020202020204" pitchFamily="34" charset="0"/>
              <a:buChar char="•"/>
            </a:pPr>
            <a:r>
              <a:rPr lang="da-DK" dirty="0"/>
              <a:t>Tab af data og information</a:t>
            </a:r>
          </a:p>
          <a:p>
            <a:pPr marL="285750" indent="-285750">
              <a:buClr>
                <a:schemeClr val="tx2"/>
              </a:buClr>
              <a:buFont typeface="Arial" panose="020B0604020202020204" pitchFamily="34" charset="0"/>
              <a:buChar char="•"/>
            </a:pPr>
            <a:r>
              <a:rPr lang="da-DK" dirty="0"/>
              <a:t>Økonomisk tab</a:t>
            </a:r>
          </a:p>
          <a:p>
            <a:endParaRPr lang="da-DK" dirty="0"/>
          </a:p>
        </p:txBody>
      </p:sp>
      <p:sp>
        <p:nvSpPr>
          <p:cNvPr id="36" name="Pladsholder til tekst 35">
            <a:extLst>
              <a:ext uri="{FF2B5EF4-FFF2-40B4-BE49-F238E27FC236}">
                <a16:creationId xmlns:a16="http://schemas.microsoft.com/office/drawing/2014/main" id="{B2C9950A-691F-CA49-AA52-73EAC6ACB74D}"/>
              </a:ext>
            </a:extLst>
          </p:cNvPr>
          <p:cNvSpPr>
            <a:spLocks noGrp="1"/>
          </p:cNvSpPr>
          <p:nvPr>
            <p:ph type="body" sz="quarter" idx="15"/>
          </p:nvPr>
        </p:nvSpPr>
        <p:spPr/>
        <p:txBody>
          <a:bodyPr/>
          <a:lstStyle/>
          <a:p>
            <a:r>
              <a:rPr lang="da-DK" dirty="0"/>
              <a:t>Stigende problem i </a:t>
            </a:r>
            <a:r>
              <a:rPr lang="da-DK" dirty="0" err="1"/>
              <a:t>danmark</a:t>
            </a:r>
            <a:endParaRPr lang="da-DK" dirty="0"/>
          </a:p>
        </p:txBody>
      </p:sp>
      <p:sp>
        <p:nvSpPr>
          <p:cNvPr id="42" name="Pladsholder til tekst 41">
            <a:extLst>
              <a:ext uri="{FF2B5EF4-FFF2-40B4-BE49-F238E27FC236}">
                <a16:creationId xmlns:a16="http://schemas.microsoft.com/office/drawing/2014/main" id="{E119BF7A-F93C-2D48-B1BC-520C369979C9}"/>
              </a:ext>
            </a:extLst>
          </p:cNvPr>
          <p:cNvSpPr>
            <a:spLocks noGrp="1"/>
          </p:cNvSpPr>
          <p:nvPr>
            <p:ph type="body" sz="quarter" idx="20"/>
          </p:nvPr>
        </p:nvSpPr>
        <p:spPr/>
        <p:txBody>
          <a:bodyPr/>
          <a:lstStyle/>
          <a:p>
            <a:r>
              <a:rPr lang="en-US" i="1" dirty="0"/>
              <a:t>Fra </a:t>
            </a:r>
            <a:r>
              <a:rPr lang="en-US" i="1" dirty="0" err="1"/>
              <a:t>Børsen</a:t>
            </a:r>
            <a:endParaRPr lang="en-US" i="1" dirty="0"/>
          </a:p>
        </p:txBody>
      </p:sp>
      <p:sp>
        <p:nvSpPr>
          <p:cNvPr id="43" name="Pladsholder til tekst 42">
            <a:extLst>
              <a:ext uri="{FF2B5EF4-FFF2-40B4-BE49-F238E27FC236}">
                <a16:creationId xmlns:a16="http://schemas.microsoft.com/office/drawing/2014/main" id="{E123F7DA-9BF8-3542-8C08-1E1C966CD204}"/>
              </a:ext>
            </a:extLst>
          </p:cNvPr>
          <p:cNvSpPr>
            <a:spLocks noGrp="1"/>
          </p:cNvSpPr>
          <p:nvPr>
            <p:ph type="body" sz="quarter" idx="22"/>
          </p:nvPr>
        </p:nvSpPr>
        <p:spPr>
          <a:xfrm>
            <a:off x="542925" y="4109950"/>
            <a:ext cx="4787900" cy="1410316"/>
          </a:xfrm>
        </p:spPr>
        <p:txBody>
          <a:bodyPr/>
          <a:lstStyle/>
          <a:p>
            <a:pPr marL="285750" indent="-285750">
              <a:buClr>
                <a:schemeClr val="tx2"/>
              </a:buClr>
              <a:buFont typeface="Arial" panose="020B0604020202020204" pitchFamily="34" charset="0"/>
              <a:buChar char="•"/>
            </a:pPr>
            <a:r>
              <a:rPr lang="da-DK" dirty="0"/>
              <a:t>Generelt har borgere og virksomheder i Danmark stor tillid til myndigheder</a:t>
            </a:r>
          </a:p>
          <a:p>
            <a:pPr marL="285750" indent="-285750">
              <a:buClr>
                <a:schemeClr val="tx2"/>
              </a:buClr>
              <a:buFont typeface="Arial" panose="020B0604020202020204" pitchFamily="34" charset="0"/>
              <a:buChar char="•"/>
            </a:pPr>
            <a:r>
              <a:rPr lang="da-DK" dirty="0"/>
              <a:t>Hvis kritisk information går tabt, eller bliver uhensigtsmæssigt spredt, vil tilliden blive brudt</a:t>
            </a:r>
          </a:p>
        </p:txBody>
      </p:sp>
      <p:sp>
        <p:nvSpPr>
          <p:cNvPr id="50" name="Pladsholder til tekst 49">
            <a:extLst>
              <a:ext uri="{FF2B5EF4-FFF2-40B4-BE49-F238E27FC236}">
                <a16:creationId xmlns:a16="http://schemas.microsoft.com/office/drawing/2014/main" id="{6343A63A-B3EA-8A4D-844C-3A00230ECF8A}"/>
              </a:ext>
            </a:extLst>
          </p:cNvPr>
          <p:cNvSpPr>
            <a:spLocks noGrp="1"/>
          </p:cNvSpPr>
          <p:nvPr>
            <p:ph type="body" sz="quarter" idx="23"/>
          </p:nvPr>
        </p:nvSpPr>
        <p:spPr/>
        <p:txBody>
          <a:bodyPr/>
          <a:lstStyle/>
          <a:p>
            <a:r>
              <a:rPr lang="da-DK" dirty="0"/>
              <a:t>Tabt tillid og tryghed</a:t>
            </a:r>
          </a:p>
        </p:txBody>
      </p:sp>
      <p:sp>
        <p:nvSpPr>
          <p:cNvPr id="35" name="Pladsholder til tekst 34">
            <a:extLst>
              <a:ext uri="{FF2B5EF4-FFF2-40B4-BE49-F238E27FC236}">
                <a16:creationId xmlns:a16="http://schemas.microsoft.com/office/drawing/2014/main" id="{9D010456-833D-9A49-8B77-CF21A28F71DB}"/>
              </a:ext>
            </a:extLst>
          </p:cNvPr>
          <p:cNvSpPr>
            <a:spLocks noGrp="1"/>
          </p:cNvSpPr>
          <p:nvPr>
            <p:ph type="body" sz="quarter" idx="12"/>
          </p:nvPr>
        </p:nvSpPr>
        <p:spPr/>
        <p:txBody>
          <a:bodyPr>
            <a:normAutofit/>
          </a:bodyPr>
          <a:lstStyle/>
          <a:p>
            <a:endParaRPr lang="da-DK" dirty="0">
              <a:solidFill>
                <a:srgbClr val="3F4DC2"/>
              </a:solidFill>
            </a:endParaRPr>
          </a:p>
        </p:txBody>
      </p:sp>
      <p:pic>
        <p:nvPicPr>
          <p:cNvPr id="44" name="Billede 43">
            <a:extLst>
              <a:ext uri="{FF2B5EF4-FFF2-40B4-BE49-F238E27FC236}">
                <a16:creationId xmlns:a16="http://schemas.microsoft.com/office/drawing/2014/main" id="{2A12196E-C3D9-F445-B324-11A3E71DB229}"/>
              </a:ext>
            </a:extLst>
          </p:cNvPr>
          <p:cNvPicPr>
            <a:picLocks noChangeAspect="1"/>
          </p:cNvPicPr>
          <p:nvPr/>
        </p:nvPicPr>
        <p:blipFill>
          <a:blip r:embed="rId3"/>
          <a:stretch>
            <a:fillRect/>
          </a:stretch>
        </p:blipFill>
        <p:spPr>
          <a:xfrm>
            <a:off x="6122988" y="3750884"/>
            <a:ext cx="3744121" cy="1289429"/>
          </a:xfrm>
          <a:prstGeom prst="rect">
            <a:avLst/>
          </a:prstGeom>
          <a:effectLst>
            <a:outerShdw blurRad="50800" dist="38100" dir="2700000" algn="tl" rotWithShape="0">
              <a:prstClr val="black">
                <a:alpha val="40000"/>
              </a:prstClr>
            </a:outerShdw>
          </a:effectLst>
        </p:spPr>
      </p:pic>
      <p:pic>
        <p:nvPicPr>
          <p:cNvPr id="45" name="Billede 44">
            <a:extLst>
              <a:ext uri="{FF2B5EF4-FFF2-40B4-BE49-F238E27FC236}">
                <a16:creationId xmlns:a16="http://schemas.microsoft.com/office/drawing/2014/main" id="{DCA9DFC1-FDBF-7D48-8B14-3474CB5A0FD1}"/>
              </a:ext>
            </a:extLst>
          </p:cNvPr>
          <p:cNvPicPr>
            <a:picLocks noChangeAspect="1"/>
          </p:cNvPicPr>
          <p:nvPr/>
        </p:nvPicPr>
        <p:blipFill>
          <a:blip r:embed="rId4"/>
          <a:stretch>
            <a:fillRect/>
          </a:stretch>
        </p:blipFill>
        <p:spPr>
          <a:xfrm>
            <a:off x="6122988" y="1013985"/>
            <a:ext cx="3788488" cy="15564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222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95E77B59-4044-E647-BEE9-32EDE7C5E9BB}"/>
              </a:ext>
            </a:extLst>
          </p:cNvPr>
          <p:cNvSpPr>
            <a:spLocks noChangeAspect="1"/>
          </p:cNvSpPr>
          <p:nvPr/>
        </p:nvSpPr>
        <p:spPr>
          <a:xfrm>
            <a:off x="5620063" y="476176"/>
            <a:ext cx="5040000" cy="5040000"/>
          </a:xfrm>
          <a:prstGeom prst="ellipse">
            <a:avLst/>
          </a:prstGeom>
          <a:pattFill prst="pct5">
            <a:fgClr>
              <a:schemeClr val="tx2">
                <a:lumMod val="20000"/>
                <a:lumOff val="80000"/>
              </a:schemeClr>
            </a:fgClr>
            <a:bgClr>
              <a:schemeClr val="bg2"/>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2" name="Titel 1">
            <a:extLst>
              <a:ext uri="{FF2B5EF4-FFF2-40B4-BE49-F238E27FC236}">
                <a16:creationId xmlns:a16="http://schemas.microsoft.com/office/drawing/2014/main" id="{8FDBBCC9-C1CA-494D-9637-91B93F875F11}"/>
              </a:ext>
            </a:extLst>
          </p:cNvPr>
          <p:cNvSpPr>
            <a:spLocks noGrp="1"/>
          </p:cNvSpPr>
          <p:nvPr>
            <p:ph type="title"/>
          </p:nvPr>
        </p:nvSpPr>
        <p:spPr/>
        <p:txBody>
          <a:bodyPr/>
          <a:lstStyle/>
          <a:p>
            <a:r>
              <a:rPr lang="da-DK" dirty="0"/>
              <a:t>Hvad er Informationssikkerhed?</a:t>
            </a:r>
          </a:p>
        </p:txBody>
      </p:sp>
      <p:sp>
        <p:nvSpPr>
          <p:cNvPr id="3" name="Tekstfelt 2">
            <a:extLst>
              <a:ext uri="{FF2B5EF4-FFF2-40B4-BE49-F238E27FC236}">
                <a16:creationId xmlns:a16="http://schemas.microsoft.com/office/drawing/2014/main" id="{C1BAFEFB-5CC4-684F-A284-6EA3FAD38FA0}"/>
              </a:ext>
            </a:extLst>
          </p:cNvPr>
          <p:cNvSpPr txBox="1"/>
          <p:nvPr/>
        </p:nvSpPr>
        <p:spPr>
          <a:xfrm>
            <a:off x="542925" y="1295400"/>
            <a:ext cx="3212327" cy="819647"/>
          </a:xfrm>
          <a:prstGeom prst="rect">
            <a:avLst/>
          </a:prstGeom>
          <a:noFill/>
        </p:spPr>
        <p:txBody>
          <a:bodyPr wrap="square" lIns="0" tIns="0" rIns="0" bIns="0" rtlCol="0">
            <a:noAutofit/>
          </a:bodyPr>
          <a:lstStyle/>
          <a:p>
            <a:pPr>
              <a:spcBef>
                <a:spcPct val="0"/>
              </a:spcBef>
            </a:pPr>
            <a:r>
              <a:rPr lang="da-DK" sz="1400" b="1" dirty="0">
                <a:solidFill>
                  <a:schemeClr val="tx2"/>
                </a:solidFill>
              </a:rPr>
              <a:t>Informationssikkerhed er sikring af informationens integritet, fortrolighed og tilgængelighed imod trusler.</a:t>
            </a:r>
          </a:p>
        </p:txBody>
      </p:sp>
      <p:sp>
        <p:nvSpPr>
          <p:cNvPr id="5" name="Ellipse 4">
            <a:extLst>
              <a:ext uri="{FF2B5EF4-FFF2-40B4-BE49-F238E27FC236}">
                <a16:creationId xmlns:a16="http://schemas.microsoft.com/office/drawing/2014/main" id="{56143DC2-8B28-3242-97A8-F67F55E67FBF}"/>
              </a:ext>
            </a:extLst>
          </p:cNvPr>
          <p:cNvSpPr>
            <a:spLocks noChangeAspect="1"/>
          </p:cNvSpPr>
          <p:nvPr/>
        </p:nvSpPr>
        <p:spPr>
          <a:xfrm>
            <a:off x="6566269" y="648218"/>
            <a:ext cx="3960000" cy="396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7" name="Ellipse 6">
            <a:extLst>
              <a:ext uri="{FF2B5EF4-FFF2-40B4-BE49-F238E27FC236}">
                <a16:creationId xmlns:a16="http://schemas.microsoft.com/office/drawing/2014/main" id="{E5C58F5E-ACFC-A44F-8F27-896472E46216}"/>
              </a:ext>
            </a:extLst>
          </p:cNvPr>
          <p:cNvSpPr>
            <a:spLocks noChangeAspect="1"/>
          </p:cNvSpPr>
          <p:nvPr/>
        </p:nvSpPr>
        <p:spPr>
          <a:xfrm>
            <a:off x="7511311" y="843552"/>
            <a:ext cx="2880000" cy="2880000"/>
          </a:xfrm>
          <a:prstGeom prst="ellipse">
            <a:avLst/>
          </a:prstGeom>
          <a:solidFill>
            <a:srgbClr val="2CBF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4" name="Ellipse 3">
            <a:extLst>
              <a:ext uri="{FF2B5EF4-FFF2-40B4-BE49-F238E27FC236}">
                <a16:creationId xmlns:a16="http://schemas.microsoft.com/office/drawing/2014/main" id="{6526FCCB-950F-2246-847F-49F31BD4116A}"/>
              </a:ext>
            </a:extLst>
          </p:cNvPr>
          <p:cNvSpPr>
            <a:spLocks noChangeAspect="1"/>
          </p:cNvSpPr>
          <p:nvPr/>
        </p:nvSpPr>
        <p:spPr>
          <a:xfrm>
            <a:off x="8449023" y="1001144"/>
            <a:ext cx="1800000" cy="18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ct val="0"/>
              </a:spcBef>
            </a:pPr>
            <a:r>
              <a:rPr lang="da-DK" b="1" dirty="0">
                <a:solidFill>
                  <a:schemeClr val="tx1"/>
                </a:solidFill>
              </a:rPr>
              <a:t>Information </a:t>
            </a:r>
            <a:br>
              <a:rPr lang="da-DK" b="1" dirty="0">
                <a:solidFill>
                  <a:schemeClr val="tx1"/>
                </a:solidFill>
              </a:rPr>
            </a:br>
            <a:r>
              <a:rPr lang="da-DK" b="1" dirty="0">
                <a:solidFill>
                  <a:schemeClr val="tx1"/>
                </a:solidFill>
              </a:rPr>
              <a:t>som skal beskyttes: </a:t>
            </a:r>
            <a:r>
              <a:rPr lang="da-DK" b="1" dirty="0">
                <a:solidFill>
                  <a:schemeClr val="tx2"/>
                </a:solidFill>
              </a:rPr>
              <a:t>digital og fysisk data </a:t>
            </a:r>
            <a:br>
              <a:rPr lang="da-DK" b="1" dirty="0">
                <a:solidFill>
                  <a:schemeClr val="tx2"/>
                </a:solidFill>
              </a:rPr>
            </a:br>
            <a:r>
              <a:rPr lang="da-DK" b="1" dirty="0">
                <a:solidFill>
                  <a:schemeClr val="tx2"/>
                </a:solidFill>
              </a:rPr>
              <a:t>eller information </a:t>
            </a:r>
            <a:br>
              <a:rPr lang="da-DK" b="1" dirty="0">
                <a:solidFill>
                  <a:schemeClr val="tx2"/>
                </a:solidFill>
              </a:rPr>
            </a:br>
            <a:r>
              <a:rPr lang="da-DK" b="1" dirty="0">
                <a:solidFill>
                  <a:schemeClr val="tx2"/>
                </a:solidFill>
              </a:rPr>
              <a:t>samt viden </a:t>
            </a:r>
          </a:p>
        </p:txBody>
      </p:sp>
      <p:sp>
        <p:nvSpPr>
          <p:cNvPr id="8" name="Tekstfelt 7">
            <a:extLst>
              <a:ext uri="{FF2B5EF4-FFF2-40B4-BE49-F238E27FC236}">
                <a16:creationId xmlns:a16="http://schemas.microsoft.com/office/drawing/2014/main" id="{87AA8BFF-75EA-D841-AADB-BDF0725D84CE}"/>
              </a:ext>
            </a:extLst>
          </p:cNvPr>
          <p:cNvSpPr txBox="1"/>
          <p:nvPr/>
        </p:nvSpPr>
        <p:spPr>
          <a:xfrm>
            <a:off x="542925" y="2698646"/>
            <a:ext cx="2830195" cy="435183"/>
          </a:xfrm>
          <a:prstGeom prst="rect">
            <a:avLst/>
          </a:prstGeom>
          <a:noFill/>
        </p:spPr>
        <p:txBody>
          <a:bodyPr wrap="none" lIns="0" tIns="0" rIns="0" bIns="0" rtlCol="0">
            <a:noAutofit/>
          </a:bodyPr>
          <a:lstStyle/>
          <a:p>
            <a:r>
              <a:rPr lang="da-DK" sz="1600" b="1" u="sng" dirty="0"/>
              <a:t>Sikkerhedsvariabler</a:t>
            </a:r>
          </a:p>
          <a:p>
            <a:pPr algn="l"/>
            <a:endParaRPr lang="da-DK" sz="1200" dirty="0">
              <a:ea typeface="Work Sans" charset="0"/>
              <a:cs typeface="Work Sans" charset="0"/>
            </a:endParaRPr>
          </a:p>
        </p:txBody>
      </p:sp>
      <p:sp>
        <p:nvSpPr>
          <p:cNvPr id="9" name="Højrepil 8">
            <a:extLst>
              <a:ext uri="{FF2B5EF4-FFF2-40B4-BE49-F238E27FC236}">
                <a16:creationId xmlns:a16="http://schemas.microsoft.com/office/drawing/2014/main" id="{DA743D3B-79AA-0A43-A448-F4D58B67B4DF}"/>
              </a:ext>
            </a:extLst>
          </p:cNvPr>
          <p:cNvSpPr/>
          <p:nvPr/>
        </p:nvSpPr>
        <p:spPr>
          <a:xfrm>
            <a:off x="1117655" y="3068142"/>
            <a:ext cx="2637597" cy="81964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r>
              <a:rPr lang="da-DK" sz="1200" b="1" dirty="0">
                <a:solidFill>
                  <a:schemeClr val="bg1"/>
                </a:solidFill>
              </a:rPr>
              <a:t>Teknologiudvikling</a:t>
            </a:r>
          </a:p>
        </p:txBody>
      </p:sp>
      <p:sp>
        <p:nvSpPr>
          <p:cNvPr id="10" name="Højrepil 9">
            <a:extLst>
              <a:ext uri="{FF2B5EF4-FFF2-40B4-BE49-F238E27FC236}">
                <a16:creationId xmlns:a16="http://schemas.microsoft.com/office/drawing/2014/main" id="{64F4D667-E27E-D242-B057-2424A1050B9C}"/>
              </a:ext>
            </a:extLst>
          </p:cNvPr>
          <p:cNvSpPr/>
          <p:nvPr/>
        </p:nvSpPr>
        <p:spPr>
          <a:xfrm>
            <a:off x="542925" y="3882336"/>
            <a:ext cx="2637597" cy="81964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defTabSz="914400" fontAlgn="base">
              <a:lnSpc>
                <a:spcPct val="108000"/>
              </a:lnSpc>
              <a:spcBef>
                <a:spcPct val="54000"/>
              </a:spcBef>
              <a:spcAft>
                <a:spcPct val="0"/>
              </a:spcAft>
            </a:pPr>
            <a:r>
              <a:rPr lang="da-DK" sz="1200" b="1" dirty="0">
                <a:solidFill>
                  <a:schemeClr val="bg1"/>
                </a:solidFill>
                <a:latin typeface="Arial" charset="0"/>
              </a:rPr>
              <a:t>Brugerbehov</a:t>
            </a:r>
          </a:p>
        </p:txBody>
      </p:sp>
      <p:sp>
        <p:nvSpPr>
          <p:cNvPr id="11" name="Højrepil 10">
            <a:extLst>
              <a:ext uri="{FF2B5EF4-FFF2-40B4-BE49-F238E27FC236}">
                <a16:creationId xmlns:a16="http://schemas.microsoft.com/office/drawing/2014/main" id="{E308A36B-ABDB-264B-8A6A-705AF225C8BE}"/>
              </a:ext>
            </a:extLst>
          </p:cNvPr>
          <p:cNvSpPr/>
          <p:nvPr/>
        </p:nvSpPr>
        <p:spPr>
          <a:xfrm>
            <a:off x="1117655" y="4696530"/>
            <a:ext cx="2637597" cy="81964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r>
              <a:rPr lang="da-DK" sz="1200" b="1" dirty="0">
                <a:solidFill>
                  <a:schemeClr val="bg1"/>
                </a:solidFill>
              </a:rPr>
              <a:t>Økonomi</a:t>
            </a:r>
          </a:p>
        </p:txBody>
      </p:sp>
      <p:pic>
        <p:nvPicPr>
          <p:cNvPr id="20" name="Billede 19">
            <a:extLst>
              <a:ext uri="{FF2B5EF4-FFF2-40B4-BE49-F238E27FC236}">
                <a16:creationId xmlns:a16="http://schemas.microsoft.com/office/drawing/2014/main" id="{A7D39949-5D1F-6648-9899-5034167A49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2454" y="3789077"/>
            <a:ext cx="540000" cy="1080000"/>
          </a:xfrm>
          <a:prstGeom prst="rect">
            <a:avLst/>
          </a:prstGeom>
        </p:spPr>
      </p:pic>
      <p:pic>
        <p:nvPicPr>
          <p:cNvPr id="21" name="Billede 20">
            <a:extLst>
              <a:ext uri="{FF2B5EF4-FFF2-40B4-BE49-F238E27FC236}">
                <a16:creationId xmlns:a16="http://schemas.microsoft.com/office/drawing/2014/main" id="{4DD749F2-F222-AE41-BD09-70B46BD7E3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4063" y="3738410"/>
            <a:ext cx="525897" cy="1116000"/>
          </a:xfrm>
          <a:prstGeom prst="rect">
            <a:avLst/>
          </a:prstGeom>
        </p:spPr>
      </p:pic>
      <p:pic>
        <p:nvPicPr>
          <p:cNvPr id="22" name="Billede 21">
            <a:extLst>
              <a:ext uri="{FF2B5EF4-FFF2-40B4-BE49-F238E27FC236}">
                <a16:creationId xmlns:a16="http://schemas.microsoft.com/office/drawing/2014/main" id="{EAD59907-F5A7-5543-A484-52933FBA1A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86003">
            <a:off x="6977041" y="2818819"/>
            <a:ext cx="900000" cy="1800000"/>
          </a:xfrm>
          <a:prstGeom prst="rect">
            <a:avLst/>
          </a:prstGeom>
        </p:spPr>
      </p:pic>
      <p:pic>
        <p:nvPicPr>
          <p:cNvPr id="23" name="Billede 22">
            <a:extLst>
              <a:ext uri="{FF2B5EF4-FFF2-40B4-BE49-F238E27FC236}">
                <a16:creationId xmlns:a16="http://schemas.microsoft.com/office/drawing/2014/main" id="{52864F3F-D0D9-FD42-932B-75984C41E2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1834" y="2058736"/>
            <a:ext cx="900000" cy="1800000"/>
          </a:xfrm>
          <a:prstGeom prst="rect">
            <a:avLst/>
          </a:prstGeom>
        </p:spPr>
      </p:pic>
      <p:sp>
        <p:nvSpPr>
          <p:cNvPr id="15" name="Rektangel 14">
            <a:extLst>
              <a:ext uri="{FF2B5EF4-FFF2-40B4-BE49-F238E27FC236}">
                <a16:creationId xmlns:a16="http://schemas.microsoft.com/office/drawing/2014/main" id="{AF20E5D7-1F62-014F-B759-9685BFE465CD}"/>
              </a:ext>
            </a:extLst>
          </p:cNvPr>
          <p:cNvSpPr/>
          <p:nvPr/>
        </p:nvSpPr>
        <p:spPr>
          <a:xfrm>
            <a:off x="7010401" y="4944714"/>
            <a:ext cx="3868738" cy="2067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26" name="Rektangel 25">
            <a:extLst>
              <a:ext uri="{FF2B5EF4-FFF2-40B4-BE49-F238E27FC236}">
                <a16:creationId xmlns:a16="http://schemas.microsoft.com/office/drawing/2014/main" id="{4B95F356-978B-2643-AA1E-9CC4F913B05F}"/>
              </a:ext>
            </a:extLst>
          </p:cNvPr>
          <p:cNvSpPr/>
          <p:nvPr/>
        </p:nvSpPr>
        <p:spPr>
          <a:xfrm>
            <a:off x="7701881" y="4089676"/>
            <a:ext cx="3177258" cy="2067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27" name="Rektangel 26">
            <a:extLst>
              <a:ext uri="{FF2B5EF4-FFF2-40B4-BE49-F238E27FC236}">
                <a16:creationId xmlns:a16="http://schemas.microsoft.com/office/drawing/2014/main" id="{1D0D360F-88DB-9841-ACA7-5FE51AA3E5EE}"/>
              </a:ext>
            </a:extLst>
          </p:cNvPr>
          <p:cNvSpPr/>
          <p:nvPr/>
        </p:nvSpPr>
        <p:spPr>
          <a:xfrm>
            <a:off x="8364729" y="3259084"/>
            <a:ext cx="2514409" cy="2067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12" name="Tekstfelt 11">
            <a:extLst>
              <a:ext uri="{FF2B5EF4-FFF2-40B4-BE49-F238E27FC236}">
                <a16:creationId xmlns:a16="http://schemas.microsoft.com/office/drawing/2014/main" id="{23674AF1-A0E6-1248-9E85-4E8175AB9190}"/>
              </a:ext>
            </a:extLst>
          </p:cNvPr>
          <p:cNvSpPr txBox="1"/>
          <p:nvPr/>
        </p:nvSpPr>
        <p:spPr>
          <a:xfrm>
            <a:off x="8428014" y="3270124"/>
            <a:ext cx="1294308" cy="206734"/>
          </a:xfrm>
          <a:prstGeom prst="rect">
            <a:avLst/>
          </a:prstGeom>
          <a:noFill/>
        </p:spPr>
        <p:txBody>
          <a:bodyPr wrap="none" lIns="0" tIns="0" rIns="0" bIns="0" rtlCol="0">
            <a:noAutofit/>
          </a:bodyPr>
          <a:lstStyle/>
          <a:p>
            <a:r>
              <a:rPr lang="da-DK" b="1" dirty="0"/>
              <a:t>Fysisk beskyttelse</a:t>
            </a:r>
          </a:p>
        </p:txBody>
      </p:sp>
      <p:sp>
        <p:nvSpPr>
          <p:cNvPr id="13" name="Tekstfelt 12">
            <a:extLst>
              <a:ext uri="{FF2B5EF4-FFF2-40B4-BE49-F238E27FC236}">
                <a16:creationId xmlns:a16="http://schemas.microsoft.com/office/drawing/2014/main" id="{690DEBB5-0486-2444-B4F9-6D081FF6BAFD}"/>
              </a:ext>
            </a:extLst>
          </p:cNvPr>
          <p:cNvSpPr txBox="1"/>
          <p:nvPr/>
        </p:nvSpPr>
        <p:spPr>
          <a:xfrm>
            <a:off x="7777957" y="4109933"/>
            <a:ext cx="1294308" cy="206734"/>
          </a:xfrm>
          <a:prstGeom prst="rect">
            <a:avLst/>
          </a:prstGeom>
          <a:noFill/>
        </p:spPr>
        <p:txBody>
          <a:bodyPr wrap="none" lIns="0" tIns="0" rIns="0" bIns="0" rtlCol="0">
            <a:noAutofit/>
          </a:bodyPr>
          <a:lstStyle/>
          <a:p>
            <a:pPr>
              <a:spcBef>
                <a:spcPct val="0"/>
              </a:spcBef>
            </a:pPr>
            <a:r>
              <a:rPr lang="da-DK" b="1" dirty="0"/>
              <a:t>Digital beskyttelse</a:t>
            </a:r>
          </a:p>
        </p:txBody>
      </p:sp>
      <p:sp>
        <p:nvSpPr>
          <p:cNvPr id="14" name="Tekstfelt 13">
            <a:extLst>
              <a:ext uri="{FF2B5EF4-FFF2-40B4-BE49-F238E27FC236}">
                <a16:creationId xmlns:a16="http://schemas.microsoft.com/office/drawing/2014/main" id="{1BCB01B6-E78F-004E-8B81-C7EBF6677CE3}"/>
              </a:ext>
            </a:extLst>
          </p:cNvPr>
          <p:cNvSpPr txBox="1"/>
          <p:nvPr/>
        </p:nvSpPr>
        <p:spPr>
          <a:xfrm>
            <a:off x="7070421" y="4962289"/>
            <a:ext cx="1294308" cy="206734"/>
          </a:xfrm>
          <a:prstGeom prst="rect">
            <a:avLst/>
          </a:prstGeom>
          <a:noFill/>
        </p:spPr>
        <p:txBody>
          <a:bodyPr wrap="none" lIns="0" tIns="0" rIns="0" bIns="0" rtlCol="0">
            <a:noAutofit/>
          </a:bodyPr>
          <a:lstStyle/>
          <a:p>
            <a:pPr>
              <a:spcBef>
                <a:spcPct val="0"/>
              </a:spcBef>
            </a:pPr>
            <a:r>
              <a:rPr lang="da-DK" b="1" dirty="0"/>
              <a:t>Adfærd og styring</a:t>
            </a:r>
          </a:p>
        </p:txBody>
      </p:sp>
      <p:sp>
        <p:nvSpPr>
          <p:cNvPr id="17" name="Tekstfelt 16">
            <a:extLst>
              <a:ext uri="{FF2B5EF4-FFF2-40B4-BE49-F238E27FC236}">
                <a16:creationId xmlns:a16="http://schemas.microsoft.com/office/drawing/2014/main" id="{95BBD5D5-18B9-8A40-88B0-3760DAFDF0CB}"/>
              </a:ext>
            </a:extLst>
          </p:cNvPr>
          <p:cNvSpPr txBox="1"/>
          <p:nvPr/>
        </p:nvSpPr>
        <p:spPr>
          <a:xfrm>
            <a:off x="-1988288" y="2147777"/>
            <a:ext cx="0" cy="0"/>
          </a:xfrm>
          <a:prstGeom prst="rect">
            <a:avLst/>
          </a:prstGeom>
          <a:noFill/>
        </p:spPr>
        <p:txBody>
          <a:bodyPr wrap="none" lIns="0" tIns="0" rIns="0" bIns="0" rtlCol="0">
            <a:noAutofit/>
          </a:bodyPr>
          <a:lstStyle/>
          <a:p>
            <a:pPr algn="l"/>
            <a:endParaRPr lang="da-DK" sz="1200" dirty="0">
              <a:solidFill>
                <a:srgbClr val="343536"/>
              </a:solidFill>
              <a:ea typeface="Work Sans" charset="0"/>
              <a:cs typeface="Work Sans" charset="0"/>
            </a:endParaRPr>
          </a:p>
        </p:txBody>
      </p:sp>
    </p:spTree>
    <p:extLst>
      <p:ext uri="{BB962C8B-B14F-4D97-AF65-F5344CB8AC3E}">
        <p14:creationId xmlns:p14="http://schemas.microsoft.com/office/powerpoint/2010/main" val="339302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91165-BF13-1740-BE46-4E51CA184908}"/>
              </a:ext>
            </a:extLst>
          </p:cNvPr>
          <p:cNvSpPr>
            <a:spLocks noGrp="1"/>
          </p:cNvSpPr>
          <p:nvPr>
            <p:ph type="title"/>
          </p:nvPr>
        </p:nvSpPr>
        <p:spPr/>
        <p:txBody>
          <a:bodyPr/>
          <a:lstStyle/>
          <a:p>
            <a:r>
              <a:rPr lang="da-DK" dirty="0"/>
              <a:t>Samarbejdspartnere </a:t>
            </a:r>
            <a:br>
              <a:rPr lang="da-DK" dirty="0"/>
            </a:br>
            <a:r>
              <a:rPr lang="da-DK" dirty="0"/>
              <a:t>og interessenter</a:t>
            </a:r>
          </a:p>
        </p:txBody>
      </p:sp>
      <p:grpSp>
        <p:nvGrpSpPr>
          <p:cNvPr id="3" name="Gruppe 2">
            <a:extLst>
              <a:ext uri="{FF2B5EF4-FFF2-40B4-BE49-F238E27FC236}">
                <a16:creationId xmlns:a16="http://schemas.microsoft.com/office/drawing/2014/main" id="{D206EB2A-5FB8-E445-8BC0-9C0A145B1F5C}"/>
              </a:ext>
            </a:extLst>
          </p:cNvPr>
          <p:cNvGrpSpPr/>
          <p:nvPr/>
        </p:nvGrpSpPr>
        <p:grpSpPr>
          <a:xfrm>
            <a:off x="3675400" y="359906"/>
            <a:ext cx="5400000" cy="5400000"/>
            <a:chOff x="566611" y="700061"/>
            <a:chExt cx="5400000" cy="5400000"/>
          </a:xfrm>
        </p:grpSpPr>
        <p:sp>
          <p:nvSpPr>
            <p:cNvPr id="4" name="Ellipse 3">
              <a:extLst>
                <a:ext uri="{FF2B5EF4-FFF2-40B4-BE49-F238E27FC236}">
                  <a16:creationId xmlns:a16="http://schemas.microsoft.com/office/drawing/2014/main" id="{88A79024-1FD6-D94B-80BB-CDB1510F5CE0}"/>
                </a:ext>
              </a:extLst>
            </p:cNvPr>
            <p:cNvSpPr>
              <a:spLocks noChangeAspect="1"/>
            </p:cNvSpPr>
            <p:nvPr/>
          </p:nvSpPr>
          <p:spPr>
            <a:xfrm>
              <a:off x="566611" y="700061"/>
              <a:ext cx="5400000" cy="5400000"/>
            </a:xfrm>
            <a:prstGeom prst="ellips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5" name="Ellipse 4">
              <a:extLst>
                <a:ext uri="{FF2B5EF4-FFF2-40B4-BE49-F238E27FC236}">
                  <a16:creationId xmlns:a16="http://schemas.microsoft.com/office/drawing/2014/main" id="{BDD08F62-B424-C043-9966-A0E3ACD09160}"/>
                </a:ext>
              </a:extLst>
            </p:cNvPr>
            <p:cNvSpPr>
              <a:spLocks noChangeAspect="1"/>
            </p:cNvSpPr>
            <p:nvPr/>
          </p:nvSpPr>
          <p:spPr>
            <a:xfrm>
              <a:off x="1466611" y="1600061"/>
              <a:ext cx="3600000" cy="360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6" name="Ellipse 5">
              <a:extLst>
                <a:ext uri="{FF2B5EF4-FFF2-40B4-BE49-F238E27FC236}">
                  <a16:creationId xmlns:a16="http://schemas.microsoft.com/office/drawing/2014/main" id="{D69C943A-2DBB-304A-A377-62F2C2E02B45}"/>
                </a:ext>
              </a:extLst>
            </p:cNvPr>
            <p:cNvSpPr>
              <a:spLocks noChangeAspect="1"/>
            </p:cNvSpPr>
            <p:nvPr/>
          </p:nvSpPr>
          <p:spPr>
            <a:xfrm>
              <a:off x="2366611" y="2500061"/>
              <a:ext cx="1800000" cy="180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grpSp>
      <p:cxnSp>
        <p:nvCxnSpPr>
          <p:cNvPr id="8" name="Lige forbindelse 7">
            <a:extLst>
              <a:ext uri="{FF2B5EF4-FFF2-40B4-BE49-F238E27FC236}">
                <a16:creationId xmlns:a16="http://schemas.microsoft.com/office/drawing/2014/main" id="{7DD97355-9AE8-DD4E-9F49-A8E1295FB779}"/>
              </a:ext>
            </a:extLst>
          </p:cNvPr>
          <p:cNvCxnSpPr>
            <a:cxnSpLocks/>
            <a:stCxn id="6" idx="0"/>
            <a:endCxn id="4" idx="0"/>
          </p:cNvCxnSpPr>
          <p:nvPr/>
        </p:nvCxnSpPr>
        <p:spPr>
          <a:xfrm flipV="1">
            <a:off x="6375400" y="359906"/>
            <a:ext cx="0" cy="1800000"/>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Lige forbindelse 9">
            <a:extLst>
              <a:ext uri="{FF2B5EF4-FFF2-40B4-BE49-F238E27FC236}">
                <a16:creationId xmlns:a16="http://schemas.microsoft.com/office/drawing/2014/main" id="{591773AC-502A-2F42-A4DF-65170F98B49F}"/>
              </a:ext>
            </a:extLst>
          </p:cNvPr>
          <p:cNvCxnSpPr>
            <a:cxnSpLocks/>
          </p:cNvCxnSpPr>
          <p:nvPr/>
        </p:nvCxnSpPr>
        <p:spPr>
          <a:xfrm flipV="1">
            <a:off x="7205133" y="1921933"/>
            <a:ext cx="1625600" cy="787400"/>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9B7CE1F3-4394-9C49-A1A0-01115B157DD3}"/>
              </a:ext>
            </a:extLst>
          </p:cNvPr>
          <p:cNvCxnSpPr>
            <a:cxnSpLocks/>
          </p:cNvCxnSpPr>
          <p:nvPr/>
        </p:nvCxnSpPr>
        <p:spPr>
          <a:xfrm flipH="1" flipV="1">
            <a:off x="3869267" y="1989667"/>
            <a:ext cx="1693333" cy="719666"/>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Lige forbindelse 15">
            <a:extLst>
              <a:ext uri="{FF2B5EF4-FFF2-40B4-BE49-F238E27FC236}">
                <a16:creationId xmlns:a16="http://schemas.microsoft.com/office/drawing/2014/main" id="{2BB7E325-CB0E-344C-B265-33A1B281E745}"/>
              </a:ext>
            </a:extLst>
          </p:cNvPr>
          <p:cNvCxnSpPr>
            <a:cxnSpLocks/>
            <a:endCxn id="4" idx="3"/>
          </p:cNvCxnSpPr>
          <p:nvPr/>
        </p:nvCxnSpPr>
        <p:spPr>
          <a:xfrm flipH="1">
            <a:off x="4466212" y="3696302"/>
            <a:ext cx="1257256" cy="1272792"/>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Lige forbindelse 17">
            <a:extLst>
              <a:ext uri="{FF2B5EF4-FFF2-40B4-BE49-F238E27FC236}">
                <a16:creationId xmlns:a16="http://schemas.microsoft.com/office/drawing/2014/main" id="{0E8965A4-0711-AE4E-BA94-FCB9E9FE50A3}"/>
              </a:ext>
            </a:extLst>
          </p:cNvPr>
          <p:cNvCxnSpPr>
            <a:cxnSpLocks/>
            <a:stCxn id="6" idx="5"/>
            <a:endCxn id="4" idx="5"/>
          </p:cNvCxnSpPr>
          <p:nvPr/>
        </p:nvCxnSpPr>
        <p:spPr>
          <a:xfrm>
            <a:off x="7011796" y="3696302"/>
            <a:ext cx="1272792" cy="1272792"/>
          </a:xfrm>
          <a:prstGeom prst="line">
            <a:avLst/>
          </a:prstGeom>
          <a:ln w="1905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kstfelt 44">
            <a:extLst>
              <a:ext uri="{FF2B5EF4-FFF2-40B4-BE49-F238E27FC236}">
                <a16:creationId xmlns:a16="http://schemas.microsoft.com/office/drawing/2014/main" id="{FF59F145-8574-F742-9933-C4802502B76F}"/>
              </a:ext>
            </a:extLst>
          </p:cNvPr>
          <p:cNvSpPr txBox="1"/>
          <p:nvPr/>
        </p:nvSpPr>
        <p:spPr>
          <a:xfrm>
            <a:off x="5790842" y="4732078"/>
            <a:ext cx="1266573" cy="255010"/>
          </a:xfrm>
          <a:prstGeom prst="rect">
            <a:avLst/>
          </a:prstGeom>
          <a:noFill/>
        </p:spPr>
        <p:txBody>
          <a:bodyPr wrap="none" lIns="0" tIns="0" rIns="0" bIns="0" rtlCol="0">
            <a:noAutofit/>
          </a:bodyPr>
          <a:lstStyle/>
          <a:p>
            <a:pPr algn="ctr"/>
            <a:r>
              <a:rPr lang="da-DK" sz="1400" b="1" dirty="0">
                <a:solidFill>
                  <a:schemeClr val="accent4"/>
                </a:solidFill>
              </a:rPr>
              <a:t>Lovgivning</a:t>
            </a:r>
          </a:p>
        </p:txBody>
      </p:sp>
      <p:sp>
        <p:nvSpPr>
          <p:cNvPr id="46" name="Tekstfelt 45">
            <a:extLst>
              <a:ext uri="{FF2B5EF4-FFF2-40B4-BE49-F238E27FC236}">
                <a16:creationId xmlns:a16="http://schemas.microsoft.com/office/drawing/2014/main" id="{4E342B6C-7FF9-9947-A242-9CBCD8AFA35A}"/>
              </a:ext>
            </a:extLst>
          </p:cNvPr>
          <p:cNvSpPr txBox="1"/>
          <p:nvPr/>
        </p:nvSpPr>
        <p:spPr>
          <a:xfrm>
            <a:off x="3958246" y="2907468"/>
            <a:ext cx="1440419" cy="762473"/>
          </a:xfrm>
          <a:prstGeom prst="rect">
            <a:avLst/>
          </a:prstGeom>
          <a:noFill/>
        </p:spPr>
        <p:txBody>
          <a:bodyPr wrap="square" lIns="0" tIns="0" rIns="0" bIns="0" rtlCol="0" anchor="ctr" anchorCtr="0">
            <a:noAutofit/>
          </a:bodyPr>
          <a:lstStyle/>
          <a:p>
            <a:r>
              <a:rPr lang="da-DK" sz="1400" b="1" dirty="0">
                <a:solidFill>
                  <a:schemeClr val="accent4"/>
                </a:solidFill>
              </a:rPr>
              <a:t>Dansk interesse-varetagelse </a:t>
            </a:r>
          </a:p>
          <a:p>
            <a:r>
              <a:rPr lang="da-DK" sz="1400" b="1" dirty="0">
                <a:solidFill>
                  <a:schemeClr val="accent4"/>
                </a:solidFill>
              </a:rPr>
              <a:t>i udlandet</a:t>
            </a:r>
          </a:p>
        </p:txBody>
      </p:sp>
      <p:sp>
        <p:nvSpPr>
          <p:cNvPr id="47" name="Tekstfelt 46">
            <a:extLst>
              <a:ext uri="{FF2B5EF4-FFF2-40B4-BE49-F238E27FC236}">
                <a16:creationId xmlns:a16="http://schemas.microsoft.com/office/drawing/2014/main" id="{42D3524C-3B36-0043-8C8F-F6929F3F8D29}"/>
              </a:ext>
            </a:extLst>
          </p:cNvPr>
          <p:cNvSpPr txBox="1"/>
          <p:nvPr/>
        </p:nvSpPr>
        <p:spPr>
          <a:xfrm>
            <a:off x="7688819" y="3067270"/>
            <a:ext cx="1295324" cy="442869"/>
          </a:xfrm>
          <a:prstGeom prst="rect">
            <a:avLst/>
          </a:prstGeom>
          <a:noFill/>
        </p:spPr>
        <p:txBody>
          <a:bodyPr wrap="square" lIns="0" tIns="0" rIns="0" bIns="0" rtlCol="0" anchor="ctr" anchorCtr="0">
            <a:noAutofit/>
          </a:bodyPr>
          <a:lstStyle/>
          <a:p>
            <a:r>
              <a:rPr lang="da-DK" sz="1400" b="1" dirty="0">
                <a:solidFill>
                  <a:schemeClr val="accent4"/>
                </a:solidFill>
              </a:rPr>
              <a:t>Kriminalitet, </a:t>
            </a:r>
            <a:br>
              <a:rPr lang="da-DK" sz="1400" b="1" dirty="0">
                <a:solidFill>
                  <a:schemeClr val="accent4"/>
                </a:solidFill>
              </a:rPr>
            </a:br>
            <a:r>
              <a:rPr lang="da-DK" sz="1400" b="1" dirty="0">
                <a:solidFill>
                  <a:schemeClr val="accent4"/>
                </a:solidFill>
              </a:rPr>
              <a:t>it-kriminalitet</a:t>
            </a:r>
          </a:p>
        </p:txBody>
      </p:sp>
      <p:sp>
        <p:nvSpPr>
          <p:cNvPr id="48" name="Tekstfelt 47">
            <a:extLst>
              <a:ext uri="{FF2B5EF4-FFF2-40B4-BE49-F238E27FC236}">
                <a16:creationId xmlns:a16="http://schemas.microsoft.com/office/drawing/2014/main" id="{B13CD51E-945A-5240-9190-B4653876CA04}"/>
              </a:ext>
            </a:extLst>
          </p:cNvPr>
          <p:cNvSpPr txBox="1"/>
          <p:nvPr/>
        </p:nvSpPr>
        <p:spPr>
          <a:xfrm>
            <a:off x="4853261" y="1406482"/>
            <a:ext cx="941325" cy="245952"/>
          </a:xfrm>
          <a:prstGeom prst="rect">
            <a:avLst/>
          </a:prstGeom>
          <a:noFill/>
        </p:spPr>
        <p:txBody>
          <a:bodyPr wrap="square" lIns="0" tIns="0" rIns="0" bIns="0" rtlCol="0" anchor="ctr" anchorCtr="0">
            <a:noAutofit/>
          </a:bodyPr>
          <a:lstStyle/>
          <a:p>
            <a:pPr algn="ctr"/>
            <a:r>
              <a:rPr lang="da-DK" sz="1400" b="1" dirty="0">
                <a:solidFill>
                  <a:schemeClr val="accent4"/>
                </a:solidFill>
              </a:rPr>
              <a:t>Tilsyn</a:t>
            </a:r>
          </a:p>
        </p:txBody>
      </p:sp>
      <p:sp>
        <p:nvSpPr>
          <p:cNvPr id="49" name="Tekstfelt 48">
            <a:extLst>
              <a:ext uri="{FF2B5EF4-FFF2-40B4-BE49-F238E27FC236}">
                <a16:creationId xmlns:a16="http://schemas.microsoft.com/office/drawing/2014/main" id="{84EC7AEA-0AD0-014E-8DD2-AB8AA2C2B6D9}"/>
              </a:ext>
            </a:extLst>
          </p:cNvPr>
          <p:cNvSpPr txBox="1"/>
          <p:nvPr/>
        </p:nvSpPr>
        <p:spPr>
          <a:xfrm>
            <a:off x="6811528" y="1148222"/>
            <a:ext cx="1440419" cy="762473"/>
          </a:xfrm>
          <a:prstGeom prst="rect">
            <a:avLst/>
          </a:prstGeom>
          <a:noFill/>
        </p:spPr>
        <p:txBody>
          <a:bodyPr wrap="square" lIns="0" tIns="0" rIns="0" bIns="0" rtlCol="0" anchor="ctr" anchorCtr="0">
            <a:noAutofit/>
          </a:bodyPr>
          <a:lstStyle/>
          <a:p>
            <a:r>
              <a:rPr lang="da-DK" sz="1400" b="1" dirty="0">
                <a:solidFill>
                  <a:schemeClr val="accent4"/>
                </a:solidFill>
              </a:rPr>
              <a:t>Koordinerende, vejledende, understøttende</a:t>
            </a:r>
          </a:p>
          <a:p>
            <a:endParaRPr lang="da-DK" sz="1400" b="1" dirty="0">
              <a:solidFill>
                <a:schemeClr val="accent4"/>
              </a:solidFill>
            </a:endParaRPr>
          </a:p>
        </p:txBody>
      </p:sp>
      <p:sp>
        <p:nvSpPr>
          <p:cNvPr id="50" name="TextBox 70">
            <a:extLst>
              <a:ext uri="{FF2B5EF4-FFF2-40B4-BE49-F238E27FC236}">
                <a16:creationId xmlns:a16="http://schemas.microsoft.com/office/drawing/2014/main" id="{0F0EC597-28A5-4342-915D-99D3E4089CDB}"/>
              </a:ext>
            </a:extLst>
          </p:cNvPr>
          <p:cNvSpPr txBox="1"/>
          <p:nvPr/>
        </p:nvSpPr>
        <p:spPr>
          <a:xfrm>
            <a:off x="5039839" y="2221670"/>
            <a:ext cx="721528" cy="123111"/>
          </a:xfrm>
          <a:prstGeom prst="rect">
            <a:avLst/>
          </a:prstGeom>
          <a:noFill/>
        </p:spPr>
        <p:txBody>
          <a:bodyPr wrap="square" lIns="0" tIns="0" rIns="0" bIns="0" rtlCol="0">
            <a:spAutoFit/>
          </a:bodyPr>
          <a:lstStyle/>
          <a:p>
            <a:r>
              <a:rPr lang="da-DK" sz="800" b="1" dirty="0">
                <a:solidFill>
                  <a:schemeClr val="bg1"/>
                </a:solidFill>
              </a:rPr>
              <a:t>Datatilsynet</a:t>
            </a:r>
          </a:p>
        </p:txBody>
      </p:sp>
      <p:sp>
        <p:nvSpPr>
          <p:cNvPr id="51" name="TextBox 39">
            <a:extLst>
              <a:ext uri="{FF2B5EF4-FFF2-40B4-BE49-F238E27FC236}">
                <a16:creationId xmlns:a16="http://schemas.microsoft.com/office/drawing/2014/main" id="{4B4A25A1-0BAB-B04D-9D5C-8E1AC2190F7C}"/>
              </a:ext>
            </a:extLst>
          </p:cNvPr>
          <p:cNvSpPr txBox="1"/>
          <p:nvPr/>
        </p:nvSpPr>
        <p:spPr>
          <a:xfrm>
            <a:off x="6055249" y="4177027"/>
            <a:ext cx="1117678" cy="246221"/>
          </a:xfrm>
          <a:prstGeom prst="rect">
            <a:avLst/>
          </a:prstGeom>
          <a:noFill/>
        </p:spPr>
        <p:txBody>
          <a:bodyPr wrap="square" lIns="0" tIns="0" rIns="0" bIns="0" rtlCol="0">
            <a:spAutoFit/>
          </a:bodyPr>
          <a:lstStyle/>
          <a:p>
            <a:r>
              <a:rPr lang="da-DK" sz="800" b="1" dirty="0">
                <a:solidFill>
                  <a:schemeClr val="bg1"/>
                </a:solidFill>
              </a:rPr>
              <a:t>Center for Cybersikkerhed</a:t>
            </a:r>
          </a:p>
        </p:txBody>
      </p:sp>
      <p:sp>
        <p:nvSpPr>
          <p:cNvPr id="52" name="TextBox 40">
            <a:extLst>
              <a:ext uri="{FF2B5EF4-FFF2-40B4-BE49-F238E27FC236}">
                <a16:creationId xmlns:a16="http://schemas.microsoft.com/office/drawing/2014/main" id="{0D44FA15-898F-C847-A4BE-0B1CCFCE2130}"/>
              </a:ext>
            </a:extLst>
          </p:cNvPr>
          <p:cNvSpPr txBox="1"/>
          <p:nvPr/>
        </p:nvSpPr>
        <p:spPr>
          <a:xfrm>
            <a:off x="7064057" y="2030110"/>
            <a:ext cx="746574" cy="246221"/>
          </a:xfrm>
          <a:prstGeom prst="rect">
            <a:avLst/>
          </a:prstGeom>
          <a:noFill/>
        </p:spPr>
        <p:txBody>
          <a:bodyPr wrap="square" lIns="0" tIns="0" rIns="0" bIns="0" rtlCol="0">
            <a:spAutoFit/>
          </a:bodyPr>
          <a:lstStyle/>
          <a:p>
            <a:r>
              <a:rPr lang="da-DK" sz="800" b="1" dirty="0">
                <a:solidFill>
                  <a:schemeClr val="bg1"/>
                </a:solidFill>
              </a:rPr>
              <a:t>Digitaliseringsstyrelsen</a:t>
            </a:r>
          </a:p>
        </p:txBody>
      </p:sp>
      <p:sp>
        <p:nvSpPr>
          <p:cNvPr id="53" name="TextBox 41">
            <a:extLst>
              <a:ext uri="{FF2B5EF4-FFF2-40B4-BE49-F238E27FC236}">
                <a16:creationId xmlns:a16="http://schemas.microsoft.com/office/drawing/2014/main" id="{9FFB811B-7AC0-A541-95B1-99893472DA0C}"/>
              </a:ext>
            </a:extLst>
          </p:cNvPr>
          <p:cNvSpPr txBox="1"/>
          <p:nvPr/>
        </p:nvSpPr>
        <p:spPr>
          <a:xfrm>
            <a:off x="5118163" y="2043718"/>
            <a:ext cx="969182" cy="123111"/>
          </a:xfrm>
          <a:prstGeom prst="rect">
            <a:avLst/>
          </a:prstGeom>
          <a:noFill/>
        </p:spPr>
        <p:txBody>
          <a:bodyPr wrap="square" lIns="0" tIns="0" rIns="0" bIns="0" rtlCol="0">
            <a:spAutoFit/>
          </a:bodyPr>
          <a:lstStyle/>
          <a:p>
            <a:r>
              <a:rPr lang="da-DK" sz="800" b="1" dirty="0">
                <a:solidFill>
                  <a:schemeClr val="bg1"/>
                </a:solidFill>
              </a:rPr>
              <a:t>Rigsrevisionen</a:t>
            </a:r>
          </a:p>
        </p:txBody>
      </p:sp>
      <p:sp>
        <p:nvSpPr>
          <p:cNvPr id="54" name="TextBox 42">
            <a:extLst>
              <a:ext uri="{FF2B5EF4-FFF2-40B4-BE49-F238E27FC236}">
                <a16:creationId xmlns:a16="http://schemas.microsoft.com/office/drawing/2014/main" id="{C68A6EE6-ECA4-BF4E-B5B2-FD048ADE4620}"/>
              </a:ext>
            </a:extLst>
          </p:cNvPr>
          <p:cNvSpPr txBox="1"/>
          <p:nvPr/>
        </p:nvSpPr>
        <p:spPr>
          <a:xfrm>
            <a:off x="5347218" y="1857417"/>
            <a:ext cx="1275337" cy="123111"/>
          </a:xfrm>
          <a:prstGeom prst="rect">
            <a:avLst/>
          </a:prstGeom>
          <a:noFill/>
        </p:spPr>
        <p:txBody>
          <a:bodyPr wrap="square" lIns="0" tIns="0" rIns="0" bIns="0" rtlCol="0">
            <a:spAutoFit/>
          </a:bodyPr>
          <a:lstStyle/>
          <a:p>
            <a:r>
              <a:rPr lang="da-DK" sz="800" b="1" dirty="0">
                <a:solidFill>
                  <a:schemeClr val="bg1"/>
                </a:solidFill>
              </a:rPr>
              <a:t>Erhvervsstyrelsen</a:t>
            </a:r>
          </a:p>
        </p:txBody>
      </p:sp>
      <p:sp>
        <p:nvSpPr>
          <p:cNvPr id="55" name="TextBox 45">
            <a:extLst>
              <a:ext uri="{FF2B5EF4-FFF2-40B4-BE49-F238E27FC236}">
                <a16:creationId xmlns:a16="http://schemas.microsoft.com/office/drawing/2014/main" id="{B1530AA9-6348-7644-9FE1-9637539FC8DF}"/>
              </a:ext>
            </a:extLst>
          </p:cNvPr>
          <p:cNvSpPr txBox="1"/>
          <p:nvPr/>
        </p:nvSpPr>
        <p:spPr>
          <a:xfrm>
            <a:off x="5606957" y="1680390"/>
            <a:ext cx="921538" cy="123111"/>
          </a:xfrm>
          <a:prstGeom prst="rect">
            <a:avLst/>
          </a:prstGeom>
          <a:noFill/>
        </p:spPr>
        <p:txBody>
          <a:bodyPr wrap="square" lIns="0" tIns="0" rIns="0" bIns="0" rtlCol="0">
            <a:spAutoFit/>
          </a:bodyPr>
          <a:lstStyle/>
          <a:p>
            <a:r>
              <a:rPr lang="da-DK" sz="800" b="1" dirty="0">
                <a:solidFill>
                  <a:schemeClr val="bg1"/>
                </a:solidFill>
              </a:rPr>
              <a:t>Finanstilsynet</a:t>
            </a:r>
          </a:p>
        </p:txBody>
      </p:sp>
      <p:sp>
        <p:nvSpPr>
          <p:cNvPr id="56" name="TextBox 69">
            <a:extLst>
              <a:ext uri="{FF2B5EF4-FFF2-40B4-BE49-F238E27FC236}">
                <a16:creationId xmlns:a16="http://schemas.microsoft.com/office/drawing/2014/main" id="{C807EC72-9540-A247-9A6B-A324462E662A}"/>
              </a:ext>
            </a:extLst>
          </p:cNvPr>
          <p:cNvSpPr txBox="1"/>
          <p:nvPr/>
        </p:nvSpPr>
        <p:spPr>
          <a:xfrm>
            <a:off x="8074058" y="3885135"/>
            <a:ext cx="756675" cy="492443"/>
          </a:xfrm>
          <a:prstGeom prst="rect">
            <a:avLst/>
          </a:prstGeom>
          <a:noFill/>
        </p:spPr>
        <p:txBody>
          <a:bodyPr wrap="square" lIns="0" tIns="0" rIns="0" bIns="0" rtlCol="0">
            <a:spAutoFit/>
          </a:bodyPr>
          <a:lstStyle/>
          <a:p>
            <a:r>
              <a:rPr lang="da-DK" sz="800" b="1" kern="0" dirty="0">
                <a:solidFill>
                  <a:schemeClr val="bg1"/>
                </a:solidFill>
              </a:rPr>
              <a:t>National Cyber Crime Center (NC3)</a:t>
            </a:r>
          </a:p>
          <a:p>
            <a:pPr marL="171450" lvl="0" indent="-171450">
              <a:buFont typeface="Arial" panose="020B0604020202020204" pitchFamily="34" charset="0"/>
              <a:buChar char="•"/>
            </a:pPr>
            <a:endParaRPr lang="da-DK" sz="800" b="1" kern="0" dirty="0">
              <a:solidFill>
                <a:schemeClr val="bg1"/>
              </a:solidFill>
            </a:endParaRPr>
          </a:p>
        </p:txBody>
      </p:sp>
      <p:sp>
        <p:nvSpPr>
          <p:cNvPr id="57" name="TextBox 8302">
            <a:extLst>
              <a:ext uri="{FF2B5EF4-FFF2-40B4-BE49-F238E27FC236}">
                <a16:creationId xmlns:a16="http://schemas.microsoft.com/office/drawing/2014/main" id="{872AEFB4-E70F-2049-ACDA-38598D0654C0}"/>
              </a:ext>
            </a:extLst>
          </p:cNvPr>
          <p:cNvSpPr txBox="1"/>
          <p:nvPr/>
        </p:nvSpPr>
        <p:spPr>
          <a:xfrm>
            <a:off x="6528495" y="824616"/>
            <a:ext cx="1163469" cy="123111"/>
          </a:xfrm>
          <a:prstGeom prst="rect">
            <a:avLst/>
          </a:prstGeom>
          <a:noFill/>
        </p:spPr>
        <p:txBody>
          <a:bodyPr wrap="square" lIns="0" tIns="0" rIns="0" bIns="0" rtlCol="0">
            <a:spAutoFit/>
          </a:bodyPr>
          <a:lstStyle/>
          <a:p>
            <a:r>
              <a:rPr lang="da-DK" sz="800" b="1" dirty="0">
                <a:solidFill>
                  <a:schemeClr val="bg1"/>
                </a:solidFill>
              </a:rPr>
              <a:t>Beredskabsstyrelsen</a:t>
            </a:r>
          </a:p>
        </p:txBody>
      </p:sp>
      <p:sp>
        <p:nvSpPr>
          <p:cNvPr id="58" name="TextBox 46">
            <a:extLst>
              <a:ext uri="{FF2B5EF4-FFF2-40B4-BE49-F238E27FC236}">
                <a16:creationId xmlns:a16="http://schemas.microsoft.com/office/drawing/2014/main" id="{886D76E7-2E4F-104F-8A47-0ABE6EEE0AC4}"/>
              </a:ext>
            </a:extLst>
          </p:cNvPr>
          <p:cNvSpPr txBox="1"/>
          <p:nvPr/>
        </p:nvSpPr>
        <p:spPr>
          <a:xfrm>
            <a:off x="8243121" y="1840401"/>
            <a:ext cx="574331" cy="123111"/>
          </a:xfrm>
          <a:prstGeom prst="rect">
            <a:avLst/>
          </a:prstGeom>
          <a:noFill/>
        </p:spPr>
        <p:txBody>
          <a:bodyPr wrap="square" lIns="0" tIns="0" rIns="0" bIns="0" rtlCol="0">
            <a:spAutoFit/>
          </a:bodyPr>
          <a:lstStyle/>
          <a:p>
            <a:r>
              <a:rPr lang="da-DK" sz="800" b="1" dirty="0">
                <a:solidFill>
                  <a:schemeClr val="bg1"/>
                </a:solidFill>
              </a:rPr>
              <a:t>DeIC</a:t>
            </a:r>
          </a:p>
        </p:txBody>
      </p:sp>
      <p:sp>
        <p:nvSpPr>
          <p:cNvPr id="59" name="TextBox 48">
            <a:extLst>
              <a:ext uri="{FF2B5EF4-FFF2-40B4-BE49-F238E27FC236}">
                <a16:creationId xmlns:a16="http://schemas.microsoft.com/office/drawing/2014/main" id="{DD8CB34D-72E7-174B-BC5A-58D78708DEA6}"/>
              </a:ext>
            </a:extLst>
          </p:cNvPr>
          <p:cNvSpPr txBox="1"/>
          <p:nvPr/>
        </p:nvSpPr>
        <p:spPr>
          <a:xfrm>
            <a:off x="8476682" y="2502807"/>
            <a:ext cx="495127" cy="123111"/>
          </a:xfrm>
          <a:prstGeom prst="rect">
            <a:avLst/>
          </a:prstGeom>
          <a:noFill/>
        </p:spPr>
        <p:txBody>
          <a:bodyPr wrap="square" lIns="0" tIns="0" rIns="0" bIns="0" rtlCol="0">
            <a:spAutoFit/>
          </a:bodyPr>
          <a:lstStyle/>
          <a:p>
            <a:r>
              <a:rPr lang="da-DK" sz="800" b="1" dirty="0">
                <a:solidFill>
                  <a:schemeClr val="bg1"/>
                </a:solidFill>
              </a:rPr>
              <a:t>PET</a:t>
            </a:r>
          </a:p>
        </p:txBody>
      </p:sp>
      <p:sp>
        <p:nvSpPr>
          <p:cNvPr id="60" name="TextBox 50">
            <a:extLst>
              <a:ext uri="{FF2B5EF4-FFF2-40B4-BE49-F238E27FC236}">
                <a16:creationId xmlns:a16="http://schemas.microsoft.com/office/drawing/2014/main" id="{5D9684DA-5C86-334A-BA59-DE92309E22FC}"/>
              </a:ext>
            </a:extLst>
          </p:cNvPr>
          <p:cNvSpPr txBox="1"/>
          <p:nvPr/>
        </p:nvSpPr>
        <p:spPr>
          <a:xfrm>
            <a:off x="7091283" y="4884076"/>
            <a:ext cx="1027890" cy="369332"/>
          </a:xfrm>
          <a:prstGeom prst="rect">
            <a:avLst/>
          </a:prstGeom>
          <a:noFill/>
        </p:spPr>
        <p:txBody>
          <a:bodyPr wrap="square" lIns="0" tIns="0" rIns="0" bIns="0" rtlCol="0">
            <a:spAutoFit/>
          </a:bodyPr>
          <a:lstStyle/>
          <a:p>
            <a:r>
              <a:rPr lang="da-DK" sz="800" b="1" dirty="0">
                <a:solidFill>
                  <a:schemeClr val="bg1"/>
                </a:solidFill>
              </a:rPr>
              <a:t>Europol - European Cybercrime Centre (EC3)</a:t>
            </a:r>
          </a:p>
        </p:txBody>
      </p:sp>
      <p:sp>
        <p:nvSpPr>
          <p:cNvPr id="61" name="TextBox 51">
            <a:extLst>
              <a:ext uri="{FF2B5EF4-FFF2-40B4-BE49-F238E27FC236}">
                <a16:creationId xmlns:a16="http://schemas.microsoft.com/office/drawing/2014/main" id="{0A335869-36A2-BE48-9B4B-6DE12C5E686A}"/>
              </a:ext>
            </a:extLst>
          </p:cNvPr>
          <p:cNvSpPr txBox="1"/>
          <p:nvPr/>
        </p:nvSpPr>
        <p:spPr>
          <a:xfrm>
            <a:off x="4904708" y="4765946"/>
            <a:ext cx="796753" cy="369332"/>
          </a:xfrm>
          <a:prstGeom prst="rect">
            <a:avLst/>
          </a:prstGeom>
          <a:noFill/>
        </p:spPr>
        <p:txBody>
          <a:bodyPr wrap="square" lIns="0" tIns="0" rIns="0" bIns="0" rtlCol="0">
            <a:spAutoFit/>
          </a:bodyPr>
          <a:lstStyle/>
          <a:p>
            <a:r>
              <a:rPr lang="da-DK" sz="800" b="1" dirty="0">
                <a:solidFill>
                  <a:schemeClr val="bg1"/>
                </a:solidFill>
              </a:rPr>
              <a:t>Den </a:t>
            </a:r>
            <a:br>
              <a:rPr lang="da-DK" sz="800" b="1" dirty="0">
                <a:solidFill>
                  <a:schemeClr val="bg1"/>
                </a:solidFill>
              </a:rPr>
            </a:br>
            <a:r>
              <a:rPr lang="da-DK" sz="800" b="1" dirty="0">
                <a:solidFill>
                  <a:schemeClr val="bg1"/>
                </a:solidFill>
              </a:rPr>
              <a:t>Europæiske Union</a:t>
            </a:r>
          </a:p>
        </p:txBody>
      </p:sp>
      <p:sp>
        <p:nvSpPr>
          <p:cNvPr id="62" name="TextBox 52">
            <a:extLst>
              <a:ext uri="{FF2B5EF4-FFF2-40B4-BE49-F238E27FC236}">
                <a16:creationId xmlns:a16="http://schemas.microsoft.com/office/drawing/2014/main" id="{A57A0EEA-E7B9-3145-8F86-5575D8BD67B9}"/>
              </a:ext>
            </a:extLst>
          </p:cNvPr>
          <p:cNvSpPr txBox="1"/>
          <p:nvPr/>
        </p:nvSpPr>
        <p:spPr>
          <a:xfrm>
            <a:off x="4195621" y="4086175"/>
            <a:ext cx="606464" cy="246221"/>
          </a:xfrm>
          <a:prstGeom prst="rect">
            <a:avLst/>
          </a:prstGeom>
          <a:noFill/>
        </p:spPr>
        <p:txBody>
          <a:bodyPr wrap="square" lIns="0" tIns="0" rIns="0" bIns="0" rtlCol="0">
            <a:spAutoFit/>
          </a:bodyPr>
          <a:lstStyle/>
          <a:p>
            <a:r>
              <a:rPr lang="da-DK" sz="800" b="1" dirty="0" err="1">
                <a:solidFill>
                  <a:schemeClr val="bg1"/>
                </a:solidFill>
              </a:rPr>
              <a:t>Udenrigs-ministeriet</a:t>
            </a:r>
            <a:endParaRPr lang="da-DK" sz="800" b="1" dirty="0">
              <a:solidFill>
                <a:schemeClr val="bg1"/>
              </a:solidFill>
            </a:endParaRPr>
          </a:p>
        </p:txBody>
      </p:sp>
      <p:pic>
        <p:nvPicPr>
          <p:cNvPr id="63" name="Billede 62">
            <a:extLst>
              <a:ext uri="{FF2B5EF4-FFF2-40B4-BE49-F238E27FC236}">
                <a16:creationId xmlns:a16="http://schemas.microsoft.com/office/drawing/2014/main" id="{0287C657-9035-164E-9D17-F6442D7625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5385" y="2585161"/>
            <a:ext cx="450000" cy="900000"/>
          </a:xfrm>
          <a:prstGeom prst="rect">
            <a:avLst/>
          </a:prstGeom>
        </p:spPr>
      </p:pic>
      <p:pic>
        <p:nvPicPr>
          <p:cNvPr id="64" name="Billede 63">
            <a:extLst>
              <a:ext uri="{FF2B5EF4-FFF2-40B4-BE49-F238E27FC236}">
                <a16:creationId xmlns:a16="http://schemas.microsoft.com/office/drawing/2014/main" id="{A671A42A-2666-0643-A7FE-20732B8530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3588" y="2585161"/>
            <a:ext cx="449841" cy="900000"/>
          </a:xfrm>
          <a:prstGeom prst="rect">
            <a:avLst/>
          </a:prstGeom>
        </p:spPr>
      </p:pic>
      <p:pic>
        <p:nvPicPr>
          <p:cNvPr id="65" name="Billede 64">
            <a:extLst>
              <a:ext uri="{FF2B5EF4-FFF2-40B4-BE49-F238E27FC236}">
                <a16:creationId xmlns:a16="http://schemas.microsoft.com/office/drawing/2014/main" id="{A373F8F7-2DBE-7649-B0FB-B884F08138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0099" y="2585161"/>
            <a:ext cx="450000" cy="900000"/>
          </a:xfrm>
          <a:prstGeom prst="rect">
            <a:avLst/>
          </a:prstGeom>
        </p:spPr>
      </p:pic>
      <p:pic>
        <p:nvPicPr>
          <p:cNvPr id="66" name="Billede 65">
            <a:extLst>
              <a:ext uri="{FF2B5EF4-FFF2-40B4-BE49-F238E27FC236}">
                <a16:creationId xmlns:a16="http://schemas.microsoft.com/office/drawing/2014/main" id="{01F48739-F70D-7240-9827-EBEFA0682F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6769" y="2585161"/>
            <a:ext cx="449841" cy="900000"/>
          </a:xfrm>
          <a:prstGeom prst="rect">
            <a:avLst/>
          </a:prstGeom>
        </p:spPr>
      </p:pic>
      <p:sp>
        <p:nvSpPr>
          <p:cNvPr id="67" name="Rektangel 66">
            <a:extLst>
              <a:ext uri="{FF2B5EF4-FFF2-40B4-BE49-F238E27FC236}">
                <a16:creationId xmlns:a16="http://schemas.microsoft.com/office/drawing/2014/main" id="{961AD332-A2FF-A043-B980-3DEEBA8EC4D3}"/>
              </a:ext>
            </a:extLst>
          </p:cNvPr>
          <p:cNvSpPr/>
          <p:nvPr/>
        </p:nvSpPr>
        <p:spPr>
          <a:xfrm>
            <a:off x="579115" y="1594180"/>
            <a:ext cx="420078" cy="420078"/>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a typeface="Work Sans" charset="0"/>
              <a:cs typeface="Work Sans" charset="0"/>
            </a:endParaRPr>
          </a:p>
        </p:txBody>
      </p:sp>
      <p:sp>
        <p:nvSpPr>
          <p:cNvPr id="68" name="Rektangel 67">
            <a:extLst>
              <a:ext uri="{FF2B5EF4-FFF2-40B4-BE49-F238E27FC236}">
                <a16:creationId xmlns:a16="http://schemas.microsoft.com/office/drawing/2014/main" id="{76E41525-501D-D14A-95AB-40C8B01492C6}"/>
              </a:ext>
            </a:extLst>
          </p:cNvPr>
          <p:cNvSpPr/>
          <p:nvPr/>
        </p:nvSpPr>
        <p:spPr>
          <a:xfrm>
            <a:off x="579115" y="2236618"/>
            <a:ext cx="420078" cy="42007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err="1">
              <a:solidFill>
                <a:schemeClr val="tx2"/>
              </a:solidFill>
              <a:latin typeface="Work Sans" charset="0"/>
            </a:endParaRPr>
          </a:p>
        </p:txBody>
      </p:sp>
      <p:sp>
        <p:nvSpPr>
          <p:cNvPr id="69" name="Rectangle 2">
            <a:extLst>
              <a:ext uri="{FF2B5EF4-FFF2-40B4-BE49-F238E27FC236}">
                <a16:creationId xmlns:a16="http://schemas.microsoft.com/office/drawing/2014/main" id="{C857B13E-13E8-5645-A56B-1E8DDF03C38C}"/>
              </a:ext>
            </a:extLst>
          </p:cNvPr>
          <p:cNvSpPr/>
          <p:nvPr/>
        </p:nvSpPr>
        <p:spPr bwMode="auto">
          <a:xfrm>
            <a:off x="1108380" y="2276331"/>
            <a:ext cx="1621227" cy="307777"/>
          </a:xfrm>
          <a:prstGeom prst="rect">
            <a:avLst/>
          </a:prstGeom>
          <a:noFill/>
        </p:spPr>
        <p:txBody>
          <a:bodyPr wrap="square" lIns="0" tIns="0" rIns="0" bIns="0" rtlCol="0" anchor="ctr" anchorCtr="0">
            <a:spAutoFit/>
          </a:bodyPr>
          <a:lstStyle/>
          <a:p>
            <a:r>
              <a:rPr lang="da-DK" i="1" dirty="0">
                <a:solidFill>
                  <a:schemeClr val="tx2"/>
                </a:solidFill>
              </a:rPr>
              <a:t>Tæt kontakt til organisationer</a:t>
            </a:r>
            <a:endParaRPr lang="en-GB" i="1" dirty="0">
              <a:solidFill>
                <a:schemeClr val="tx2"/>
              </a:solidFill>
            </a:endParaRPr>
          </a:p>
        </p:txBody>
      </p:sp>
      <p:sp>
        <p:nvSpPr>
          <p:cNvPr id="70" name="Rectangle 35">
            <a:extLst>
              <a:ext uri="{FF2B5EF4-FFF2-40B4-BE49-F238E27FC236}">
                <a16:creationId xmlns:a16="http://schemas.microsoft.com/office/drawing/2014/main" id="{1B20D8CC-1F1A-E449-AB63-BC215039EA61}"/>
              </a:ext>
            </a:extLst>
          </p:cNvPr>
          <p:cNvSpPr/>
          <p:nvPr/>
        </p:nvSpPr>
        <p:spPr bwMode="auto">
          <a:xfrm>
            <a:off x="1108381" y="1649612"/>
            <a:ext cx="1554001" cy="307777"/>
          </a:xfrm>
          <a:prstGeom prst="rect">
            <a:avLst/>
          </a:prstGeom>
          <a:noFill/>
        </p:spPr>
        <p:txBody>
          <a:bodyPr wrap="square" lIns="0" tIns="0" rIns="0" bIns="0" rtlCol="0" anchor="ctr" anchorCtr="0">
            <a:spAutoFit/>
          </a:bodyPr>
          <a:lstStyle/>
          <a:p>
            <a:r>
              <a:rPr lang="da-DK" i="1" dirty="0">
                <a:solidFill>
                  <a:schemeClr val="tx2"/>
                </a:solidFill>
              </a:rPr>
              <a:t>Nogen kontakt </a:t>
            </a:r>
            <a:br>
              <a:rPr lang="da-DK" i="1" dirty="0">
                <a:solidFill>
                  <a:schemeClr val="tx2"/>
                </a:solidFill>
              </a:rPr>
            </a:br>
            <a:r>
              <a:rPr lang="da-DK" i="1" dirty="0">
                <a:solidFill>
                  <a:schemeClr val="tx2"/>
                </a:solidFill>
              </a:rPr>
              <a:t>til organisationer</a:t>
            </a:r>
            <a:endParaRPr lang="en-GB" i="1" dirty="0">
              <a:solidFill>
                <a:schemeClr val="tx2"/>
              </a:solidFill>
            </a:endParaRPr>
          </a:p>
        </p:txBody>
      </p:sp>
    </p:spTree>
    <p:extLst>
      <p:ext uri="{BB962C8B-B14F-4D97-AF65-F5344CB8AC3E}">
        <p14:creationId xmlns:p14="http://schemas.microsoft.com/office/powerpoint/2010/main" val="1006616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361112" y="1417"/>
          <a:ext cx="1416" cy="1416"/>
        </p:xfrm>
        <a:graphic>
          <a:graphicData uri="http://schemas.openxmlformats.org/presentationml/2006/ole">
            <mc:AlternateContent xmlns:mc="http://schemas.openxmlformats.org/markup-compatibility/2006">
              <mc:Choice xmlns:v="urn:schemas-microsoft-com:vml" Requires="v">
                <p:oleObj spid="_x0000_s8329" name="think-cell Slide" r:id="rId5" imgW="530" imgH="528" progId="TCLayout.ActiveDocument.1">
                  <p:embed/>
                </p:oleObj>
              </mc:Choice>
              <mc:Fallback>
                <p:oleObj name="think-cell Slide" r:id="rId5" imgW="530" imgH="528" progId="TCLayout.ActiveDocument.1">
                  <p:embed/>
                  <p:pic>
                    <p:nvPicPr>
                      <p:cNvPr id="3" name="Object 2" hidden="1"/>
                      <p:cNvPicPr/>
                      <p:nvPr/>
                    </p:nvPicPr>
                    <p:blipFill>
                      <a:blip r:embed="rId6"/>
                      <a:stretch>
                        <a:fillRect/>
                      </a:stretch>
                    </p:blipFill>
                    <p:spPr>
                      <a:xfrm>
                        <a:off x="1361112" y="1417"/>
                        <a:ext cx="1416" cy="1416"/>
                      </a:xfrm>
                      <a:prstGeom prst="rect">
                        <a:avLst/>
                      </a:prstGeom>
                    </p:spPr>
                  </p:pic>
                </p:oleObj>
              </mc:Fallback>
            </mc:AlternateContent>
          </a:graphicData>
        </a:graphic>
      </p:graphicFrame>
      <p:sp>
        <p:nvSpPr>
          <p:cNvPr id="29" name="Rectangle 28"/>
          <p:cNvSpPr/>
          <p:nvPr/>
        </p:nvSpPr>
        <p:spPr bwMode="auto">
          <a:xfrm rot="5400000">
            <a:off x="6572663" y="-1606928"/>
            <a:ext cx="613538" cy="5834065"/>
          </a:xfrm>
          <a:prstGeom prst="rect">
            <a:avLst/>
          </a:prstGeom>
          <a:solidFill>
            <a:schemeClr val="tx1"/>
          </a:solidFill>
          <a:ln w="6350" cap="flat" cmpd="sng" algn="ctr">
            <a:noFill/>
            <a:prstDash val="solid"/>
            <a:round/>
            <a:headEnd type="none" w="med" len="med"/>
            <a:tailEnd type="none" w="med" len="med"/>
          </a:ln>
          <a:effectLst/>
        </p:spPr>
        <p:txBody>
          <a:bodyPr rot="0" spcFirstLastPara="0" vert="vert270" wrap="square" lIns="80313" tIns="41763" rIns="80313" bIns="41763" numCol="1" spcCol="0" rtlCol="0" fromWordArt="0" anchor="ctr" anchorCtr="0" forceAA="0" compatLnSpc="1">
            <a:prstTxWarp prst="textNoShape">
              <a:avLst/>
            </a:prstTxWarp>
            <a:noAutofit/>
          </a:bodyPr>
          <a:lstStyle/>
          <a:p>
            <a:pPr algn="ctr" defTabSz="816011" fontAlgn="base">
              <a:lnSpc>
                <a:spcPct val="108000"/>
              </a:lnSpc>
              <a:spcBef>
                <a:spcPct val="54000"/>
              </a:spcBef>
              <a:spcAft>
                <a:spcPct val="0"/>
              </a:spcAft>
            </a:pPr>
            <a:r>
              <a:rPr lang="da-DK" sz="1400" b="1" dirty="0">
                <a:solidFill>
                  <a:schemeClr val="bg1"/>
                </a:solidFill>
                <a:latin typeface="Arial" charset="0"/>
              </a:rPr>
              <a:t>Funktioner</a:t>
            </a:r>
          </a:p>
        </p:txBody>
      </p:sp>
      <p:sp>
        <p:nvSpPr>
          <p:cNvPr id="6" name="Title 5"/>
          <p:cNvSpPr>
            <a:spLocks noGrp="1"/>
          </p:cNvSpPr>
          <p:nvPr>
            <p:ph type="title"/>
          </p:nvPr>
        </p:nvSpPr>
        <p:spPr/>
        <p:txBody>
          <a:bodyPr/>
          <a:lstStyle/>
          <a:p>
            <a:r>
              <a:rPr lang="da-DK" dirty="0">
                <a:solidFill>
                  <a:schemeClr val="accent1"/>
                </a:solidFill>
              </a:rPr>
              <a:t>Interne</a:t>
            </a:r>
            <a:r>
              <a:rPr lang="da-DK" dirty="0"/>
              <a:t> </a:t>
            </a:r>
            <a:r>
              <a:rPr lang="da-DK" dirty="0">
                <a:solidFill>
                  <a:schemeClr val="tx2"/>
                </a:solidFill>
              </a:rPr>
              <a:t>roller og funktioner</a:t>
            </a:r>
          </a:p>
        </p:txBody>
      </p:sp>
      <p:sp>
        <p:nvSpPr>
          <p:cNvPr id="2" name="Rectangle 1"/>
          <p:cNvSpPr/>
          <p:nvPr/>
        </p:nvSpPr>
        <p:spPr bwMode="auto">
          <a:xfrm>
            <a:off x="1395270" y="1010274"/>
            <a:ext cx="2423973" cy="1501519"/>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540000" tIns="180000" rIns="180000" bIns="180000" numCol="1" spcCol="0" rtlCol="0" fromWordArt="0" anchor="t" anchorCtr="0" forceAA="0" compatLnSpc="1">
            <a:prstTxWarp prst="textNoShape">
              <a:avLst/>
            </a:prstTxWarp>
            <a:noAutofit/>
          </a:bodyPr>
          <a:lstStyle/>
          <a:p>
            <a:pPr defTabSz="816011" fontAlgn="base">
              <a:lnSpc>
                <a:spcPct val="108000"/>
              </a:lnSpc>
              <a:spcBef>
                <a:spcPct val="54000"/>
              </a:spcBef>
              <a:spcAft>
                <a:spcPct val="0"/>
              </a:spcAft>
            </a:pPr>
            <a:r>
              <a:rPr lang="da-DK" sz="1200" b="1" dirty="0"/>
              <a:t>Topledelse</a:t>
            </a:r>
          </a:p>
          <a:p>
            <a:pPr marL="72000" indent="-72000">
              <a:buFont typeface="Arial" panose="020B0604020202020204" pitchFamily="34" charset="0"/>
              <a:buChar char="•"/>
            </a:pPr>
            <a:r>
              <a:rPr lang="da-DK" dirty="0"/>
              <a:t>Har det overordnede ansvar for informationssikkerheden og sætter den strategiske retning</a:t>
            </a:r>
          </a:p>
          <a:p>
            <a:pPr marL="72000" indent="-72000">
              <a:buFont typeface="Arial" panose="020B0604020202020204" pitchFamily="34" charset="0"/>
              <a:buChar char="•"/>
            </a:pPr>
            <a:r>
              <a:rPr lang="da-DK" dirty="0"/>
              <a:t>Har overblik af risici og fordeler og placerer roller og ansvar i organisationen.</a:t>
            </a:r>
          </a:p>
          <a:p>
            <a:pPr marL="72000" indent="-72000" defTabSz="816011" fontAlgn="base">
              <a:lnSpc>
                <a:spcPct val="108000"/>
              </a:lnSpc>
              <a:spcBef>
                <a:spcPct val="54000"/>
              </a:spcBef>
              <a:spcAft>
                <a:spcPct val="0"/>
              </a:spcAft>
            </a:pPr>
            <a:r>
              <a:rPr lang="da-DK" sz="892" b="1" dirty="0"/>
              <a:t> </a:t>
            </a:r>
          </a:p>
        </p:txBody>
      </p:sp>
      <p:sp>
        <p:nvSpPr>
          <p:cNvPr id="21" name="Rectangle 20"/>
          <p:cNvSpPr/>
          <p:nvPr/>
        </p:nvSpPr>
        <p:spPr bwMode="auto">
          <a:xfrm>
            <a:off x="1391104" y="2648652"/>
            <a:ext cx="2428139" cy="1233354"/>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540000" tIns="180000" rIns="180000" bIns="180000" numCol="1" spcCol="0" rtlCol="0" fromWordArt="0" anchor="t" anchorCtr="0" forceAA="0" compatLnSpc="1">
            <a:prstTxWarp prst="textNoShape">
              <a:avLst/>
            </a:prstTxWarp>
            <a:noAutofit/>
          </a:bodyPr>
          <a:lstStyle/>
          <a:p>
            <a:pPr defTabSz="816011" fontAlgn="base">
              <a:lnSpc>
                <a:spcPct val="108000"/>
              </a:lnSpc>
              <a:spcAft>
                <a:spcPct val="0"/>
              </a:spcAft>
            </a:pPr>
            <a:r>
              <a:rPr lang="da-DK" sz="1200" b="1" dirty="0"/>
              <a:t>Mellemleder</a:t>
            </a:r>
          </a:p>
          <a:p>
            <a:pPr marL="171450" indent="-171450" defTabSz="816011" fontAlgn="base">
              <a:lnSpc>
                <a:spcPct val="108000"/>
              </a:lnSpc>
              <a:spcAft>
                <a:spcPct val="0"/>
              </a:spcAft>
              <a:buFont typeface="Arial" panose="020B0604020202020204" pitchFamily="34" charset="0"/>
              <a:buChar char="•"/>
            </a:pPr>
            <a:r>
              <a:rPr lang="da-DK" dirty="0"/>
              <a:t>Sikrer forankring af informationssikkerhed i forretningsprocesser og aktiviteter.</a:t>
            </a:r>
          </a:p>
          <a:p>
            <a:pPr marL="321264" defTabSz="816011" fontAlgn="base">
              <a:lnSpc>
                <a:spcPct val="108000"/>
              </a:lnSpc>
              <a:spcAft>
                <a:spcPct val="0"/>
              </a:spcAft>
            </a:pPr>
            <a:endParaRPr lang="da-DK" sz="1200" b="1" dirty="0"/>
          </a:p>
        </p:txBody>
      </p:sp>
      <p:sp>
        <p:nvSpPr>
          <p:cNvPr id="35" name="Rectangle 34"/>
          <p:cNvSpPr>
            <a:spLocks noChangeAspect="1"/>
          </p:cNvSpPr>
          <p:nvPr/>
        </p:nvSpPr>
        <p:spPr bwMode="auto">
          <a:xfrm>
            <a:off x="5743033" y="1762417"/>
            <a:ext cx="2025934" cy="2130266"/>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pPr defTabSz="816011" fontAlgn="base">
              <a:lnSpc>
                <a:spcPct val="108000"/>
              </a:lnSpc>
              <a:spcBef>
                <a:spcPct val="54000"/>
              </a:spcBef>
              <a:spcAft>
                <a:spcPct val="0"/>
              </a:spcAft>
            </a:pPr>
            <a:r>
              <a:rPr lang="da-DK" b="1" dirty="0">
                <a:latin typeface="Arial" charset="0"/>
              </a:rPr>
              <a:t>Dataejere</a:t>
            </a:r>
          </a:p>
          <a:p>
            <a:pPr marL="72000" indent="-72000">
              <a:buFont typeface="Arial" panose="020B0604020202020204" pitchFamily="34" charset="0"/>
              <a:buChar char="•"/>
            </a:pPr>
            <a:r>
              <a:rPr lang="da-DK" dirty="0"/>
              <a:t>Agerer som ansvarlige for sårbare data og håndtering af disse</a:t>
            </a:r>
          </a:p>
          <a:p>
            <a:pPr marL="72000" indent="-72000">
              <a:buFont typeface="Arial" panose="020B0604020202020204" pitchFamily="34" charset="0"/>
              <a:buChar char="•"/>
            </a:pPr>
            <a:r>
              <a:rPr lang="da-DK" dirty="0"/>
              <a:t>Er eventuelt skilt fra den dataansvarlige </a:t>
            </a:r>
            <a:br>
              <a:rPr lang="da-DK" dirty="0"/>
            </a:br>
            <a:r>
              <a:rPr lang="da-DK" dirty="0"/>
              <a:t>organisation</a:t>
            </a:r>
          </a:p>
          <a:p>
            <a:pPr marL="72000" indent="-72000">
              <a:buFont typeface="Arial" panose="020B0604020202020204" pitchFamily="34" charset="0"/>
              <a:buChar char="•"/>
            </a:pPr>
            <a:r>
              <a:rPr lang="da-DK" dirty="0"/>
              <a:t>Udpeget af </a:t>
            </a:r>
            <a:br>
              <a:rPr lang="da-DK" dirty="0"/>
            </a:br>
            <a:r>
              <a:rPr lang="da-DK" dirty="0"/>
              <a:t>topledelsen.</a:t>
            </a:r>
          </a:p>
          <a:p>
            <a:pPr marL="75085" indent="-75085">
              <a:buFont typeface="Arial" panose="020B0604020202020204" pitchFamily="34" charset="0"/>
              <a:buChar char="•"/>
            </a:pPr>
            <a:endParaRPr lang="da-DK" dirty="0"/>
          </a:p>
          <a:p>
            <a:pPr defTabSz="816011" fontAlgn="base">
              <a:lnSpc>
                <a:spcPct val="108000"/>
              </a:lnSpc>
              <a:spcBef>
                <a:spcPct val="54000"/>
              </a:spcBef>
              <a:spcAft>
                <a:spcPct val="0"/>
              </a:spcAft>
            </a:pPr>
            <a:endParaRPr lang="da-DK" sz="892" b="1" dirty="0">
              <a:latin typeface="Arial" charset="0"/>
            </a:endParaRPr>
          </a:p>
        </p:txBody>
      </p:sp>
      <p:sp>
        <p:nvSpPr>
          <p:cNvPr id="36" name="Rectangle 35"/>
          <p:cNvSpPr>
            <a:spLocks noChangeAspect="1"/>
          </p:cNvSpPr>
          <p:nvPr/>
        </p:nvSpPr>
        <p:spPr bwMode="auto">
          <a:xfrm>
            <a:off x="7892748" y="1762418"/>
            <a:ext cx="1895447" cy="2119587"/>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pPr defTabSz="816011" fontAlgn="base">
              <a:lnSpc>
                <a:spcPct val="108000"/>
              </a:lnSpc>
              <a:spcBef>
                <a:spcPct val="54000"/>
              </a:spcBef>
              <a:spcAft>
                <a:spcPct val="0"/>
              </a:spcAft>
            </a:pPr>
            <a:r>
              <a:rPr lang="da-DK" b="1" dirty="0">
                <a:latin typeface="Arial" charset="0"/>
              </a:rPr>
              <a:t>Systemejerne</a:t>
            </a:r>
          </a:p>
          <a:p>
            <a:pPr marL="72000" indent="-72000">
              <a:buFont typeface="Arial" panose="020B0604020202020204" pitchFamily="34" charset="0"/>
              <a:buChar char="•"/>
            </a:pPr>
            <a:r>
              <a:rPr lang="da-DK" dirty="0"/>
              <a:t>Ansvarlige for de enkelte systemer og står for at identificere de mest sårbare dele af systemerne</a:t>
            </a:r>
          </a:p>
          <a:p>
            <a:pPr marL="72000" indent="-72000">
              <a:buFont typeface="Arial" panose="020B0604020202020204" pitchFamily="34" charset="0"/>
              <a:buChar char="•"/>
            </a:pPr>
            <a:r>
              <a:rPr lang="da-DK" dirty="0"/>
              <a:t>Udpeget af </a:t>
            </a:r>
            <a:br>
              <a:rPr lang="da-DK" dirty="0"/>
            </a:br>
            <a:r>
              <a:rPr lang="da-DK" dirty="0"/>
              <a:t>topledelsen.</a:t>
            </a:r>
          </a:p>
          <a:p>
            <a:pPr marL="75085" indent="-75085">
              <a:buFont typeface="Arial" panose="020B0604020202020204" pitchFamily="34" charset="0"/>
              <a:buChar char="•"/>
            </a:pPr>
            <a:endParaRPr lang="da-DK" dirty="0"/>
          </a:p>
          <a:p>
            <a:pPr defTabSz="816011" fontAlgn="base">
              <a:lnSpc>
                <a:spcPct val="108000"/>
              </a:lnSpc>
              <a:spcBef>
                <a:spcPct val="54000"/>
              </a:spcBef>
              <a:spcAft>
                <a:spcPct val="0"/>
              </a:spcAft>
            </a:pPr>
            <a:r>
              <a:rPr lang="da-DK" sz="892" b="1" dirty="0">
                <a:latin typeface="Arial" charset="0"/>
              </a:rPr>
              <a:t> </a:t>
            </a:r>
          </a:p>
        </p:txBody>
      </p:sp>
      <p:sp>
        <p:nvSpPr>
          <p:cNvPr id="25" name="Rectangle 24"/>
          <p:cNvSpPr/>
          <p:nvPr/>
        </p:nvSpPr>
        <p:spPr bwMode="auto">
          <a:xfrm>
            <a:off x="1391105" y="4142668"/>
            <a:ext cx="2442062" cy="1368000"/>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540000" tIns="180000" rIns="180000" bIns="180000" numCol="1" spcCol="0" rtlCol="0" fromWordArt="0" anchor="t" anchorCtr="0" forceAA="0" compatLnSpc="1">
            <a:prstTxWarp prst="textNoShape">
              <a:avLst/>
            </a:prstTxWarp>
            <a:noAutofit/>
          </a:bodyPr>
          <a:lstStyle/>
          <a:p>
            <a:pPr defTabSz="816011" fontAlgn="base">
              <a:lnSpc>
                <a:spcPct val="108000"/>
              </a:lnSpc>
              <a:spcBef>
                <a:spcPct val="54000"/>
              </a:spcBef>
              <a:spcAft>
                <a:spcPct val="0"/>
              </a:spcAft>
            </a:pPr>
            <a:r>
              <a:rPr lang="da-DK" sz="1200" b="1" dirty="0">
                <a:latin typeface="Arial" charset="0"/>
              </a:rPr>
              <a:t>Medarbejder</a:t>
            </a:r>
          </a:p>
          <a:p>
            <a:pPr marL="171450" indent="-171450">
              <a:buFont typeface="Arial" panose="020B0604020202020204" pitchFamily="34" charset="0"/>
              <a:buChar char="•"/>
            </a:pPr>
            <a:r>
              <a:rPr lang="da-DK" dirty="0"/>
              <a:t>Forstår at efterleve politikker og retningslinjer</a:t>
            </a:r>
          </a:p>
          <a:p>
            <a:pPr marL="171450" indent="-171450">
              <a:buFont typeface="Arial" panose="020B0604020202020204" pitchFamily="34" charset="0"/>
              <a:buChar char="•"/>
            </a:pPr>
            <a:r>
              <a:rPr lang="da-DK" dirty="0"/>
              <a:t>Agerer proaktivt og bidrager dermed til at sikre høj informationssikkerhed.</a:t>
            </a:r>
          </a:p>
          <a:p>
            <a:pPr marL="321264" defTabSz="816011" fontAlgn="base">
              <a:lnSpc>
                <a:spcPct val="108000"/>
              </a:lnSpc>
              <a:spcBef>
                <a:spcPct val="54000"/>
              </a:spcBef>
              <a:spcAft>
                <a:spcPct val="0"/>
              </a:spcAft>
            </a:pPr>
            <a:endParaRPr lang="da-DK" sz="892" b="1" dirty="0">
              <a:latin typeface="Arial" charset="0"/>
            </a:endParaRPr>
          </a:p>
        </p:txBody>
      </p:sp>
      <p:sp>
        <p:nvSpPr>
          <p:cNvPr id="30" name="Rectangle 29"/>
          <p:cNvSpPr>
            <a:spLocks noChangeAspect="1"/>
          </p:cNvSpPr>
          <p:nvPr/>
        </p:nvSpPr>
        <p:spPr bwMode="auto">
          <a:xfrm>
            <a:off x="7892748" y="4109804"/>
            <a:ext cx="1895447" cy="1398821"/>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r>
              <a:rPr lang="da-DK" b="1" dirty="0"/>
              <a:t>Informationssikkerheds-koordinatoren</a:t>
            </a:r>
          </a:p>
          <a:p>
            <a:pPr marL="72000" indent="-72000">
              <a:buFont typeface="Arial" panose="020B0604020202020204" pitchFamily="34" charset="0"/>
              <a:buChar char="•"/>
            </a:pPr>
            <a:r>
              <a:rPr lang="da-DK" dirty="0"/>
              <a:t>Sekretær for sikker-hedsudvalget</a:t>
            </a:r>
          </a:p>
          <a:p>
            <a:pPr marL="72000" indent="-72000">
              <a:buFont typeface="Arial" panose="020B0604020202020204" pitchFamily="34" charset="0"/>
              <a:buChar char="•"/>
            </a:pPr>
            <a:r>
              <a:rPr lang="da-DK" dirty="0"/>
              <a:t>Organisationens tværgående daglige sikkerhedsleder.</a:t>
            </a:r>
          </a:p>
        </p:txBody>
      </p:sp>
      <p:sp>
        <p:nvSpPr>
          <p:cNvPr id="34" name="Rectangle 33"/>
          <p:cNvSpPr>
            <a:spLocks noChangeAspect="1"/>
          </p:cNvSpPr>
          <p:nvPr/>
        </p:nvSpPr>
        <p:spPr bwMode="auto">
          <a:xfrm>
            <a:off x="5741609" y="4109805"/>
            <a:ext cx="2027358" cy="1398819"/>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pPr defTabSz="816011" fontAlgn="base">
              <a:lnSpc>
                <a:spcPct val="108000"/>
              </a:lnSpc>
              <a:spcBef>
                <a:spcPct val="54000"/>
              </a:spcBef>
              <a:spcAft>
                <a:spcPct val="0"/>
              </a:spcAft>
            </a:pPr>
            <a:r>
              <a:rPr lang="da-DK" b="1" dirty="0"/>
              <a:t>Databeskyttelses-rådgiver (DPO)</a:t>
            </a:r>
          </a:p>
          <a:p>
            <a:pPr marL="72000" indent="-72000">
              <a:buFont typeface="Arial" panose="020B0604020202020204" pitchFamily="34" charset="0"/>
              <a:buChar char="•"/>
            </a:pPr>
            <a:r>
              <a:rPr lang="da-DK" dirty="0"/>
              <a:t>Overvåge, underrette og </a:t>
            </a:r>
            <a:br>
              <a:rPr lang="da-DK" dirty="0"/>
            </a:br>
            <a:r>
              <a:rPr lang="da-DK" dirty="0"/>
              <a:t>rådgive om overhold-</a:t>
            </a:r>
            <a:br>
              <a:rPr lang="da-DK" dirty="0"/>
            </a:br>
            <a:r>
              <a:rPr lang="da-DK" dirty="0"/>
              <a:t>elsen af lovkrav vedr. </a:t>
            </a:r>
            <a:br>
              <a:rPr lang="da-DK" dirty="0"/>
            </a:br>
            <a:r>
              <a:rPr lang="da-DK" dirty="0"/>
              <a:t>følsomme persondata</a:t>
            </a:r>
          </a:p>
          <a:p>
            <a:pPr marL="72000" indent="-72000">
              <a:buFont typeface="Arial" panose="020B0604020202020204" pitchFamily="34" charset="0"/>
              <a:buChar char="•"/>
            </a:pPr>
            <a:r>
              <a:rPr lang="da-DK" dirty="0"/>
              <a:t>Udpeget af topledelsen.</a:t>
            </a:r>
          </a:p>
          <a:p>
            <a:pPr marL="75085" indent="-75085">
              <a:buFont typeface="Arial" panose="020B0604020202020204" pitchFamily="34" charset="0"/>
              <a:buChar char="•"/>
            </a:pPr>
            <a:endParaRPr lang="da-DK" sz="892" dirty="0"/>
          </a:p>
        </p:txBody>
      </p:sp>
      <p:sp>
        <p:nvSpPr>
          <p:cNvPr id="39" name="Rectangle 38"/>
          <p:cNvSpPr/>
          <p:nvPr/>
        </p:nvSpPr>
        <p:spPr bwMode="auto">
          <a:xfrm>
            <a:off x="544566" y="1008063"/>
            <a:ext cx="360000" cy="4506301"/>
          </a:xfrm>
          <a:prstGeom prst="rect">
            <a:avLst/>
          </a:prstGeom>
          <a:solidFill>
            <a:schemeClr val="tx1"/>
          </a:solidFill>
          <a:ln w="6350" cap="flat" cmpd="sng" algn="ctr">
            <a:noFill/>
            <a:prstDash val="solid"/>
            <a:round/>
            <a:headEnd type="none" w="med" len="med"/>
            <a:tailEnd type="none" w="med" len="med"/>
          </a:ln>
          <a:effectLst/>
        </p:spPr>
        <p:txBody>
          <a:bodyPr rot="0" spcFirstLastPara="0" vert="vert270" wrap="square" lIns="90000" tIns="90000" rIns="90000" bIns="90000" numCol="1" spcCol="0" rtlCol="0" fromWordArt="0" anchor="ctr" anchorCtr="0" forceAA="0" compatLnSpc="1">
            <a:prstTxWarp prst="textNoShape">
              <a:avLst/>
            </a:prstTxWarp>
            <a:noAutofit/>
          </a:bodyPr>
          <a:lstStyle/>
          <a:p>
            <a:pPr algn="ctr" defTabSz="816011" fontAlgn="base">
              <a:lnSpc>
                <a:spcPct val="108000"/>
              </a:lnSpc>
              <a:spcBef>
                <a:spcPct val="54000"/>
              </a:spcBef>
              <a:spcAft>
                <a:spcPct val="0"/>
              </a:spcAft>
            </a:pPr>
            <a:r>
              <a:rPr lang="da-DK" sz="1400" b="1" dirty="0">
                <a:solidFill>
                  <a:schemeClr val="bg1"/>
                </a:solidFill>
                <a:latin typeface="Arial" charset="0"/>
              </a:rPr>
              <a:t>Roller</a:t>
            </a:r>
          </a:p>
        </p:txBody>
      </p:sp>
      <p:sp>
        <p:nvSpPr>
          <p:cNvPr id="51" name="Rectangle 50"/>
          <p:cNvSpPr/>
          <p:nvPr/>
        </p:nvSpPr>
        <p:spPr bwMode="auto">
          <a:xfrm>
            <a:off x="968515" y="1007365"/>
            <a:ext cx="360000" cy="2885318"/>
          </a:xfrm>
          <a:prstGeom prst="rect">
            <a:avLst/>
          </a:prstGeom>
          <a:solidFill>
            <a:schemeClr val="accent2">
              <a:lumMod val="50000"/>
              <a:lumOff val="50000"/>
            </a:schemeClr>
          </a:solidFill>
          <a:ln w="6350" cap="flat" cmpd="sng" algn="ctr">
            <a:noFill/>
            <a:prstDash val="solid"/>
            <a:round/>
            <a:headEnd type="none" w="med" len="med"/>
            <a:tailEnd type="none" w="med" len="med"/>
          </a:ln>
          <a:effectLst/>
        </p:spPr>
        <p:txBody>
          <a:bodyPr rot="0" spcFirstLastPara="0" vert="vert270" wrap="square" lIns="90000" tIns="90000" rIns="90000" bIns="90000" numCol="1" spcCol="0" rtlCol="0" fromWordArt="0" anchor="ctr" anchorCtr="0" forceAA="0" compatLnSpc="1">
            <a:prstTxWarp prst="textNoShape">
              <a:avLst/>
            </a:prstTxWarp>
            <a:noAutofit/>
          </a:bodyPr>
          <a:lstStyle/>
          <a:p>
            <a:pPr algn="ctr" defTabSz="816011" fontAlgn="base">
              <a:lnSpc>
                <a:spcPct val="108000"/>
              </a:lnSpc>
              <a:spcBef>
                <a:spcPct val="54000"/>
              </a:spcBef>
              <a:spcAft>
                <a:spcPct val="0"/>
              </a:spcAft>
            </a:pPr>
            <a:r>
              <a:rPr lang="da-DK" sz="1200" b="1" dirty="0">
                <a:latin typeface="Arial" charset="0"/>
              </a:rPr>
              <a:t>Ledelse</a:t>
            </a:r>
          </a:p>
        </p:txBody>
      </p:sp>
      <p:sp>
        <p:nvSpPr>
          <p:cNvPr id="52" name="Rectangle 51"/>
          <p:cNvSpPr/>
          <p:nvPr/>
        </p:nvSpPr>
        <p:spPr bwMode="auto">
          <a:xfrm>
            <a:off x="968515" y="4155723"/>
            <a:ext cx="360000" cy="1357464"/>
          </a:xfrm>
          <a:prstGeom prst="rect">
            <a:avLst/>
          </a:prstGeom>
          <a:solidFill>
            <a:schemeClr val="accent2">
              <a:lumMod val="50000"/>
              <a:lumOff val="50000"/>
            </a:schemeClr>
          </a:solidFill>
          <a:ln w="6350" cap="flat" cmpd="sng" algn="ctr">
            <a:noFill/>
            <a:prstDash val="solid"/>
            <a:round/>
            <a:headEnd type="none" w="med" len="med"/>
            <a:tailEnd type="none" w="med" len="med"/>
          </a:ln>
          <a:effectLst/>
        </p:spPr>
        <p:txBody>
          <a:bodyPr rot="0" spcFirstLastPara="0" vert="vert270" wrap="square" lIns="90000" tIns="90000" rIns="90000" bIns="90000" numCol="1" spcCol="0" rtlCol="0" fromWordArt="0" anchor="ctr" anchorCtr="0" forceAA="0" compatLnSpc="1">
            <a:prstTxWarp prst="textNoShape">
              <a:avLst/>
            </a:prstTxWarp>
            <a:noAutofit/>
          </a:bodyPr>
          <a:lstStyle/>
          <a:p>
            <a:pPr algn="ctr" defTabSz="816011" fontAlgn="base">
              <a:lnSpc>
                <a:spcPct val="108000"/>
              </a:lnSpc>
              <a:spcBef>
                <a:spcPct val="54000"/>
              </a:spcBef>
              <a:spcAft>
                <a:spcPct val="0"/>
              </a:spcAft>
            </a:pPr>
            <a:r>
              <a:rPr lang="da-DK" sz="1200" b="1" dirty="0">
                <a:latin typeface="Arial" charset="0"/>
              </a:rPr>
              <a:t>Medarbejdere</a:t>
            </a:r>
          </a:p>
        </p:txBody>
      </p:sp>
      <p:pic>
        <p:nvPicPr>
          <p:cNvPr id="126" name="Billede 125">
            <a:extLst>
              <a:ext uri="{FF2B5EF4-FFF2-40B4-BE49-F238E27FC236}">
                <a16:creationId xmlns:a16="http://schemas.microsoft.com/office/drawing/2014/main" id="{E556B88F-189A-B442-BC29-FF3A13A8E9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6402" y="1083834"/>
            <a:ext cx="539810" cy="1080000"/>
          </a:xfrm>
          <a:prstGeom prst="rect">
            <a:avLst/>
          </a:prstGeom>
        </p:spPr>
      </p:pic>
      <p:pic>
        <p:nvPicPr>
          <p:cNvPr id="127" name="Billede 126">
            <a:extLst>
              <a:ext uri="{FF2B5EF4-FFF2-40B4-BE49-F238E27FC236}">
                <a16:creationId xmlns:a16="http://schemas.microsoft.com/office/drawing/2014/main" id="{E47D764F-A1E4-7B4F-A430-F11299EFB1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96307" y="2716673"/>
            <a:ext cx="540000" cy="1080000"/>
          </a:xfrm>
          <a:prstGeom prst="rect">
            <a:avLst/>
          </a:prstGeom>
        </p:spPr>
      </p:pic>
      <p:pic>
        <p:nvPicPr>
          <p:cNvPr id="133" name="Billede 132">
            <a:extLst>
              <a:ext uri="{FF2B5EF4-FFF2-40B4-BE49-F238E27FC236}">
                <a16:creationId xmlns:a16="http://schemas.microsoft.com/office/drawing/2014/main" id="{238EA917-B4DB-324A-A715-55EF8781E5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6307" y="4281490"/>
            <a:ext cx="540000" cy="1080000"/>
          </a:xfrm>
          <a:prstGeom prst="rect">
            <a:avLst/>
          </a:prstGeom>
        </p:spPr>
      </p:pic>
      <p:pic>
        <p:nvPicPr>
          <p:cNvPr id="137" name="Billede 136">
            <a:extLst>
              <a:ext uri="{FF2B5EF4-FFF2-40B4-BE49-F238E27FC236}">
                <a16:creationId xmlns:a16="http://schemas.microsoft.com/office/drawing/2014/main" id="{995A3B61-B1D0-0C4E-98A1-4B6F62F384B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276589" y="4376372"/>
            <a:ext cx="540000" cy="1080000"/>
          </a:xfrm>
          <a:prstGeom prst="rect">
            <a:avLst/>
          </a:prstGeom>
        </p:spPr>
      </p:pic>
      <p:pic>
        <p:nvPicPr>
          <p:cNvPr id="138" name="Billede 137">
            <a:extLst>
              <a:ext uri="{FF2B5EF4-FFF2-40B4-BE49-F238E27FC236}">
                <a16:creationId xmlns:a16="http://schemas.microsoft.com/office/drawing/2014/main" id="{A1AFC668-7C43-B445-866B-B4539D8223E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76589" y="2740008"/>
            <a:ext cx="540000" cy="1080000"/>
          </a:xfrm>
          <a:prstGeom prst="rect">
            <a:avLst/>
          </a:prstGeom>
        </p:spPr>
      </p:pic>
      <p:pic>
        <p:nvPicPr>
          <p:cNvPr id="139" name="Billede 138">
            <a:extLst>
              <a:ext uri="{FF2B5EF4-FFF2-40B4-BE49-F238E27FC236}">
                <a16:creationId xmlns:a16="http://schemas.microsoft.com/office/drawing/2014/main" id="{6307513F-127E-8646-B292-92FA9046690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72659" y="2740008"/>
            <a:ext cx="539810" cy="1080000"/>
          </a:xfrm>
          <a:prstGeom prst="rect">
            <a:avLst/>
          </a:prstGeom>
        </p:spPr>
      </p:pic>
      <p:pic>
        <p:nvPicPr>
          <p:cNvPr id="140" name="Billede 139">
            <a:extLst>
              <a:ext uri="{FF2B5EF4-FFF2-40B4-BE49-F238E27FC236}">
                <a16:creationId xmlns:a16="http://schemas.microsoft.com/office/drawing/2014/main" id="{D037E757-839D-5C4F-9274-7E46EB2DFE3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72659" y="4376372"/>
            <a:ext cx="539810" cy="1080000"/>
          </a:xfrm>
          <a:prstGeom prst="rect">
            <a:avLst/>
          </a:prstGeom>
        </p:spPr>
      </p:pic>
      <p:cxnSp>
        <p:nvCxnSpPr>
          <p:cNvPr id="14" name="Straight Connector 13"/>
          <p:cNvCxnSpPr/>
          <p:nvPr/>
        </p:nvCxnSpPr>
        <p:spPr bwMode="auto">
          <a:xfrm>
            <a:off x="968515" y="4018864"/>
            <a:ext cx="8827948" cy="0"/>
          </a:xfrm>
          <a:prstGeom prst="line">
            <a:avLst/>
          </a:prstGeom>
          <a:solidFill>
            <a:schemeClr val="accent1"/>
          </a:solidFill>
          <a:ln w="25400"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ectangle 27"/>
          <p:cNvSpPr>
            <a:spLocks noChangeAspect="1"/>
          </p:cNvSpPr>
          <p:nvPr/>
        </p:nvSpPr>
        <p:spPr bwMode="auto">
          <a:xfrm>
            <a:off x="3970426" y="1762418"/>
            <a:ext cx="1620000" cy="3746207"/>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pPr defTabSz="816011" fontAlgn="base">
              <a:spcBef>
                <a:spcPct val="54000"/>
              </a:spcBef>
              <a:spcAft>
                <a:spcPct val="0"/>
              </a:spcAft>
            </a:pPr>
            <a:r>
              <a:rPr lang="da-DK" b="1" dirty="0">
                <a:latin typeface="Arial" charset="0"/>
              </a:rPr>
              <a:t>Informations-</a:t>
            </a:r>
            <a:br>
              <a:rPr lang="da-DK" b="1" dirty="0">
                <a:latin typeface="Arial" charset="0"/>
              </a:rPr>
            </a:br>
            <a:r>
              <a:rPr lang="da-DK" b="1" dirty="0">
                <a:latin typeface="Arial" charset="0"/>
              </a:rPr>
              <a:t>sikkerhedsudvalget</a:t>
            </a:r>
          </a:p>
          <a:p>
            <a:pPr marL="72000" indent="-72000">
              <a:buFont typeface="Arial" panose="020B0604020202020204" pitchFamily="34" charset="0"/>
              <a:buChar char="•"/>
            </a:pPr>
            <a:r>
              <a:rPr lang="da-DK" dirty="0"/>
              <a:t>Tværfaglig gruppe med topledelse som formand der sætter mål for sikkerheden</a:t>
            </a:r>
          </a:p>
          <a:p>
            <a:pPr marL="72000" indent="-72000">
              <a:buFont typeface="Arial" panose="020B0604020202020204" pitchFamily="34" charset="0"/>
              <a:buChar char="•"/>
            </a:pPr>
            <a:r>
              <a:rPr lang="da-DK" dirty="0"/>
              <a:t>Sørger for at informationssikker-heden realiseres og efterleves i organisationen.</a:t>
            </a:r>
          </a:p>
          <a:p>
            <a:pPr defTabSz="816011" fontAlgn="base">
              <a:lnSpc>
                <a:spcPct val="108000"/>
              </a:lnSpc>
              <a:spcBef>
                <a:spcPct val="54000"/>
              </a:spcBef>
              <a:spcAft>
                <a:spcPct val="0"/>
              </a:spcAft>
            </a:pPr>
            <a:endParaRPr lang="da-DK" sz="892" b="1" dirty="0">
              <a:latin typeface="Arial" charset="0"/>
            </a:endParaRPr>
          </a:p>
        </p:txBody>
      </p:sp>
      <p:pic>
        <p:nvPicPr>
          <p:cNvPr id="134" name="Billede 133">
            <a:extLst>
              <a:ext uri="{FF2B5EF4-FFF2-40B4-BE49-F238E27FC236}">
                <a16:creationId xmlns:a16="http://schemas.microsoft.com/office/drawing/2014/main" id="{1F0B64D0-F282-004D-B6ED-DD968488B0E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46168" y="4197527"/>
            <a:ext cx="539810" cy="1080000"/>
          </a:xfrm>
          <a:prstGeom prst="rect">
            <a:avLst/>
          </a:prstGeom>
        </p:spPr>
      </p:pic>
      <p:pic>
        <p:nvPicPr>
          <p:cNvPr id="135" name="Billede 134">
            <a:extLst>
              <a:ext uri="{FF2B5EF4-FFF2-40B4-BE49-F238E27FC236}">
                <a16:creationId xmlns:a16="http://schemas.microsoft.com/office/drawing/2014/main" id="{115F4C93-6494-EA4D-9A9F-5DE0926CA76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506727" y="4197527"/>
            <a:ext cx="540000" cy="1080000"/>
          </a:xfrm>
          <a:prstGeom prst="rect">
            <a:avLst/>
          </a:prstGeom>
        </p:spPr>
      </p:pic>
      <p:pic>
        <p:nvPicPr>
          <p:cNvPr id="136" name="Billede 135">
            <a:extLst>
              <a:ext uri="{FF2B5EF4-FFF2-40B4-BE49-F238E27FC236}">
                <a16:creationId xmlns:a16="http://schemas.microsoft.com/office/drawing/2014/main" id="{B92A7914-FD32-BA45-B787-CDA9ED56D4F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67476" y="4197527"/>
            <a:ext cx="539810" cy="1080000"/>
          </a:xfrm>
          <a:prstGeom prst="rect">
            <a:avLst/>
          </a:prstGeom>
        </p:spPr>
      </p:pic>
    </p:spTree>
    <p:extLst>
      <p:ext uri="{BB962C8B-B14F-4D97-AF65-F5344CB8AC3E}">
        <p14:creationId xmlns:p14="http://schemas.microsoft.com/office/powerpoint/2010/main" val="2025968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noChangeAspect="1"/>
          </p:cNvSpPr>
          <p:nvPr/>
        </p:nvSpPr>
        <p:spPr bwMode="auto">
          <a:xfrm>
            <a:off x="2257972" y="1762418"/>
            <a:ext cx="1884745" cy="3746207"/>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pPr defTabSz="914400" fontAlgn="base">
              <a:lnSpc>
                <a:spcPct val="108000"/>
              </a:lnSpc>
              <a:spcBef>
                <a:spcPct val="54000"/>
              </a:spcBef>
              <a:spcAft>
                <a:spcPct val="0"/>
              </a:spcAft>
            </a:pPr>
            <a:r>
              <a:rPr lang="da-DK" sz="1100" b="1" dirty="0">
                <a:latin typeface="Arial" charset="0"/>
              </a:rPr>
              <a:t>HR</a:t>
            </a:r>
          </a:p>
          <a:p>
            <a:pPr marL="72000" indent="-72000">
              <a:lnSpc>
                <a:spcPct val="100000"/>
              </a:lnSpc>
              <a:spcAft>
                <a:spcPts val="400"/>
              </a:spcAft>
            </a:pPr>
            <a:r>
              <a:rPr lang="da-DK" sz="900" dirty="0"/>
              <a:t>Varetager:</a:t>
            </a:r>
          </a:p>
          <a:p>
            <a:pPr marL="72000" indent="-72000">
              <a:lnSpc>
                <a:spcPct val="100000"/>
              </a:lnSpc>
              <a:spcAft>
                <a:spcPts val="400"/>
              </a:spcAft>
              <a:buFont typeface="Arial" panose="020B0604020202020204" pitchFamily="34" charset="0"/>
              <a:buChar char="•"/>
            </a:pPr>
            <a:r>
              <a:rPr lang="da-DK" sz="900" dirty="0"/>
              <a:t>Specialistopgaver, trivselsproblemer</a:t>
            </a:r>
          </a:p>
          <a:p>
            <a:pPr marL="72000" indent="-72000">
              <a:lnSpc>
                <a:spcPct val="100000"/>
              </a:lnSpc>
              <a:spcAft>
                <a:spcPts val="400"/>
              </a:spcAft>
              <a:buFont typeface="Arial" panose="020B0604020202020204" pitchFamily="34" charset="0"/>
              <a:buChar char="•"/>
            </a:pPr>
            <a:r>
              <a:rPr lang="da-DK" sz="900" dirty="0"/>
              <a:t>Administrative opgaver såsom ansættelser, funktionsskifte, afskedigelser og vedligehold af stamdata</a:t>
            </a:r>
          </a:p>
          <a:p>
            <a:pPr marL="72000" indent="-72000">
              <a:lnSpc>
                <a:spcPct val="100000"/>
              </a:lnSpc>
              <a:spcAft>
                <a:spcPts val="400"/>
              </a:spcAft>
              <a:buFont typeface="Arial" panose="020B0604020202020204" pitchFamily="34" charset="0"/>
              <a:buChar char="•"/>
            </a:pPr>
            <a:r>
              <a:rPr lang="da-DK" sz="900" dirty="0"/>
              <a:t>Forretningsorienterede opgaver, fx ressourcebemanding, jf. strategi.</a:t>
            </a:r>
          </a:p>
          <a:p>
            <a:pPr marL="72000" indent="-72000">
              <a:lnSpc>
                <a:spcPct val="100000"/>
              </a:lnSpc>
              <a:spcAft>
                <a:spcPts val="400"/>
              </a:spcAft>
              <a:buFont typeface="Arial" panose="020B0604020202020204" pitchFamily="34" charset="0"/>
              <a:buChar char="•"/>
            </a:pPr>
            <a:endParaRPr lang="da-DK" sz="900" dirty="0"/>
          </a:p>
          <a:p>
            <a:pPr marL="84138" indent="-84138">
              <a:lnSpc>
                <a:spcPct val="100000"/>
              </a:lnSpc>
              <a:buFont typeface="Arial" panose="020B0604020202020204" pitchFamily="34" charset="0"/>
              <a:buChar char="•"/>
            </a:pPr>
            <a:endParaRPr lang="da-DK" sz="900" dirty="0"/>
          </a:p>
          <a:p>
            <a:pPr defTabSz="816011" fontAlgn="base">
              <a:lnSpc>
                <a:spcPct val="108000"/>
              </a:lnSpc>
              <a:spcBef>
                <a:spcPct val="54000"/>
              </a:spcBef>
              <a:spcAft>
                <a:spcPct val="0"/>
              </a:spcAft>
            </a:pPr>
            <a:endParaRPr lang="da-DK" sz="892" b="1" dirty="0">
              <a:latin typeface="Arial" charset="0"/>
            </a:endParaRPr>
          </a:p>
        </p:txBody>
      </p:sp>
      <p:graphicFrame>
        <p:nvGraphicFramePr>
          <p:cNvPr id="3" name="Object 2" hidden="1"/>
          <p:cNvGraphicFramePr>
            <a:graphicFrameLocks noChangeAspect="1"/>
          </p:cNvGraphicFramePr>
          <p:nvPr>
            <p:custDataLst>
              <p:tags r:id="rId2"/>
            </p:custDataLst>
          </p:nvPr>
        </p:nvGraphicFramePr>
        <p:xfrm>
          <a:off x="1361112" y="1417"/>
          <a:ext cx="1416" cy="1416"/>
        </p:xfrm>
        <a:graphic>
          <a:graphicData uri="http://schemas.openxmlformats.org/presentationml/2006/ole">
            <mc:AlternateContent xmlns:mc="http://schemas.openxmlformats.org/markup-compatibility/2006">
              <mc:Choice xmlns:v="urn:schemas-microsoft-com:vml" Requires="v">
                <p:oleObj spid="_x0000_s16484" name="think-cell Slide" r:id="rId5" imgW="530" imgH="528" progId="TCLayout.ActiveDocument.1">
                  <p:embed/>
                </p:oleObj>
              </mc:Choice>
              <mc:Fallback>
                <p:oleObj name="think-cell Slide" r:id="rId5" imgW="530" imgH="528" progId="TCLayout.ActiveDocument.1">
                  <p:embed/>
                  <p:pic>
                    <p:nvPicPr>
                      <p:cNvPr id="3" name="Object 2" hidden="1"/>
                      <p:cNvPicPr/>
                      <p:nvPr/>
                    </p:nvPicPr>
                    <p:blipFill>
                      <a:blip r:embed="rId6"/>
                      <a:stretch>
                        <a:fillRect/>
                      </a:stretch>
                    </p:blipFill>
                    <p:spPr>
                      <a:xfrm>
                        <a:off x="1361112" y="1417"/>
                        <a:ext cx="1416" cy="1416"/>
                      </a:xfrm>
                      <a:prstGeom prst="rect">
                        <a:avLst/>
                      </a:prstGeom>
                    </p:spPr>
                  </p:pic>
                </p:oleObj>
              </mc:Fallback>
            </mc:AlternateContent>
          </a:graphicData>
        </a:graphic>
      </p:graphicFrame>
      <p:sp>
        <p:nvSpPr>
          <p:cNvPr id="29" name="Rectangle 28"/>
          <p:cNvSpPr/>
          <p:nvPr/>
        </p:nvSpPr>
        <p:spPr bwMode="auto">
          <a:xfrm rot="5400000">
            <a:off x="5990325" y="-2710353"/>
            <a:ext cx="613538" cy="8078243"/>
          </a:xfrm>
          <a:prstGeom prst="rect">
            <a:avLst/>
          </a:prstGeom>
          <a:solidFill>
            <a:schemeClr val="tx1"/>
          </a:solidFill>
          <a:ln w="6350" cap="flat" cmpd="sng" algn="ctr">
            <a:noFill/>
            <a:prstDash val="solid"/>
            <a:round/>
            <a:headEnd type="none" w="med" len="med"/>
            <a:tailEnd type="none" w="med" len="med"/>
          </a:ln>
          <a:effectLst/>
        </p:spPr>
        <p:txBody>
          <a:bodyPr rot="0" spcFirstLastPara="0" vert="vert270" wrap="square" lIns="80313" tIns="41763" rIns="80313" bIns="41763" numCol="1" spcCol="0" rtlCol="0" fromWordArt="0" anchor="ctr" anchorCtr="0" forceAA="0" compatLnSpc="1">
            <a:prstTxWarp prst="textNoShape">
              <a:avLst/>
            </a:prstTxWarp>
            <a:noAutofit/>
          </a:bodyPr>
          <a:lstStyle/>
          <a:p>
            <a:pPr algn="ctr" defTabSz="816011" fontAlgn="base">
              <a:lnSpc>
                <a:spcPct val="108000"/>
              </a:lnSpc>
              <a:spcBef>
                <a:spcPct val="54000"/>
              </a:spcBef>
              <a:spcAft>
                <a:spcPct val="0"/>
              </a:spcAft>
            </a:pPr>
            <a:r>
              <a:rPr lang="da-DK" sz="1400" b="1" dirty="0">
                <a:solidFill>
                  <a:schemeClr val="bg1"/>
                </a:solidFill>
                <a:latin typeface="Arial" charset="0"/>
              </a:rPr>
              <a:t>Støttefunktioner</a:t>
            </a:r>
          </a:p>
        </p:txBody>
      </p:sp>
      <p:sp>
        <p:nvSpPr>
          <p:cNvPr id="6" name="Title 5"/>
          <p:cNvSpPr>
            <a:spLocks noGrp="1"/>
          </p:cNvSpPr>
          <p:nvPr>
            <p:ph type="title"/>
          </p:nvPr>
        </p:nvSpPr>
        <p:spPr/>
        <p:txBody>
          <a:bodyPr/>
          <a:lstStyle/>
          <a:p>
            <a:r>
              <a:rPr lang="da-DK" dirty="0">
                <a:solidFill>
                  <a:schemeClr val="tx2"/>
                </a:solidFill>
              </a:rPr>
              <a:t>Støttefunktioner og kerneopgaver </a:t>
            </a:r>
          </a:p>
        </p:txBody>
      </p:sp>
      <p:sp>
        <p:nvSpPr>
          <p:cNvPr id="39" name="Rectangle 38"/>
          <p:cNvSpPr/>
          <p:nvPr/>
        </p:nvSpPr>
        <p:spPr bwMode="auto">
          <a:xfrm rot="5400000">
            <a:off x="-105498" y="1683151"/>
            <a:ext cx="2864880" cy="1544400"/>
          </a:xfrm>
          <a:prstGeom prst="rect">
            <a:avLst/>
          </a:prstGeom>
          <a:solidFill>
            <a:schemeClr val="tx1"/>
          </a:solidFill>
          <a:ln w="6350" cap="flat" cmpd="sng" algn="ctr">
            <a:noFill/>
            <a:prstDash val="solid"/>
            <a:round/>
            <a:headEnd type="none" w="med" len="med"/>
            <a:tailEnd type="none" w="med" len="med"/>
          </a:ln>
          <a:effectLst/>
        </p:spPr>
        <p:txBody>
          <a:bodyPr rot="0" spcFirstLastPara="0" vert="vert270" wrap="square" lIns="90000" tIns="90000" rIns="90000" bIns="90000" numCol="1" spcCol="0" rtlCol="0" fromWordArt="0" anchor="ctr" anchorCtr="0" forceAA="0" compatLnSpc="1">
            <a:prstTxWarp prst="textNoShape">
              <a:avLst/>
            </a:prstTxWarp>
            <a:noAutofit/>
          </a:bodyPr>
          <a:lstStyle/>
          <a:p>
            <a:pPr algn="ctr" defTabSz="914400" fontAlgn="base">
              <a:spcAft>
                <a:spcPct val="0"/>
              </a:spcAft>
            </a:pPr>
            <a:r>
              <a:rPr lang="da-DK" sz="1400" b="1" dirty="0">
                <a:solidFill>
                  <a:schemeClr val="bg1"/>
                </a:solidFill>
                <a:latin typeface="Arial" charset="0"/>
              </a:rPr>
              <a:t>Typiske </a:t>
            </a:r>
          </a:p>
          <a:p>
            <a:pPr algn="ctr" defTabSz="914400" fontAlgn="base">
              <a:spcAft>
                <a:spcPct val="0"/>
              </a:spcAft>
            </a:pPr>
            <a:r>
              <a:rPr lang="da-DK" sz="1400" b="1" dirty="0">
                <a:solidFill>
                  <a:schemeClr val="bg1"/>
                </a:solidFill>
                <a:latin typeface="Arial" charset="0"/>
              </a:rPr>
              <a:t>kerneopgaver </a:t>
            </a:r>
          </a:p>
        </p:txBody>
      </p:sp>
      <p:sp>
        <p:nvSpPr>
          <p:cNvPr id="126" name="Rectangle 38">
            <a:extLst>
              <a:ext uri="{FF2B5EF4-FFF2-40B4-BE49-F238E27FC236}">
                <a16:creationId xmlns:a16="http://schemas.microsoft.com/office/drawing/2014/main" id="{1E72DD02-823D-444B-801A-E3E4EF6EC60C}"/>
              </a:ext>
            </a:extLst>
          </p:cNvPr>
          <p:cNvSpPr/>
          <p:nvPr/>
        </p:nvSpPr>
        <p:spPr bwMode="auto">
          <a:xfrm rot="5400000">
            <a:off x="630156" y="4051321"/>
            <a:ext cx="1393572" cy="1544400"/>
          </a:xfrm>
          <a:prstGeom prst="rect">
            <a:avLst/>
          </a:prstGeom>
          <a:solidFill>
            <a:schemeClr val="tx1"/>
          </a:solidFill>
          <a:ln w="6350" cap="flat" cmpd="sng" algn="ctr">
            <a:noFill/>
            <a:prstDash val="solid"/>
            <a:round/>
            <a:headEnd type="none" w="med" len="med"/>
            <a:tailEnd type="none" w="med" len="med"/>
          </a:ln>
          <a:effectLst/>
        </p:spPr>
        <p:txBody>
          <a:bodyPr rot="0" spcFirstLastPara="0" vert="vert270" wrap="square" lIns="90000" tIns="90000" rIns="90000" bIns="90000" numCol="1" spcCol="0" rtlCol="0" fromWordArt="0" anchor="ctr" anchorCtr="0" forceAA="0" compatLnSpc="1">
            <a:prstTxWarp prst="textNoShape">
              <a:avLst/>
            </a:prstTxWarp>
            <a:noAutofit/>
          </a:bodyPr>
          <a:lstStyle/>
          <a:p>
            <a:pPr algn="ctr" defTabSz="914400" fontAlgn="base">
              <a:spcAft>
                <a:spcPct val="0"/>
              </a:spcAft>
            </a:pPr>
            <a:r>
              <a:rPr lang="da-DK" sz="1400" b="1" dirty="0">
                <a:solidFill>
                  <a:schemeClr val="bg1"/>
                </a:solidFill>
              </a:rPr>
              <a:t>Typiske opgaver i relation til informations-sikkerhed</a:t>
            </a:r>
          </a:p>
        </p:txBody>
      </p:sp>
      <p:sp>
        <p:nvSpPr>
          <p:cNvPr id="5" name="Tekstfelt 4">
            <a:extLst>
              <a:ext uri="{FF2B5EF4-FFF2-40B4-BE49-F238E27FC236}">
                <a16:creationId xmlns:a16="http://schemas.microsoft.com/office/drawing/2014/main" id="{F4354F3E-3818-A54F-B754-9C52D1CB9F62}"/>
              </a:ext>
            </a:extLst>
          </p:cNvPr>
          <p:cNvSpPr txBox="1"/>
          <p:nvPr/>
        </p:nvSpPr>
        <p:spPr>
          <a:xfrm>
            <a:off x="3363402" y="6345141"/>
            <a:ext cx="0" cy="0"/>
          </a:xfrm>
          <a:prstGeom prst="rect">
            <a:avLst/>
          </a:prstGeom>
          <a:noFill/>
        </p:spPr>
        <p:txBody>
          <a:bodyPr wrap="none" lIns="0" tIns="0" rIns="0" bIns="0" rtlCol="0">
            <a:noAutofit/>
          </a:bodyPr>
          <a:lstStyle/>
          <a:p>
            <a:pPr algn="l"/>
            <a:endParaRPr lang="da-DK" sz="1200" dirty="0">
              <a:solidFill>
                <a:srgbClr val="343536"/>
              </a:solidFill>
              <a:ea typeface="Work Sans" charset="0"/>
              <a:cs typeface="Work Sans" charset="0"/>
            </a:endParaRPr>
          </a:p>
        </p:txBody>
      </p:sp>
      <p:sp>
        <p:nvSpPr>
          <p:cNvPr id="127" name="Rectangle 27">
            <a:extLst>
              <a:ext uri="{FF2B5EF4-FFF2-40B4-BE49-F238E27FC236}">
                <a16:creationId xmlns:a16="http://schemas.microsoft.com/office/drawing/2014/main" id="{06E75448-83B2-AA43-89CD-4DD1149C6901}"/>
              </a:ext>
            </a:extLst>
          </p:cNvPr>
          <p:cNvSpPr>
            <a:spLocks noChangeAspect="1"/>
          </p:cNvSpPr>
          <p:nvPr/>
        </p:nvSpPr>
        <p:spPr bwMode="auto">
          <a:xfrm>
            <a:off x="4323116" y="1762418"/>
            <a:ext cx="1884745" cy="3746207"/>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r>
              <a:rPr lang="da-DK" sz="1100" b="1" dirty="0"/>
              <a:t>Økonomi</a:t>
            </a:r>
          </a:p>
          <a:p>
            <a:pPr marL="72000" indent="-72000">
              <a:lnSpc>
                <a:spcPct val="100000"/>
              </a:lnSpc>
              <a:spcAft>
                <a:spcPts val="400"/>
              </a:spcAft>
            </a:pPr>
            <a:r>
              <a:rPr lang="da-DK" sz="900" dirty="0"/>
              <a:t>Varetager:</a:t>
            </a:r>
          </a:p>
          <a:p>
            <a:pPr marL="72000" indent="-72000">
              <a:lnSpc>
                <a:spcPct val="100000"/>
              </a:lnSpc>
              <a:spcAft>
                <a:spcPts val="400"/>
              </a:spcAft>
              <a:buFont typeface="Arial" panose="020B0604020202020204" pitchFamily="34" charset="0"/>
              <a:buChar char="•"/>
            </a:pPr>
            <a:r>
              <a:rPr lang="da-DK" sz="900" dirty="0"/>
              <a:t>Økonomiske forhold, herunder bogføring, udarbejdelse af interne </a:t>
            </a:r>
            <a:br>
              <a:rPr lang="da-DK" sz="900" dirty="0"/>
            </a:br>
            <a:r>
              <a:rPr lang="da-DK" sz="900" dirty="0"/>
              <a:t>og eksterne regnskaber, budgettering, ind- og udbetalinger, samt løn- og gageudbetalinger mv.</a:t>
            </a:r>
          </a:p>
          <a:p>
            <a:pPr marL="72000" indent="-72000" defTabSz="816011" fontAlgn="base">
              <a:lnSpc>
                <a:spcPct val="108000"/>
              </a:lnSpc>
              <a:spcBef>
                <a:spcPct val="54000"/>
              </a:spcBef>
              <a:spcAft>
                <a:spcPts val="400"/>
              </a:spcAft>
            </a:pPr>
            <a:endParaRPr lang="da-DK" sz="900" b="1" dirty="0"/>
          </a:p>
          <a:p>
            <a:pPr marL="72000" indent="-72000" defTabSz="816011" fontAlgn="base">
              <a:lnSpc>
                <a:spcPct val="108000"/>
              </a:lnSpc>
              <a:spcBef>
                <a:spcPct val="54000"/>
              </a:spcBef>
              <a:spcAft>
                <a:spcPts val="400"/>
              </a:spcAft>
            </a:pPr>
            <a:endParaRPr lang="da-DK" sz="900" b="1" dirty="0"/>
          </a:p>
          <a:p>
            <a:pPr marL="72000" indent="-72000" defTabSz="816011" fontAlgn="base">
              <a:lnSpc>
                <a:spcPct val="108000"/>
              </a:lnSpc>
              <a:spcBef>
                <a:spcPct val="54000"/>
              </a:spcBef>
              <a:spcAft>
                <a:spcPts val="400"/>
              </a:spcAft>
            </a:pPr>
            <a:endParaRPr lang="da-DK" sz="900" b="1" dirty="0"/>
          </a:p>
        </p:txBody>
      </p:sp>
      <p:sp>
        <p:nvSpPr>
          <p:cNvPr id="133" name="Rectangle 27">
            <a:extLst>
              <a:ext uri="{FF2B5EF4-FFF2-40B4-BE49-F238E27FC236}">
                <a16:creationId xmlns:a16="http://schemas.microsoft.com/office/drawing/2014/main" id="{196EEB9D-12B8-B34F-BADC-54734EC95C15}"/>
              </a:ext>
            </a:extLst>
          </p:cNvPr>
          <p:cNvSpPr>
            <a:spLocks noChangeAspect="1"/>
          </p:cNvSpPr>
          <p:nvPr/>
        </p:nvSpPr>
        <p:spPr bwMode="auto">
          <a:xfrm>
            <a:off x="6388260" y="1762418"/>
            <a:ext cx="1884745" cy="3746207"/>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r>
              <a:rPr lang="da-DK" sz="1100" b="1" dirty="0"/>
              <a:t>Jura/kontrakt</a:t>
            </a:r>
          </a:p>
          <a:p>
            <a:pPr marL="72000" indent="-72000">
              <a:lnSpc>
                <a:spcPct val="100000"/>
              </a:lnSpc>
              <a:spcAft>
                <a:spcPts val="400"/>
              </a:spcAft>
            </a:pPr>
            <a:r>
              <a:rPr lang="da-DK" sz="900" dirty="0"/>
              <a:t>Varetager:</a:t>
            </a:r>
          </a:p>
          <a:p>
            <a:pPr marL="72000" indent="-72000">
              <a:lnSpc>
                <a:spcPct val="100000"/>
              </a:lnSpc>
              <a:spcAft>
                <a:spcPts val="400"/>
              </a:spcAft>
              <a:buFont typeface="Arial" panose="020B0604020202020204" pitchFamily="34" charset="0"/>
              <a:buChar char="•"/>
            </a:pPr>
            <a:r>
              <a:rPr lang="da-DK" sz="900" dirty="0"/>
              <a:t>Kunde- og leverandørkontakt, omsætningsfastholdelse </a:t>
            </a:r>
            <a:br>
              <a:rPr lang="da-DK" sz="900" dirty="0"/>
            </a:br>
            <a:r>
              <a:rPr lang="da-DK" sz="900" dirty="0"/>
              <a:t>og -udvikling samt kontraktstyring</a:t>
            </a:r>
          </a:p>
          <a:p>
            <a:pPr marL="72000" indent="-72000">
              <a:lnSpc>
                <a:spcPct val="100000"/>
              </a:lnSpc>
              <a:spcAft>
                <a:spcPts val="400"/>
              </a:spcAft>
              <a:buFont typeface="Arial" panose="020B0604020202020204" pitchFamily="34" charset="0"/>
              <a:buChar char="•"/>
            </a:pPr>
            <a:r>
              <a:rPr lang="da-DK" sz="900" dirty="0"/>
              <a:t>Rådgivning om indkøb i lyset af juridiske og kontraktuelle forhold.</a:t>
            </a:r>
          </a:p>
          <a:p>
            <a:pPr marL="72000" indent="-72000" defTabSz="816011" fontAlgn="base">
              <a:lnSpc>
                <a:spcPct val="108000"/>
              </a:lnSpc>
              <a:spcBef>
                <a:spcPct val="54000"/>
              </a:spcBef>
              <a:spcAft>
                <a:spcPts val="400"/>
              </a:spcAft>
            </a:pPr>
            <a:endParaRPr lang="da-DK" sz="900" b="1" dirty="0"/>
          </a:p>
          <a:p>
            <a:pPr marL="72000" indent="-72000" defTabSz="816011" fontAlgn="base">
              <a:lnSpc>
                <a:spcPct val="108000"/>
              </a:lnSpc>
              <a:spcBef>
                <a:spcPct val="54000"/>
              </a:spcBef>
              <a:spcAft>
                <a:spcPts val="400"/>
              </a:spcAft>
            </a:pPr>
            <a:endParaRPr lang="da-DK" sz="900" b="1" dirty="0"/>
          </a:p>
        </p:txBody>
      </p:sp>
      <p:sp>
        <p:nvSpPr>
          <p:cNvPr id="134" name="Rectangle 27">
            <a:extLst>
              <a:ext uri="{FF2B5EF4-FFF2-40B4-BE49-F238E27FC236}">
                <a16:creationId xmlns:a16="http://schemas.microsoft.com/office/drawing/2014/main" id="{824643AE-A3A4-4445-A09C-DBC1B2B6EC3A}"/>
              </a:ext>
            </a:extLst>
          </p:cNvPr>
          <p:cNvSpPr>
            <a:spLocks noChangeAspect="1"/>
          </p:cNvSpPr>
          <p:nvPr/>
        </p:nvSpPr>
        <p:spPr bwMode="auto">
          <a:xfrm>
            <a:off x="8453404" y="1762418"/>
            <a:ext cx="1884745" cy="3746207"/>
          </a:xfrm>
          <a:prstGeom prst="rect">
            <a:avLst/>
          </a:prstGeom>
          <a:solidFill>
            <a:schemeClr val="bg1"/>
          </a:solidFill>
          <a:ln w="6350" cap="flat" cmpd="sng" algn="ctr">
            <a:noFill/>
            <a:prstDash val="solid"/>
            <a:round/>
            <a:headEnd type="none" w="med" len="med"/>
            <a:tailEnd type="none" w="med" len="med"/>
          </a:ln>
          <a:effectLst/>
        </p:spPr>
        <p:txBody>
          <a:bodyPr rot="0" spcFirstLastPara="0" vert="horz" wrap="square" lIns="180000" tIns="180000" rIns="180000" bIns="180000" numCol="1" spcCol="0" rtlCol="0" fromWordArt="0" anchor="t" anchorCtr="0" forceAA="0" compatLnSpc="1">
            <a:prstTxWarp prst="textNoShape">
              <a:avLst/>
            </a:prstTxWarp>
            <a:noAutofit/>
          </a:bodyPr>
          <a:lstStyle/>
          <a:p>
            <a:r>
              <a:rPr lang="da-DK" sz="1100" b="1" dirty="0"/>
              <a:t>It-ansvarlig/arkitekt</a:t>
            </a:r>
          </a:p>
          <a:p>
            <a:pPr>
              <a:lnSpc>
                <a:spcPct val="100000"/>
              </a:lnSpc>
              <a:spcAft>
                <a:spcPts val="400"/>
              </a:spcAft>
            </a:pPr>
            <a:r>
              <a:rPr lang="da-DK" sz="900" dirty="0"/>
              <a:t>Varetager:</a:t>
            </a:r>
          </a:p>
          <a:p>
            <a:pPr marL="72000" indent="-72000">
              <a:lnSpc>
                <a:spcPct val="100000"/>
              </a:lnSpc>
              <a:spcAft>
                <a:spcPts val="400"/>
              </a:spcAft>
              <a:buFont typeface="Arial" panose="020B0604020202020204" pitchFamily="34" charset="0"/>
              <a:buChar char="•"/>
            </a:pPr>
            <a:r>
              <a:rPr lang="da-DK" sz="900" dirty="0"/>
              <a:t>Koblingen mellem forretning/forvaltning er </a:t>
            </a:r>
            <a:br>
              <a:rPr lang="da-DK" sz="900" dirty="0"/>
            </a:br>
            <a:r>
              <a:rPr lang="da-DK" sz="900" dirty="0"/>
              <a:t>it-understøttet, således </a:t>
            </a:r>
            <a:br>
              <a:rPr lang="da-DK" sz="900" dirty="0"/>
            </a:br>
            <a:r>
              <a:rPr lang="da-DK" sz="900" dirty="0"/>
              <a:t>der er den nødvendige sammenhæng mellem forretnings- og it-arkitektur </a:t>
            </a:r>
          </a:p>
          <a:p>
            <a:pPr marL="72000" indent="-72000">
              <a:lnSpc>
                <a:spcPct val="100000"/>
              </a:lnSpc>
              <a:spcAft>
                <a:spcPts val="400"/>
              </a:spcAft>
              <a:buFont typeface="Arial" panose="020B0604020202020204" pitchFamily="34" charset="0"/>
              <a:buChar char="•"/>
            </a:pPr>
            <a:r>
              <a:rPr lang="da-DK" sz="900" dirty="0"/>
              <a:t>Sikringen af principper for systemernes design og udvikling og for deres indbyrdes sammenhæng.</a:t>
            </a:r>
          </a:p>
          <a:p>
            <a:pPr marL="72000" indent="-72000" defTabSz="816011" fontAlgn="base">
              <a:lnSpc>
                <a:spcPct val="108000"/>
              </a:lnSpc>
              <a:spcBef>
                <a:spcPct val="54000"/>
              </a:spcBef>
              <a:spcAft>
                <a:spcPts val="400"/>
              </a:spcAft>
            </a:pPr>
            <a:endParaRPr lang="da-DK" sz="900" b="1" dirty="0">
              <a:latin typeface="Arial" charset="0"/>
            </a:endParaRPr>
          </a:p>
        </p:txBody>
      </p:sp>
      <p:cxnSp>
        <p:nvCxnSpPr>
          <p:cNvPr id="14" name="Straight Connector 13"/>
          <p:cNvCxnSpPr/>
          <p:nvPr/>
        </p:nvCxnSpPr>
        <p:spPr bwMode="auto">
          <a:xfrm>
            <a:off x="554742" y="4016132"/>
            <a:ext cx="9781471" cy="0"/>
          </a:xfrm>
          <a:prstGeom prst="line">
            <a:avLst/>
          </a:prstGeom>
          <a:solidFill>
            <a:schemeClr val="accent1"/>
          </a:solidFill>
          <a:ln w="25400" cap="flat" cmpd="sng" algn="ctr">
            <a:solidFill>
              <a:schemeClr val="accent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kstfelt 6">
            <a:extLst>
              <a:ext uri="{FF2B5EF4-FFF2-40B4-BE49-F238E27FC236}">
                <a16:creationId xmlns:a16="http://schemas.microsoft.com/office/drawing/2014/main" id="{A5834B08-D6E2-5246-A8C2-D8CF9C8A8EF6}"/>
              </a:ext>
            </a:extLst>
          </p:cNvPr>
          <p:cNvSpPr txBox="1"/>
          <p:nvPr/>
        </p:nvSpPr>
        <p:spPr>
          <a:xfrm>
            <a:off x="2270894" y="4126731"/>
            <a:ext cx="1871823" cy="1393572"/>
          </a:xfrm>
          <a:prstGeom prst="rect">
            <a:avLst/>
          </a:prstGeom>
          <a:noFill/>
        </p:spPr>
        <p:txBody>
          <a:bodyPr wrap="square" lIns="180000" tIns="0" rIns="90000" bIns="180000" rtlCol="0" anchor="t" anchorCtr="0">
            <a:noAutofit/>
          </a:bodyPr>
          <a:lstStyle/>
          <a:p>
            <a:pPr marL="72000" indent="-72000">
              <a:lnSpc>
                <a:spcPct val="100000"/>
              </a:lnSpc>
              <a:spcAft>
                <a:spcPts val="400"/>
              </a:spcAft>
              <a:buFont typeface="Arial" panose="020B0604020202020204" pitchFamily="34" charset="0"/>
              <a:buChar char="•"/>
            </a:pPr>
            <a:r>
              <a:rPr lang="da-DK" sz="900" dirty="0"/>
              <a:t>Forvaltning af sikkerhedsgodkendelser  samt udarbejdelse og gennemførelse af awarenes-program.</a:t>
            </a:r>
          </a:p>
          <a:p>
            <a:pPr marL="72000" indent="-72000">
              <a:lnSpc>
                <a:spcPct val="100000"/>
              </a:lnSpc>
              <a:spcAft>
                <a:spcPts val="400"/>
              </a:spcAft>
              <a:buFont typeface="Arial" panose="020B0604020202020204" pitchFamily="34" charset="0"/>
              <a:buChar char="•"/>
            </a:pPr>
            <a:r>
              <a:rPr lang="da-DK" sz="900" dirty="0"/>
              <a:t>Udarbejdelsen af brugerrettede sikkerhedspolitikker og HR- beredskabsplaner.</a:t>
            </a:r>
          </a:p>
          <a:p>
            <a:pPr algn="l"/>
            <a:endParaRPr lang="da-DK" sz="900" dirty="0">
              <a:solidFill>
                <a:srgbClr val="343536"/>
              </a:solidFill>
              <a:ea typeface="Work Sans" charset="0"/>
              <a:cs typeface="Work Sans" charset="0"/>
            </a:endParaRPr>
          </a:p>
        </p:txBody>
      </p:sp>
      <p:sp>
        <p:nvSpPr>
          <p:cNvPr id="135" name="Tekstfelt 134">
            <a:extLst>
              <a:ext uri="{FF2B5EF4-FFF2-40B4-BE49-F238E27FC236}">
                <a16:creationId xmlns:a16="http://schemas.microsoft.com/office/drawing/2014/main" id="{66DA4F49-AF4A-7F44-96B1-C91F69ADFA34}"/>
              </a:ext>
            </a:extLst>
          </p:cNvPr>
          <p:cNvSpPr txBox="1"/>
          <p:nvPr/>
        </p:nvSpPr>
        <p:spPr>
          <a:xfrm>
            <a:off x="4323116" y="4126731"/>
            <a:ext cx="1871823" cy="1393572"/>
          </a:xfrm>
          <a:prstGeom prst="rect">
            <a:avLst/>
          </a:prstGeom>
          <a:noFill/>
        </p:spPr>
        <p:txBody>
          <a:bodyPr wrap="square" lIns="180000" tIns="0" rIns="90000" bIns="180000" rtlCol="0" anchor="t" anchorCtr="0">
            <a:noAutofit/>
          </a:bodyPr>
          <a:lstStyle/>
          <a:p>
            <a:pPr marL="72000" indent="-72000">
              <a:lnSpc>
                <a:spcPct val="100000"/>
              </a:lnSpc>
              <a:spcAft>
                <a:spcPts val="400"/>
              </a:spcAft>
              <a:buFont typeface="Arial" panose="020B0604020202020204" pitchFamily="34" charset="0"/>
              <a:buChar char="•"/>
            </a:pPr>
            <a:r>
              <a:rPr lang="da-DK" sz="900" dirty="0"/>
              <a:t>Budgettering og opfølgning af informations-sikkerhedsaktiviteter  </a:t>
            </a:r>
          </a:p>
          <a:p>
            <a:pPr marL="72000" indent="-72000">
              <a:lnSpc>
                <a:spcPct val="100000"/>
              </a:lnSpc>
              <a:spcAft>
                <a:spcPts val="400"/>
              </a:spcAft>
              <a:buFont typeface="Arial" panose="020B0604020202020204" pitchFamily="34" charset="0"/>
              <a:buChar char="•"/>
            </a:pPr>
            <a:r>
              <a:rPr lang="da-DK" sz="900" dirty="0"/>
              <a:t>Økonomisk konkretisering af konsekvenser af risici</a:t>
            </a:r>
          </a:p>
          <a:p>
            <a:pPr marL="72000" indent="-72000">
              <a:lnSpc>
                <a:spcPct val="100000"/>
              </a:lnSpc>
              <a:spcAft>
                <a:spcPts val="400"/>
              </a:spcAft>
              <a:buFont typeface="Arial" panose="020B0604020202020204" pitchFamily="34" charset="0"/>
              <a:buChar char="•"/>
            </a:pPr>
            <a:r>
              <a:rPr lang="da-DK" sz="900" dirty="0"/>
              <a:t>Evt. hensættelser af midler.</a:t>
            </a:r>
          </a:p>
        </p:txBody>
      </p:sp>
      <p:sp>
        <p:nvSpPr>
          <p:cNvPr id="136" name="Tekstfelt 135">
            <a:extLst>
              <a:ext uri="{FF2B5EF4-FFF2-40B4-BE49-F238E27FC236}">
                <a16:creationId xmlns:a16="http://schemas.microsoft.com/office/drawing/2014/main" id="{D7FBC4B2-09EC-6745-BC4D-F0F5873CDBD7}"/>
              </a:ext>
            </a:extLst>
          </p:cNvPr>
          <p:cNvSpPr txBox="1"/>
          <p:nvPr/>
        </p:nvSpPr>
        <p:spPr>
          <a:xfrm>
            <a:off x="6382506" y="4126731"/>
            <a:ext cx="1871823" cy="1393572"/>
          </a:xfrm>
          <a:prstGeom prst="rect">
            <a:avLst/>
          </a:prstGeom>
          <a:noFill/>
        </p:spPr>
        <p:txBody>
          <a:bodyPr wrap="square" lIns="180000" tIns="0" rIns="90000" bIns="180000" rtlCol="0" anchor="t" anchorCtr="0">
            <a:noAutofit/>
          </a:bodyPr>
          <a:lstStyle/>
          <a:p>
            <a:pPr marL="72000" indent="-72000">
              <a:lnSpc>
                <a:spcPct val="100000"/>
              </a:lnSpc>
              <a:spcAft>
                <a:spcPts val="400"/>
              </a:spcAft>
              <a:buFont typeface="Arial" panose="020B0604020202020204" pitchFamily="34" charset="0"/>
              <a:buChar char="•"/>
            </a:pPr>
            <a:r>
              <a:rPr lang="da-DK" sz="900" dirty="0"/>
              <a:t>Fortolkning af love og direktiver for persondata og informationssikkerhed generelt</a:t>
            </a:r>
          </a:p>
          <a:p>
            <a:pPr marL="72000" indent="-72000">
              <a:lnSpc>
                <a:spcPct val="100000"/>
              </a:lnSpc>
              <a:spcAft>
                <a:spcPts val="400"/>
              </a:spcAft>
              <a:buFont typeface="Arial" panose="020B0604020202020204" pitchFamily="34" charset="0"/>
              <a:buChar char="•"/>
            </a:pPr>
            <a:r>
              <a:rPr lang="da-DK" sz="900" dirty="0"/>
              <a:t>Sikringen af kontrakter og juridisk bistand ved leverandørstyring. </a:t>
            </a:r>
          </a:p>
        </p:txBody>
      </p:sp>
      <p:sp>
        <p:nvSpPr>
          <p:cNvPr id="137" name="Tekstfelt 136">
            <a:extLst>
              <a:ext uri="{FF2B5EF4-FFF2-40B4-BE49-F238E27FC236}">
                <a16:creationId xmlns:a16="http://schemas.microsoft.com/office/drawing/2014/main" id="{45A85A81-B7E2-A846-BC3A-01832EB0C162}"/>
              </a:ext>
            </a:extLst>
          </p:cNvPr>
          <p:cNvSpPr txBox="1"/>
          <p:nvPr/>
        </p:nvSpPr>
        <p:spPr>
          <a:xfrm>
            <a:off x="8464021" y="4126731"/>
            <a:ext cx="1871823" cy="1393572"/>
          </a:xfrm>
          <a:prstGeom prst="rect">
            <a:avLst/>
          </a:prstGeom>
          <a:noFill/>
        </p:spPr>
        <p:txBody>
          <a:bodyPr wrap="square" lIns="180000" tIns="0" rIns="90000" bIns="180000" rtlCol="0" anchor="t" anchorCtr="0">
            <a:noAutofit/>
          </a:bodyPr>
          <a:lstStyle/>
          <a:p>
            <a:pPr marL="72000" indent="-72000">
              <a:lnSpc>
                <a:spcPct val="100000"/>
              </a:lnSpc>
              <a:spcAft>
                <a:spcPts val="400"/>
              </a:spcAft>
              <a:buFont typeface="Arial" panose="020B0604020202020204" pitchFamily="34" charset="0"/>
              <a:buChar char="•"/>
            </a:pPr>
            <a:r>
              <a:rPr lang="da-DK" sz="900" dirty="0"/>
              <a:t>Etablering af sikkerhedsarkitektur og valg af sikkerhedsløsninger, herunder løsninger til monitorering, logning og rapportering</a:t>
            </a:r>
          </a:p>
          <a:p>
            <a:pPr marL="72000" indent="-72000">
              <a:lnSpc>
                <a:spcPct val="100000"/>
              </a:lnSpc>
              <a:spcAft>
                <a:spcPts val="400"/>
              </a:spcAft>
              <a:buFont typeface="Arial" panose="020B0604020202020204" pitchFamily="34" charset="0"/>
              <a:buChar char="•"/>
            </a:pPr>
            <a:r>
              <a:rPr lang="da-DK" sz="900" dirty="0"/>
              <a:t>Beredskabsplan for it- arkitekturen.</a:t>
            </a:r>
          </a:p>
        </p:txBody>
      </p:sp>
      <p:grpSp>
        <p:nvGrpSpPr>
          <p:cNvPr id="8" name="Gruppe 7">
            <a:extLst>
              <a:ext uri="{FF2B5EF4-FFF2-40B4-BE49-F238E27FC236}">
                <a16:creationId xmlns:a16="http://schemas.microsoft.com/office/drawing/2014/main" id="{286BD355-53C3-D949-A4C3-CC81A8312BF7}"/>
              </a:ext>
            </a:extLst>
          </p:cNvPr>
          <p:cNvGrpSpPr/>
          <p:nvPr/>
        </p:nvGrpSpPr>
        <p:grpSpPr>
          <a:xfrm>
            <a:off x="5562448" y="1746135"/>
            <a:ext cx="740260" cy="1182773"/>
            <a:chOff x="5562448" y="-1184176"/>
            <a:chExt cx="740260" cy="1182773"/>
          </a:xfrm>
        </p:grpSpPr>
        <p:pic>
          <p:nvPicPr>
            <p:cNvPr id="131" name="Billede 130">
              <a:extLst>
                <a:ext uri="{FF2B5EF4-FFF2-40B4-BE49-F238E27FC236}">
                  <a16:creationId xmlns:a16="http://schemas.microsoft.com/office/drawing/2014/main" id="{815A9A29-9707-BD44-8A6F-1B1FDDC0F7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70908" y="-1184176"/>
              <a:ext cx="631800" cy="1182773"/>
            </a:xfrm>
            <a:prstGeom prst="rect">
              <a:avLst/>
            </a:prstGeom>
          </p:spPr>
        </p:pic>
        <p:pic>
          <p:nvPicPr>
            <p:cNvPr id="132" name="Billede 131">
              <a:extLst>
                <a:ext uri="{FF2B5EF4-FFF2-40B4-BE49-F238E27FC236}">
                  <a16:creationId xmlns:a16="http://schemas.microsoft.com/office/drawing/2014/main" id="{885E0ABA-41E7-5D44-A1DC-68B15761F67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321603">
              <a:off x="5562448" y="-1138772"/>
              <a:ext cx="505440" cy="1010879"/>
            </a:xfrm>
            <a:prstGeom prst="rect">
              <a:avLst/>
            </a:prstGeom>
          </p:spPr>
        </p:pic>
      </p:grpSp>
      <p:grpSp>
        <p:nvGrpSpPr>
          <p:cNvPr id="12" name="Gruppe 11">
            <a:extLst>
              <a:ext uri="{FF2B5EF4-FFF2-40B4-BE49-F238E27FC236}">
                <a16:creationId xmlns:a16="http://schemas.microsoft.com/office/drawing/2014/main" id="{7115EC74-9D81-3E42-9F91-3E735214D450}"/>
              </a:ext>
            </a:extLst>
          </p:cNvPr>
          <p:cNvGrpSpPr/>
          <p:nvPr/>
        </p:nvGrpSpPr>
        <p:grpSpPr>
          <a:xfrm>
            <a:off x="3494351" y="1668464"/>
            <a:ext cx="726490" cy="1286663"/>
            <a:chOff x="3494351" y="-1261847"/>
            <a:chExt cx="726490" cy="1286663"/>
          </a:xfrm>
        </p:grpSpPr>
        <p:pic>
          <p:nvPicPr>
            <p:cNvPr id="129" name="Billede 128">
              <a:extLst>
                <a:ext uri="{FF2B5EF4-FFF2-40B4-BE49-F238E27FC236}">
                  <a16:creationId xmlns:a16="http://schemas.microsoft.com/office/drawing/2014/main" id="{6C423EFD-3D82-0D49-A6F8-A036EFB49F3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90841" y="-1261847"/>
              <a:ext cx="630000" cy="1260445"/>
            </a:xfrm>
            <a:prstGeom prst="rect">
              <a:avLst/>
            </a:prstGeom>
          </p:spPr>
        </p:pic>
        <p:pic>
          <p:nvPicPr>
            <p:cNvPr id="130" name="Billede 129">
              <a:extLst>
                <a:ext uri="{FF2B5EF4-FFF2-40B4-BE49-F238E27FC236}">
                  <a16:creationId xmlns:a16="http://schemas.microsoft.com/office/drawing/2014/main" id="{07BB3AC4-2904-F04C-836B-FEC42751F6C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929445">
              <a:off x="3494351" y="-1087934"/>
              <a:ext cx="556375" cy="1112750"/>
            </a:xfrm>
            <a:prstGeom prst="rect">
              <a:avLst/>
            </a:prstGeom>
          </p:spPr>
        </p:pic>
      </p:grpSp>
      <p:grpSp>
        <p:nvGrpSpPr>
          <p:cNvPr id="2" name="Gruppe 1">
            <a:extLst>
              <a:ext uri="{FF2B5EF4-FFF2-40B4-BE49-F238E27FC236}">
                <a16:creationId xmlns:a16="http://schemas.microsoft.com/office/drawing/2014/main" id="{26102A00-090B-B54F-BD94-BF2DF132B7FE}"/>
              </a:ext>
            </a:extLst>
          </p:cNvPr>
          <p:cNvGrpSpPr/>
          <p:nvPr/>
        </p:nvGrpSpPr>
        <p:grpSpPr>
          <a:xfrm>
            <a:off x="9835135" y="1762417"/>
            <a:ext cx="700134" cy="1166491"/>
            <a:chOff x="9471283" y="-1167894"/>
            <a:chExt cx="700134" cy="1166491"/>
          </a:xfrm>
        </p:grpSpPr>
        <p:pic>
          <p:nvPicPr>
            <p:cNvPr id="125" name="Billede 124">
              <a:extLst>
                <a:ext uri="{FF2B5EF4-FFF2-40B4-BE49-F238E27FC236}">
                  <a16:creationId xmlns:a16="http://schemas.microsoft.com/office/drawing/2014/main" id="{90314939-95FB-DE41-AE4E-96BB418F39E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71283" y="-1167894"/>
              <a:ext cx="631800" cy="1166491"/>
            </a:xfrm>
            <a:prstGeom prst="rect">
              <a:avLst/>
            </a:prstGeom>
          </p:spPr>
        </p:pic>
        <p:pic>
          <p:nvPicPr>
            <p:cNvPr id="128" name="Billede 127">
              <a:extLst>
                <a:ext uri="{FF2B5EF4-FFF2-40B4-BE49-F238E27FC236}">
                  <a16:creationId xmlns:a16="http://schemas.microsoft.com/office/drawing/2014/main" id="{9CD4ECD2-AF1E-AB4B-B7A0-F46CE14C44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997127">
              <a:off x="9665977" y="-1129516"/>
              <a:ext cx="505440" cy="1010879"/>
            </a:xfrm>
            <a:prstGeom prst="rect">
              <a:avLst/>
            </a:prstGeom>
          </p:spPr>
        </p:pic>
      </p:grpSp>
      <p:grpSp>
        <p:nvGrpSpPr>
          <p:cNvPr id="4" name="Gruppe 3">
            <a:extLst>
              <a:ext uri="{FF2B5EF4-FFF2-40B4-BE49-F238E27FC236}">
                <a16:creationId xmlns:a16="http://schemas.microsoft.com/office/drawing/2014/main" id="{4C3F4EFC-8D1C-194B-9851-771470896E11}"/>
              </a:ext>
            </a:extLst>
          </p:cNvPr>
          <p:cNvGrpSpPr/>
          <p:nvPr/>
        </p:nvGrpSpPr>
        <p:grpSpPr>
          <a:xfrm>
            <a:off x="7748803" y="1734257"/>
            <a:ext cx="686404" cy="1260724"/>
            <a:chOff x="7576733" y="-1196054"/>
            <a:chExt cx="686404" cy="1260724"/>
          </a:xfrm>
        </p:grpSpPr>
        <p:pic>
          <p:nvPicPr>
            <p:cNvPr id="123" name="Billede 122">
              <a:extLst>
                <a:ext uri="{FF2B5EF4-FFF2-40B4-BE49-F238E27FC236}">
                  <a16:creationId xmlns:a16="http://schemas.microsoft.com/office/drawing/2014/main" id="{FD2C9EF7-8733-F144-B075-7EA4209B962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76733" y="-1196054"/>
              <a:ext cx="630000" cy="1194651"/>
            </a:xfrm>
            <a:prstGeom prst="rect">
              <a:avLst/>
            </a:prstGeom>
          </p:spPr>
        </p:pic>
        <p:pic>
          <p:nvPicPr>
            <p:cNvPr id="124" name="Billede 123">
              <a:extLst>
                <a:ext uri="{FF2B5EF4-FFF2-40B4-BE49-F238E27FC236}">
                  <a16:creationId xmlns:a16="http://schemas.microsoft.com/office/drawing/2014/main" id="{9270A2CC-BBAD-0041-97D5-CF1B86CA01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141082">
              <a:off x="7685866" y="-1089872"/>
              <a:ext cx="577271" cy="1154542"/>
            </a:xfrm>
            <a:prstGeom prst="rect">
              <a:avLst/>
            </a:prstGeom>
          </p:spPr>
        </p:pic>
      </p:grpSp>
    </p:spTree>
    <p:extLst>
      <p:ext uri="{BB962C8B-B14F-4D97-AF65-F5344CB8AC3E}">
        <p14:creationId xmlns:p14="http://schemas.microsoft.com/office/powerpoint/2010/main" val="3526579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F4FB"/>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BFD19CC-6AAE-4442-9349-2167962DC84B}"/>
              </a:ext>
            </a:extLst>
          </p:cNvPr>
          <p:cNvSpPr/>
          <p:nvPr/>
        </p:nvSpPr>
        <p:spPr>
          <a:xfrm>
            <a:off x="0" y="0"/>
            <a:ext cx="10879138" cy="6119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dirty="0">
              <a:solidFill>
                <a:schemeClr val="tx2"/>
              </a:solidFill>
              <a:latin typeface="Work Sans" charset="0"/>
              <a:ea typeface="Work Sans" charset="0"/>
              <a:cs typeface="Work Sans" charset="0"/>
            </a:endParaRPr>
          </a:p>
        </p:txBody>
      </p:sp>
      <p:sp>
        <p:nvSpPr>
          <p:cNvPr id="5" name="Title 4"/>
          <p:cNvSpPr>
            <a:spLocks noGrp="1"/>
          </p:cNvSpPr>
          <p:nvPr>
            <p:ph type="title"/>
          </p:nvPr>
        </p:nvSpPr>
        <p:spPr/>
        <p:txBody>
          <a:bodyPr/>
          <a:lstStyle/>
          <a:p>
            <a:r>
              <a:rPr lang="da-DK" dirty="0"/>
              <a:t>Hvilket ansvar har rollerne?</a:t>
            </a:r>
          </a:p>
        </p:txBody>
      </p:sp>
      <p:graphicFrame>
        <p:nvGraphicFramePr>
          <p:cNvPr id="9" name="Content Placeholder 6">
            <a:extLst>
              <a:ext uri="{FF2B5EF4-FFF2-40B4-BE49-F238E27FC236}">
                <a16:creationId xmlns:a16="http://schemas.microsoft.com/office/drawing/2014/main" id="{1F1B1C77-88F2-4A4E-9054-04FC8F4BD02B}"/>
              </a:ext>
            </a:extLst>
          </p:cNvPr>
          <p:cNvGraphicFramePr>
            <a:graphicFrameLocks/>
          </p:cNvGraphicFramePr>
          <p:nvPr>
            <p:extLst>
              <p:ext uri="{D42A27DB-BD31-4B8C-83A1-F6EECF244321}">
                <p14:modId xmlns:p14="http://schemas.microsoft.com/office/powerpoint/2010/main" val="933221068"/>
              </p:ext>
            </p:extLst>
          </p:nvPr>
        </p:nvGraphicFramePr>
        <p:xfrm>
          <a:off x="542926" y="1295399"/>
          <a:ext cx="9828000" cy="4213221"/>
        </p:xfrm>
        <a:graphic>
          <a:graphicData uri="http://schemas.openxmlformats.org/drawingml/2006/table">
            <a:tbl>
              <a:tblPr firstRow="1" firstCol="1" bandRow="1">
                <a:tableStyleId>{5C22544A-7EE6-4342-B048-85BDC9FD1C3A}</a:tableStyleId>
              </a:tblPr>
              <a:tblGrid>
                <a:gridCol w="360000">
                  <a:extLst>
                    <a:ext uri="{9D8B030D-6E8A-4147-A177-3AD203B41FA5}">
                      <a16:colId xmlns:a16="http://schemas.microsoft.com/office/drawing/2014/main" val="20000"/>
                    </a:ext>
                  </a:extLst>
                </a:gridCol>
                <a:gridCol w="1044000">
                  <a:extLst>
                    <a:ext uri="{9D8B030D-6E8A-4147-A177-3AD203B41FA5}">
                      <a16:colId xmlns:a16="http://schemas.microsoft.com/office/drawing/2014/main" val="20001"/>
                    </a:ext>
                  </a:extLst>
                </a:gridCol>
                <a:gridCol w="9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936000">
                  <a:extLst>
                    <a:ext uri="{9D8B030D-6E8A-4147-A177-3AD203B41FA5}">
                      <a16:colId xmlns:a16="http://schemas.microsoft.com/office/drawing/2014/main" val="20005"/>
                    </a:ext>
                  </a:extLst>
                </a:gridCol>
                <a:gridCol w="936000">
                  <a:extLst>
                    <a:ext uri="{9D8B030D-6E8A-4147-A177-3AD203B41FA5}">
                      <a16:colId xmlns:a16="http://schemas.microsoft.com/office/drawing/2014/main" val="20006"/>
                    </a:ext>
                  </a:extLst>
                </a:gridCol>
                <a:gridCol w="936000">
                  <a:extLst>
                    <a:ext uri="{9D8B030D-6E8A-4147-A177-3AD203B41FA5}">
                      <a16:colId xmlns:a16="http://schemas.microsoft.com/office/drawing/2014/main" val="20007"/>
                    </a:ext>
                  </a:extLst>
                </a:gridCol>
                <a:gridCol w="936000">
                  <a:extLst>
                    <a:ext uri="{9D8B030D-6E8A-4147-A177-3AD203B41FA5}">
                      <a16:colId xmlns:a16="http://schemas.microsoft.com/office/drawing/2014/main" val="20008"/>
                    </a:ext>
                  </a:extLst>
                </a:gridCol>
                <a:gridCol w="936000">
                  <a:extLst>
                    <a:ext uri="{9D8B030D-6E8A-4147-A177-3AD203B41FA5}">
                      <a16:colId xmlns:a16="http://schemas.microsoft.com/office/drawing/2014/main" val="20009"/>
                    </a:ext>
                  </a:extLst>
                </a:gridCol>
                <a:gridCol w="936000">
                  <a:extLst>
                    <a:ext uri="{9D8B030D-6E8A-4147-A177-3AD203B41FA5}">
                      <a16:colId xmlns:a16="http://schemas.microsoft.com/office/drawing/2014/main" val="20010"/>
                    </a:ext>
                  </a:extLst>
                </a:gridCol>
              </a:tblGrid>
              <a:tr h="584148">
                <a:tc>
                  <a:txBody>
                    <a:bodyPr/>
                    <a:lstStyle/>
                    <a:p>
                      <a:pPr algn="l"/>
                      <a:endParaRPr lang="da-DK" sz="800" dirty="0"/>
                    </a:p>
                  </a:txBody>
                  <a:tcPr marL="76131" marR="76131"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l"/>
                      <a:endParaRPr lang="da-DK" sz="800" dirty="0"/>
                    </a:p>
                  </a:txBody>
                  <a:tcPr marL="76131" marR="76131" anchor="ct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da-DK" sz="800" dirty="0"/>
                        <a:t>Styring</a:t>
                      </a:r>
                      <a:r>
                        <a:rPr lang="da-DK" sz="800" baseline="0" dirty="0"/>
                        <a:t> </a:t>
                      </a:r>
                      <a:r>
                        <a:rPr lang="da-DK" sz="800" dirty="0"/>
                        <a:t>af </a:t>
                      </a:r>
                      <a:r>
                        <a:rPr lang="da-DK" sz="800" dirty="0" err="1"/>
                        <a:t>informations-sikkerhed</a:t>
                      </a:r>
                      <a:endParaRPr lang="da-DK" sz="800" dirty="0"/>
                    </a:p>
                  </a:txBody>
                  <a:tcPr marL="36000" marR="36000" anchor="ctr">
                    <a:lnL w="12700" cmpd="sng">
                      <a:noFill/>
                    </a:lnL>
                    <a:solidFill>
                      <a:schemeClr val="tx1"/>
                    </a:solidFill>
                  </a:tcPr>
                </a:tc>
                <a:tc>
                  <a:txBody>
                    <a:bodyPr/>
                    <a:lstStyle/>
                    <a:p>
                      <a:pPr algn="ctr"/>
                      <a:r>
                        <a:rPr lang="da-DK" sz="800" dirty="0"/>
                        <a:t>Udvikling af politik for</a:t>
                      </a:r>
                    </a:p>
                    <a:p>
                      <a:pPr algn="ctr"/>
                      <a:r>
                        <a:rPr lang="da-DK" sz="800" dirty="0"/>
                        <a:t>informations-sikkerhed</a:t>
                      </a:r>
                    </a:p>
                  </a:txBody>
                  <a:tcPr marL="36000" marR="36000" anchor="ctr">
                    <a:solidFill>
                      <a:schemeClr val="tx1"/>
                    </a:solidFill>
                  </a:tcPr>
                </a:tc>
                <a:tc>
                  <a:txBody>
                    <a:bodyPr/>
                    <a:lstStyle/>
                    <a:p>
                      <a:pPr algn="ctr"/>
                      <a:r>
                        <a:rPr lang="da-DK" sz="800" dirty="0"/>
                        <a:t>Risikovurdering</a:t>
                      </a:r>
                      <a:r>
                        <a:rPr lang="da-DK" sz="800" baseline="0" dirty="0"/>
                        <a:t> </a:t>
                      </a:r>
                      <a:r>
                        <a:rPr lang="da-DK" sz="800" dirty="0"/>
                        <a:t>og</a:t>
                      </a:r>
                      <a:r>
                        <a:rPr lang="da-DK" sz="800" baseline="0" dirty="0"/>
                        <a:t> </a:t>
                      </a:r>
                      <a:r>
                        <a:rPr lang="da-DK" sz="800" dirty="0"/>
                        <a:t>håndtering</a:t>
                      </a:r>
                    </a:p>
                  </a:txBody>
                  <a:tcPr marL="36000" marR="36000" anchor="ctr">
                    <a:solidFill>
                      <a:schemeClr val="tx1"/>
                    </a:solidFill>
                  </a:tcPr>
                </a:tc>
                <a:tc>
                  <a:txBody>
                    <a:bodyPr/>
                    <a:lstStyle/>
                    <a:p>
                      <a:pPr algn="ctr"/>
                      <a:r>
                        <a:rPr lang="da-DK" sz="800" dirty="0"/>
                        <a:t>Leverandør-styring</a:t>
                      </a:r>
                    </a:p>
                  </a:txBody>
                  <a:tcPr marL="36000" marR="36000" anchor="ctr">
                    <a:solidFill>
                      <a:schemeClr val="tx1"/>
                    </a:solidFill>
                  </a:tcPr>
                </a:tc>
                <a:tc>
                  <a:txBody>
                    <a:bodyPr/>
                    <a:lstStyle/>
                    <a:p>
                      <a:pPr algn="ctr"/>
                      <a:r>
                        <a:rPr lang="da-DK" sz="800" dirty="0"/>
                        <a:t>Hændelses-håndtering</a:t>
                      </a:r>
                    </a:p>
                  </a:txBody>
                  <a:tcPr marL="36000" marR="36000" anchor="ctr">
                    <a:solidFill>
                      <a:schemeClr val="tx1"/>
                    </a:solidFill>
                  </a:tcPr>
                </a:tc>
                <a:tc>
                  <a:txBody>
                    <a:bodyPr/>
                    <a:lstStyle/>
                    <a:p>
                      <a:pPr algn="ctr"/>
                      <a:r>
                        <a:rPr lang="da-DK" sz="800" dirty="0"/>
                        <a:t>Beredskabs-planlægning</a:t>
                      </a:r>
                    </a:p>
                  </a:txBody>
                  <a:tcPr marL="36000" marR="36000" anchor="ctr">
                    <a:solidFill>
                      <a:schemeClr val="tx1"/>
                    </a:solidFill>
                  </a:tcPr>
                </a:tc>
                <a:tc>
                  <a:txBody>
                    <a:bodyPr/>
                    <a:lstStyle/>
                    <a:p>
                      <a:pPr algn="ctr"/>
                      <a:r>
                        <a:rPr lang="da-DK" sz="800" dirty="0"/>
                        <a:t>Uddannelse</a:t>
                      </a:r>
                    </a:p>
                    <a:p>
                      <a:pPr algn="ctr"/>
                      <a:r>
                        <a:rPr lang="da-DK" sz="800" dirty="0"/>
                        <a:t>og oplysning</a:t>
                      </a:r>
                    </a:p>
                  </a:txBody>
                  <a:tcPr marL="36000" marR="36000" anchor="ctr">
                    <a:solidFill>
                      <a:schemeClr val="tx1"/>
                    </a:solidFill>
                  </a:tcPr>
                </a:tc>
                <a:tc>
                  <a:txBody>
                    <a:bodyPr/>
                    <a:lstStyle/>
                    <a:p>
                      <a:pPr algn="ctr"/>
                      <a:r>
                        <a:rPr lang="da-DK" sz="800" dirty="0"/>
                        <a:t>Planer for</a:t>
                      </a:r>
                    </a:p>
                    <a:p>
                      <a:pPr algn="ctr"/>
                      <a:r>
                        <a:rPr lang="da-DK" sz="800" dirty="0"/>
                        <a:t>sikkerheds-aktiviteter</a:t>
                      </a:r>
                    </a:p>
                  </a:txBody>
                  <a:tcPr marL="36000" marR="36000" anchor="ctr">
                    <a:solidFill>
                      <a:schemeClr val="tx1"/>
                    </a:solidFill>
                  </a:tcPr>
                </a:tc>
                <a:tc>
                  <a:txBody>
                    <a:bodyPr/>
                    <a:lstStyle/>
                    <a:p>
                      <a:pPr algn="ctr"/>
                      <a:r>
                        <a:rPr lang="da-DK" sz="800" dirty="0"/>
                        <a:t>SOA-</a:t>
                      </a:r>
                    </a:p>
                    <a:p>
                      <a:pPr algn="ctr"/>
                      <a:r>
                        <a:rPr lang="da-DK" sz="800" dirty="0"/>
                        <a:t>dokumentet</a:t>
                      </a:r>
                    </a:p>
                  </a:txBody>
                  <a:tcPr marL="36000" marR="36000" anchor="ctr">
                    <a:solidFill>
                      <a:schemeClr val="tx1"/>
                    </a:solidFill>
                  </a:tcPr>
                </a:tc>
                <a:extLst>
                  <a:ext uri="{0D108BD9-81ED-4DB2-BD59-A6C34878D82A}">
                    <a16:rowId xmlns:a16="http://schemas.microsoft.com/office/drawing/2014/main" val="10000"/>
                  </a:ext>
                </a:extLst>
              </a:tr>
              <a:tr h="290500">
                <a:tc rowSpan="3">
                  <a:txBody>
                    <a:bodyPr/>
                    <a:lstStyle/>
                    <a:p>
                      <a:pPr algn="ctr"/>
                      <a:r>
                        <a:rPr lang="da-DK" sz="1000" dirty="0">
                          <a:solidFill>
                            <a:schemeClr val="tx1"/>
                          </a:solidFill>
                        </a:rPr>
                        <a:t>Roller</a:t>
                      </a:r>
                    </a:p>
                  </a:txBody>
                  <a:tcPr marL="76131" marR="76131" vert="vert270" anchor="ctr">
                    <a:lnT w="38100" cmpd="sng">
                      <a:noFill/>
                    </a:lnT>
                    <a:solidFill>
                      <a:schemeClr val="accent2">
                        <a:lumMod val="50000"/>
                        <a:lumOff val="50000"/>
                      </a:schemeClr>
                    </a:solidFill>
                  </a:tcPr>
                </a:tc>
                <a:tc>
                  <a:txBody>
                    <a:bodyPr/>
                    <a:lstStyle/>
                    <a:p>
                      <a:pPr algn="l"/>
                      <a:r>
                        <a:rPr lang="da-DK" sz="800" dirty="0">
                          <a:solidFill>
                            <a:schemeClr val="tx1"/>
                          </a:solidFill>
                          <a:latin typeface="+mn-lt"/>
                        </a:rPr>
                        <a:t>Topledelsen</a:t>
                      </a:r>
                    </a:p>
                  </a:txBody>
                  <a:tcPr marL="76131" marR="76131" anchor="ctr">
                    <a:lnT w="38100" cmpd="sng">
                      <a:noFill/>
                    </a:lnT>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A</a:t>
                      </a:r>
                    </a:p>
                  </a:txBody>
                  <a:tcPr marL="76131" marR="76131" anchor="ctr">
                    <a:solidFill>
                      <a:schemeClr val="accent2">
                        <a:lumMod val="10000"/>
                        <a:lumOff val="90000"/>
                      </a:schemeClr>
                    </a:solidFill>
                  </a:tcPr>
                </a:tc>
                <a:extLst>
                  <a:ext uri="{0D108BD9-81ED-4DB2-BD59-A6C34878D82A}">
                    <a16:rowId xmlns:a16="http://schemas.microsoft.com/office/drawing/2014/main" val="10001"/>
                  </a:ext>
                </a:extLst>
              </a:tr>
              <a:tr h="290500">
                <a:tc vMerge="1">
                  <a:txBody>
                    <a:bodyPr/>
                    <a:lstStyle/>
                    <a:p>
                      <a:pPr algn="l"/>
                      <a:endParaRPr lang="da-DK" sz="800" dirty="0">
                        <a:solidFill>
                          <a:schemeClr val="tx2"/>
                        </a:solidFill>
                      </a:endParaRPr>
                    </a:p>
                  </a:txBody>
                  <a:tcPr marL="76131" marR="76131" anchor="ctr"/>
                </a:tc>
                <a:tc>
                  <a:txBody>
                    <a:bodyPr/>
                    <a:lstStyle/>
                    <a:p>
                      <a:pPr algn="l"/>
                      <a:r>
                        <a:rPr lang="da-DK" sz="800" dirty="0">
                          <a:solidFill>
                            <a:schemeClr val="tx1"/>
                          </a:solidFill>
                          <a:latin typeface="+mn-lt"/>
                        </a:rPr>
                        <a:t>Mellemledere</a:t>
                      </a:r>
                    </a:p>
                  </a:txBody>
                  <a:tcPr marL="76131" marR="76131"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A</a:t>
                      </a:r>
                    </a:p>
                  </a:txBody>
                  <a:tcPr marL="76131" marR="76131" anchor="ctr">
                    <a:pattFill prst="pct5">
                      <a:fgClr>
                        <a:schemeClr val="tx2">
                          <a:lumMod val="20000"/>
                          <a:lumOff val="80000"/>
                        </a:schemeClr>
                      </a:fgClr>
                      <a:bgClr>
                        <a:schemeClr val="bg2"/>
                      </a:bgClr>
                    </a:pattFill>
                  </a:tcPr>
                </a:tc>
                <a:extLst>
                  <a:ext uri="{0D108BD9-81ED-4DB2-BD59-A6C34878D82A}">
                    <a16:rowId xmlns:a16="http://schemas.microsoft.com/office/drawing/2014/main" val="10002"/>
                  </a:ext>
                </a:extLst>
              </a:tr>
              <a:tr h="290500">
                <a:tc vMerge="1">
                  <a:txBody>
                    <a:bodyPr/>
                    <a:lstStyle/>
                    <a:p>
                      <a:pPr algn="l"/>
                      <a:endParaRPr lang="da-DK" sz="800" dirty="0"/>
                    </a:p>
                  </a:txBody>
                  <a:tcPr marL="76131" marR="76131" anchor="ctr"/>
                </a:tc>
                <a:tc>
                  <a:txBody>
                    <a:bodyPr/>
                    <a:lstStyle/>
                    <a:p>
                      <a:pPr algn="l"/>
                      <a:r>
                        <a:rPr lang="da-DK" sz="800" dirty="0">
                          <a:solidFill>
                            <a:schemeClr val="tx1"/>
                          </a:solidFill>
                          <a:latin typeface="+mn-lt"/>
                        </a:rPr>
                        <a:t>Medarbejdere</a:t>
                      </a:r>
                    </a:p>
                  </a:txBody>
                  <a:tcPr marL="76131" marR="76131"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extLst>
                  <a:ext uri="{0D108BD9-81ED-4DB2-BD59-A6C34878D82A}">
                    <a16:rowId xmlns:a16="http://schemas.microsoft.com/office/drawing/2014/main" val="10003"/>
                  </a:ext>
                </a:extLst>
              </a:tr>
              <a:tr h="338191">
                <a:tc rowSpan="9">
                  <a:txBody>
                    <a:bodyPr/>
                    <a:lstStyle/>
                    <a:p>
                      <a:pPr algn="ctr"/>
                      <a:r>
                        <a:rPr lang="da-DK" sz="1000" dirty="0">
                          <a:solidFill>
                            <a:schemeClr val="tx1"/>
                          </a:solidFill>
                        </a:rPr>
                        <a:t>Funktioner</a:t>
                      </a:r>
                    </a:p>
                  </a:txBody>
                  <a:tcPr marL="76131" marR="76131" vert="vert270" anchor="ctr">
                    <a:solidFill>
                      <a:schemeClr val="accent2">
                        <a:lumMod val="50000"/>
                        <a:lumOff val="50000"/>
                      </a:schemeClr>
                    </a:solidFill>
                  </a:tcPr>
                </a:tc>
                <a:tc>
                  <a:txBody>
                    <a:bodyPr/>
                    <a:lstStyle/>
                    <a:p>
                      <a:pPr algn="l"/>
                      <a:r>
                        <a:rPr lang="da-DK" sz="800">
                          <a:solidFill>
                            <a:schemeClr val="tx1"/>
                          </a:solidFill>
                          <a:latin typeface="+mn-lt"/>
                        </a:rPr>
                        <a:t>Informationssikker-hedsudvalget</a:t>
                      </a: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R</a:t>
                      </a:r>
                    </a:p>
                  </a:txBody>
                  <a:tcPr marL="76131" marR="76131" anchor="ctr">
                    <a:pattFill prst="pct5">
                      <a:fgClr>
                        <a:schemeClr val="tx2">
                          <a:lumMod val="20000"/>
                          <a:lumOff val="80000"/>
                        </a:schemeClr>
                      </a:fgClr>
                      <a:bgClr>
                        <a:schemeClr val="bg2"/>
                      </a:bgClr>
                    </a:pattFill>
                  </a:tcPr>
                </a:tc>
                <a:extLst>
                  <a:ext uri="{0D108BD9-81ED-4DB2-BD59-A6C34878D82A}">
                    <a16:rowId xmlns:a16="http://schemas.microsoft.com/office/drawing/2014/main" val="10004"/>
                  </a:ext>
                </a:extLst>
              </a:tr>
              <a:tr h="33819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800" dirty="0"/>
                    </a:p>
                  </a:txBody>
                  <a:tcPr marL="76131" marR="7613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rPr>
                        <a:t>Informationssikker-hedskoordinatoren</a:t>
                      </a:r>
                    </a:p>
                  </a:txBody>
                  <a:tcPr marL="76131" marR="76131"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S</a:t>
                      </a:r>
                    </a:p>
                  </a:txBody>
                  <a:tcPr marL="76131" marR="76131" anchor="ctr">
                    <a:solidFill>
                      <a:schemeClr val="accent2">
                        <a:lumMod val="10000"/>
                        <a:lumOff val="90000"/>
                      </a:schemeClr>
                    </a:solidFill>
                  </a:tcPr>
                </a:tc>
                <a:extLst>
                  <a:ext uri="{0D108BD9-81ED-4DB2-BD59-A6C34878D82A}">
                    <a16:rowId xmlns:a16="http://schemas.microsoft.com/office/drawing/2014/main" val="10005"/>
                  </a:ext>
                </a:extLst>
              </a:tr>
              <a:tr h="290500">
                <a:tc vMerge="1">
                  <a:txBody>
                    <a:bodyPr/>
                    <a:lstStyle/>
                    <a:p>
                      <a:pPr algn="l"/>
                      <a:endParaRPr lang="da-DK" sz="800" dirty="0"/>
                    </a:p>
                  </a:txBody>
                  <a:tcPr marL="76131" marR="76131" anchor="ctr"/>
                </a:tc>
                <a:tc>
                  <a:txBody>
                    <a:bodyPr/>
                    <a:lstStyle/>
                    <a:p>
                      <a:pPr algn="l"/>
                      <a:r>
                        <a:rPr kumimoji="0" lang="da-DK" sz="800" b="0" i="0" u="none" strike="noStrike" cap="none" normalizeH="0" baseline="0" dirty="0">
                          <a:ln>
                            <a:noFill/>
                          </a:ln>
                          <a:solidFill>
                            <a:schemeClr val="tx1"/>
                          </a:solidFill>
                          <a:effectLst/>
                          <a:latin typeface="+mn-lt"/>
                        </a:rPr>
                        <a:t>Systemejere</a:t>
                      </a:r>
                      <a:endParaRPr lang="da-DK" sz="800" b="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algn="ct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extLst>
                  <a:ext uri="{0D108BD9-81ED-4DB2-BD59-A6C34878D82A}">
                    <a16:rowId xmlns:a16="http://schemas.microsoft.com/office/drawing/2014/main" val="10006"/>
                  </a:ext>
                </a:extLst>
              </a:tr>
              <a:tr h="290500">
                <a:tc vMerge="1">
                  <a:txBody>
                    <a:bodyPr/>
                    <a:lstStyle/>
                    <a:p>
                      <a:pPr algn="l"/>
                      <a:endParaRPr lang="da-DK" sz="800" dirty="0"/>
                    </a:p>
                  </a:txBody>
                  <a:tcPr marL="76131" marR="76131" anchor="ctr"/>
                </a:tc>
                <a:tc>
                  <a:txBody>
                    <a:bodyPr/>
                    <a:lstStyle/>
                    <a:p>
                      <a:pPr algn="l"/>
                      <a:r>
                        <a:rPr lang="da-DK" sz="800" dirty="0">
                          <a:solidFill>
                            <a:schemeClr val="tx1"/>
                          </a:solidFill>
                          <a:latin typeface="+mn-lt"/>
                        </a:rPr>
                        <a:t>Dataejere</a:t>
                      </a:r>
                    </a:p>
                  </a:txBody>
                  <a:tcPr marL="76131" marR="76131" anchor="ctr">
                    <a:solidFill>
                      <a:schemeClr val="accent2">
                        <a:lumMod val="10000"/>
                        <a:lumOff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extLst>
                  <a:ext uri="{0D108BD9-81ED-4DB2-BD59-A6C34878D82A}">
                    <a16:rowId xmlns:a16="http://schemas.microsoft.com/office/drawing/2014/main" val="10007"/>
                  </a:ext>
                </a:extLst>
              </a:tr>
              <a:tr h="290500">
                <a:tc vMerge="1">
                  <a:txBody>
                    <a:bodyPr/>
                    <a:lstStyle/>
                    <a:p>
                      <a:pPr algn="l"/>
                      <a:endParaRPr lang="da-DK" sz="800" dirty="0"/>
                    </a:p>
                  </a:txBody>
                  <a:tcPr marL="76131" marR="76131" anchor="ctr"/>
                </a:tc>
                <a:tc>
                  <a:txBody>
                    <a:bodyPr/>
                    <a:lstStyle/>
                    <a:p>
                      <a:pPr algn="l"/>
                      <a:r>
                        <a:rPr lang="da-DK" sz="800" dirty="0">
                          <a:solidFill>
                            <a:schemeClr val="tx1"/>
                          </a:solidFill>
                          <a:latin typeface="+mn-lt"/>
                        </a:rPr>
                        <a:t>DPO</a:t>
                      </a:r>
                    </a:p>
                  </a:txBody>
                  <a:tcPr marL="76131" marR="76131" anchor="ctr">
                    <a:pattFill prst="pct5">
                      <a:fgClr>
                        <a:schemeClr val="tx2">
                          <a:lumMod val="20000"/>
                          <a:lumOff val="80000"/>
                        </a:schemeClr>
                      </a:fgClr>
                      <a:bgClr>
                        <a:schemeClr val="bg2"/>
                      </a:bgClr>
                    </a:pattFill>
                  </a:tcPr>
                </a:tc>
                <a:tc>
                  <a:txBody>
                    <a:bodyPr/>
                    <a:lstStyle/>
                    <a:p>
                      <a:pPr algn="ct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extLst>
                  <a:ext uri="{0D108BD9-81ED-4DB2-BD59-A6C34878D82A}">
                    <a16:rowId xmlns:a16="http://schemas.microsoft.com/office/drawing/2014/main" val="10008"/>
                  </a:ext>
                </a:extLst>
              </a:tr>
              <a:tr h="290500">
                <a:tc vMerge="1">
                  <a:txBody>
                    <a:bodyPr/>
                    <a:lstStyle/>
                    <a:p>
                      <a:pPr algn="l"/>
                      <a:endParaRPr lang="da-DK" sz="800" dirty="0"/>
                    </a:p>
                  </a:txBody>
                  <a:tcPr marL="76131" marR="76131" anchor="ctr"/>
                </a:tc>
                <a:tc>
                  <a:txBody>
                    <a:bodyPr/>
                    <a:lstStyle/>
                    <a:p>
                      <a:pPr algn="l"/>
                      <a:r>
                        <a:rPr lang="da-DK" sz="800" dirty="0">
                          <a:solidFill>
                            <a:schemeClr val="tx1"/>
                          </a:solidFill>
                          <a:latin typeface="+mn-lt"/>
                        </a:rPr>
                        <a:t>Jura/Kontrakt</a:t>
                      </a: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extLst>
                  <a:ext uri="{0D108BD9-81ED-4DB2-BD59-A6C34878D82A}">
                    <a16:rowId xmlns:a16="http://schemas.microsoft.com/office/drawing/2014/main" val="10009"/>
                  </a:ext>
                </a:extLst>
              </a:tr>
              <a:tr h="290500">
                <a:tc vMerge="1">
                  <a:txBody>
                    <a:bodyPr/>
                    <a:lstStyle/>
                    <a:p>
                      <a:pPr algn="l"/>
                      <a:endParaRPr lang="da-DK" sz="800" dirty="0"/>
                    </a:p>
                  </a:txBody>
                  <a:tcPr marL="76131" marR="76131" anchor="ctr"/>
                </a:tc>
                <a:tc>
                  <a:txBody>
                    <a:bodyPr/>
                    <a:lstStyle/>
                    <a:p>
                      <a:pPr algn="l"/>
                      <a:r>
                        <a:rPr lang="da-DK" sz="800" dirty="0">
                          <a:solidFill>
                            <a:schemeClr val="tx1"/>
                          </a:solidFill>
                          <a:latin typeface="+mn-lt"/>
                        </a:rPr>
                        <a:t>HR</a:t>
                      </a:r>
                    </a:p>
                  </a:txBody>
                  <a:tcPr marL="76131" marR="76131" anchor="ctr">
                    <a:pattFill prst="pct5">
                      <a:fgClr>
                        <a:schemeClr val="tx2">
                          <a:lumMod val="20000"/>
                          <a:lumOff val="80000"/>
                        </a:schemeClr>
                      </a:fgClr>
                      <a:bgClr>
                        <a:schemeClr val="bg2"/>
                      </a:bgClr>
                    </a:pattFill>
                  </a:tcPr>
                </a:tc>
                <a:tc>
                  <a:txBody>
                    <a:bodyPr/>
                    <a:lstStyle/>
                    <a:p>
                      <a:pPr algn="ct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S</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extLst>
                  <a:ext uri="{0D108BD9-81ED-4DB2-BD59-A6C34878D82A}">
                    <a16:rowId xmlns:a16="http://schemas.microsoft.com/office/drawing/2014/main" val="10010"/>
                  </a:ext>
                </a:extLst>
              </a:tr>
              <a:tr h="338191">
                <a:tc vMerge="1">
                  <a:txBody>
                    <a:bodyPr/>
                    <a:lstStyle/>
                    <a:p>
                      <a:pPr algn="l"/>
                      <a:endParaRPr lang="da-DK" sz="800" dirty="0"/>
                    </a:p>
                  </a:txBody>
                  <a:tcPr marL="76131" marR="76131" anchor="ctr"/>
                </a:tc>
                <a:tc>
                  <a:txBody>
                    <a:bodyPr/>
                    <a:lstStyle/>
                    <a:p>
                      <a:pPr algn="l"/>
                      <a:r>
                        <a:rPr lang="da-DK" sz="800" dirty="0">
                          <a:solidFill>
                            <a:schemeClr val="tx1"/>
                          </a:solidFill>
                          <a:latin typeface="+mn-lt"/>
                        </a:rPr>
                        <a:t>It-ansvarlige,</a:t>
                      </a:r>
                      <a:br>
                        <a:rPr lang="da-DK" sz="800" baseline="0" dirty="0">
                          <a:solidFill>
                            <a:schemeClr val="tx1"/>
                          </a:solidFill>
                          <a:latin typeface="+mn-lt"/>
                        </a:rPr>
                      </a:br>
                      <a:r>
                        <a:rPr lang="da-DK" sz="800" baseline="0" dirty="0">
                          <a:solidFill>
                            <a:schemeClr val="tx1"/>
                          </a:solidFill>
                          <a:latin typeface="+mn-lt"/>
                        </a:rPr>
                        <a:t>It-</a:t>
                      </a:r>
                      <a:r>
                        <a:rPr lang="da-DK" sz="800" dirty="0">
                          <a:solidFill>
                            <a:schemeClr val="tx1"/>
                          </a:solidFill>
                          <a:latin typeface="+mn-lt"/>
                        </a:rPr>
                        <a:t>arkitekter</a:t>
                      </a:r>
                    </a:p>
                  </a:txBody>
                  <a:tcPr marL="76131" marR="76131" anchor="ctr">
                    <a:solidFill>
                      <a:schemeClr val="accent2">
                        <a:lumMod val="10000"/>
                        <a:lumOff val="90000"/>
                      </a:schemeClr>
                    </a:solidFill>
                  </a:tcPr>
                </a:tc>
                <a:tc>
                  <a:txBody>
                    <a:bodyPr/>
                    <a:lstStyle/>
                    <a:p>
                      <a:pPr algn="ctr"/>
                      <a:endParaRPr lang="da-DK" sz="800" dirty="0">
                        <a:solidFill>
                          <a:schemeClr val="tx1"/>
                        </a:solidFill>
                        <a:latin typeface="+mn-lt"/>
                      </a:endParaRP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R</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I</a:t>
                      </a:r>
                    </a:p>
                  </a:txBody>
                  <a:tcPr marL="76131" marR="76131" anchor="ctr">
                    <a:solidFill>
                      <a:schemeClr val="accent2">
                        <a:lumMod val="10000"/>
                        <a:lumOff val="90000"/>
                      </a:schemeClr>
                    </a:solidFill>
                  </a:tcPr>
                </a:tc>
                <a:tc>
                  <a:txBody>
                    <a:bodyPr/>
                    <a:lstStyle/>
                    <a:p>
                      <a:pPr algn="ctr"/>
                      <a:r>
                        <a:rPr lang="da-DK" sz="800" dirty="0">
                          <a:solidFill>
                            <a:schemeClr val="tx1"/>
                          </a:solidFill>
                          <a:latin typeface="+mn-lt"/>
                        </a:rPr>
                        <a:t>C</a:t>
                      </a:r>
                    </a:p>
                  </a:txBody>
                  <a:tcPr marL="76131" marR="76131" anchor="ctr">
                    <a:solidFill>
                      <a:schemeClr val="accent2">
                        <a:lumMod val="10000"/>
                        <a:lumOff val="90000"/>
                      </a:schemeClr>
                    </a:solidFill>
                  </a:tcPr>
                </a:tc>
                <a:extLst>
                  <a:ext uri="{0D108BD9-81ED-4DB2-BD59-A6C34878D82A}">
                    <a16:rowId xmlns:a16="http://schemas.microsoft.com/office/drawing/2014/main" val="10011"/>
                  </a:ext>
                </a:extLst>
              </a:tr>
              <a:tr h="290500">
                <a:tc vMerge="1">
                  <a:txBody>
                    <a:bodyPr/>
                    <a:lstStyle/>
                    <a:p>
                      <a:pPr algn="l"/>
                      <a:endParaRPr lang="da-DK" sz="800" dirty="0"/>
                    </a:p>
                  </a:txBody>
                  <a:tcPr marL="76131" marR="76131" anchor="ctr"/>
                </a:tc>
                <a:tc>
                  <a:txBody>
                    <a:bodyPr/>
                    <a:lstStyle/>
                    <a:p>
                      <a:pPr algn="l"/>
                      <a:r>
                        <a:rPr lang="da-DK" sz="800" dirty="0">
                          <a:solidFill>
                            <a:schemeClr val="tx1"/>
                          </a:solidFill>
                          <a:latin typeface="+mn-lt"/>
                        </a:rPr>
                        <a:t>Økonomi</a:t>
                      </a:r>
                    </a:p>
                  </a:txBody>
                  <a:tcPr marL="76131" marR="76131" anchor="ctr">
                    <a:pattFill prst="pct5">
                      <a:fgClr>
                        <a:schemeClr val="tx2">
                          <a:lumMod val="20000"/>
                          <a:lumOff val="80000"/>
                        </a:schemeClr>
                      </a:fgClr>
                      <a:bgClr>
                        <a:schemeClr val="bg2"/>
                      </a:bgClr>
                    </a:pattFill>
                  </a:tcPr>
                </a:tc>
                <a:tc>
                  <a:txBody>
                    <a:bodyPr/>
                    <a:lstStyle/>
                    <a:p>
                      <a:pPr algn="ctr"/>
                      <a:endParaRPr lang="da-DK" sz="800" dirty="0">
                        <a:solidFill>
                          <a:schemeClr val="tx1"/>
                        </a:solidFill>
                        <a:latin typeface="+mn-lt"/>
                      </a:endParaRP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C</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tc>
                  <a:txBody>
                    <a:bodyPr/>
                    <a:lstStyle/>
                    <a:p>
                      <a:pPr algn="ctr"/>
                      <a:r>
                        <a:rPr lang="da-DK" sz="800" dirty="0">
                          <a:solidFill>
                            <a:schemeClr val="tx1"/>
                          </a:solidFill>
                          <a:latin typeface="+mn-lt"/>
                        </a:rPr>
                        <a:t>I</a:t>
                      </a:r>
                    </a:p>
                  </a:txBody>
                  <a:tcPr marL="76131" marR="76131" anchor="ctr">
                    <a:pattFill prst="pct5">
                      <a:fgClr>
                        <a:schemeClr val="tx2">
                          <a:lumMod val="20000"/>
                          <a:lumOff val="80000"/>
                        </a:schemeClr>
                      </a:fgClr>
                      <a:bgClr>
                        <a:schemeClr val="bg2"/>
                      </a:bgClr>
                    </a:patt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903399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perate skabelon">
  <a:themeElements>
    <a:clrScheme name="Sikkerdigitaldk 2">
      <a:dk1>
        <a:srgbClr val="3C4DC4"/>
      </a:dk1>
      <a:lt1>
        <a:srgbClr val="FFFFFF"/>
      </a:lt1>
      <a:dk2>
        <a:srgbClr val="333537"/>
      </a:dk2>
      <a:lt2>
        <a:srgbClr val="F3F1F2"/>
      </a:lt2>
      <a:accent1>
        <a:srgbClr val="D700BB"/>
      </a:accent1>
      <a:accent2>
        <a:srgbClr val="094A5C"/>
      </a:accent2>
      <a:accent3>
        <a:srgbClr val="091453"/>
      </a:accent3>
      <a:accent4>
        <a:srgbClr val="DEE800"/>
      </a:accent4>
      <a:accent5>
        <a:srgbClr val="22B238"/>
      </a:accent5>
      <a:accent6>
        <a:srgbClr val="DB0000"/>
      </a:accent6>
      <a:hlink>
        <a:srgbClr val="20C0E9"/>
      </a:hlink>
      <a:folHlink>
        <a:srgbClr val="00B9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defRPr sz="1200" b="1" dirty="0" err="1" smtClean="0">
            <a:solidFill>
              <a:schemeClr val="tx2"/>
            </a:solidFill>
            <a:latin typeface="Work Sans" charset="0"/>
            <a:ea typeface="Work Sans" charset="0"/>
            <a:cs typeface="Work Sans"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200" dirty="0" err="1" smtClean="0">
            <a:solidFill>
              <a:srgbClr val="343536"/>
            </a:solidFill>
            <a:ea typeface="Work Sans" charset="0"/>
            <a:cs typeface="Work Sans" charset="0"/>
          </a:defRPr>
        </a:defPPr>
      </a:lstStyle>
    </a:txDef>
  </a:objectDefaults>
  <a:extraClrSchemeLst/>
  <a:extLst>
    <a:ext uri="{05A4C25C-085E-4340-85A3-A5531E510DB2}">
      <thm15:themeFamily xmlns:thm15="http://schemas.microsoft.com/office/thememl/2012/main" name="Præsentation1" id="{9FF3547E-E6A4-4DFC-BEC8-9AE6AE8DA6D5}" vid="{F575626F-23C8-47E5-AC66-3383B11F06C0}"/>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9">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6C4C6CF-AABF-4623-A211-0F7DE64939BE}">
  <we:reference id="wa104381063" version="1.0.0.0" store="da-DK"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F3FAB21B911231439D537C205396828D" ma:contentTypeVersion="4" ma:contentTypeDescription="GetOrganized dokument" ma:contentTypeScope="" ma:versionID="8c28d957fba00b4a91a9d3712f643105">
  <xsd:schema xmlns:xsd="http://www.w3.org/2001/XMLSchema" xmlns:xs="http://www.w3.org/2001/XMLSchema" xmlns:p="http://schemas.microsoft.com/office/2006/metadata/properties" xmlns:ns1="http://schemas.microsoft.com/sharepoint/v3" xmlns:ns2="B5DC0699-6B26-4E90-B7B6-FF3E3A5B5E37" targetNamespace="http://schemas.microsoft.com/office/2006/metadata/properties" ma:root="true" ma:fieldsID="2bd4d882418d81428549d86f580cbee1" ns1:_="" ns2:_="">
    <xsd:import namespace="http://schemas.microsoft.com/sharepoint/v3"/>
    <xsd:import namespace="B5DC0699-6B26-4E90-B7B6-FF3E3A5B5E37"/>
    <xsd:element name="properties">
      <xsd:complexType>
        <xsd:sequence>
          <xsd:element name="documentManagement">
            <xsd:complexType>
              <xsd:all>
                <xsd:element ref="ns2:Dokumenttype" minOccurs="0"/>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CognitiveType" ma:index="37" nillable="true" ma:displayName="CognitiveType" ma:decimals="0" ma:description=""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B5DC0699-6B26-4E90-B7B6-FF3E3A5B5E37" elementFormDefault="qualified">
    <xsd:import namespace="http://schemas.microsoft.com/office/2006/documentManagement/types"/>
    <xsd:import namespace="http://schemas.microsoft.com/office/infopath/2007/PartnerControls"/>
    <xsd:element name="Dokumenttype" ma:index="2" nillable="true"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CMMeetingCaseLink xmlns="B5DC0699-6B26-4E90-B7B6-FF3E3A5B5E37">
      <Url xsi:nil="true"/>
      <Description xsi:nil="true"/>
    </CCMMeetingCaseLink>
    <CCMAgendaItemId xmlns="B5DC0699-6B26-4E90-B7B6-FF3E3A5B5E37" xsi:nil="true"/>
    <DocumentDescription xmlns="B5DC0699-6B26-4E90-B7B6-FF3E3A5B5E37" xsi:nil="true"/>
    <CCMCognitiveType xmlns="http://schemas.microsoft.com/sharepoint/v3" xsi:nil="true"/>
    <AgendaStatusIcon xmlns="B5DC0699-6B26-4E90-B7B6-FF3E3A5B5E37" xsi:nil="true"/>
    <CCMAgendaDocumentStatus xmlns="B5DC0699-6B26-4E90-B7B6-FF3E3A5B5E37" xsi:nil="true"/>
    <CCMMeetingCaseId xmlns="B5DC0699-6B26-4E90-B7B6-FF3E3A5B5E37" xsi:nil="true"/>
    <Dokumenttype xmlns="B5DC0699-6B26-4E90-B7B6-FF3E3A5B5E37">Notat</Dokumenttype>
    <CCMAgendaStatus xmlns="B5DC0699-6B26-4E90-B7B6-FF3E3A5B5E37" xsi:nil="true"/>
    <CCMMeetingCaseInstanceId xmlns="B5DC0699-6B26-4E90-B7B6-FF3E3A5B5E37" xsi:nil="true"/>
    <LocalAttachment xmlns="http://schemas.microsoft.com/sharepoint/v3">false</LocalAttachment>
    <CCMSystemID xmlns="http://schemas.microsoft.com/sharepoint/v3">ca7dc1c5-fc98-48bd-8345-b1ffede9fa82</CCMSystemID>
    <CCMVisualId xmlns="http://schemas.microsoft.com/sharepoint/v3">SAG-2019-03075</CCMVisualId>
    <Finalized xmlns="http://schemas.microsoft.com/sharepoint/v3">false</Finalized>
    <DocID xmlns="http://schemas.microsoft.com/sharepoint/v3">2879720</DocID>
    <CaseRecordNumber xmlns="http://schemas.microsoft.com/sharepoint/v3">0</CaseRecordNumber>
    <CaseID xmlns="http://schemas.microsoft.com/sharepoint/v3">SAG-2019-03075</CaseID>
    <RegistrationDate xmlns="http://schemas.microsoft.com/sharepoint/v3" xsi:nil="true"/>
    <CCMTemplateID xmlns="http://schemas.microsoft.com/sharepoint/v3">0</CCMTemplateID>
    <Related xmlns="http://schemas.microsoft.com/sharepoint/v3">false</Related>
  </documentManagement>
</p:properties>
</file>

<file path=customXml/itemProps1.xml><?xml version="1.0" encoding="utf-8"?>
<ds:datastoreItem xmlns:ds="http://schemas.openxmlformats.org/officeDocument/2006/customXml" ds:itemID="{B921F1EF-CB59-40B1-A3CE-2D3E02616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5DC0699-6B26-4E90-B7B6-FF3E3A5B5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6D854F-BEA4-4363-B0DB-E52BDABACD14}">
  <ds:schemaRefs>
    <ds:schemaRef ds:uri="http://schemas.microsoft.com/sharepoint/v3/contenttype/forms"/>
  </ds:schemaRefs>
</ds:datastoreItem>
</file>

<file path=customXml/itemProps3.xml><?xml version="1.0" encoding="utf-8"?>
<ds:datastoreItem xmlns:ds="http://schemas.openxmlformats.org/officeDocument/2006/customXml" ds:itemID="{DA9B901E-D49A-464E-B074-D38FC793D8C6}">
  <ds:schemaRefs>
    <ds:schemaRef ds:uri="B5DC0699-6B26-4E90-B7B6-FF3E3A5B5E37"/>
    <ds:schemaRef ds:uri="http://schemas.microsoft.com/office/2006/metadata/properties"/>
    <ds:schemaRef ds:uri="http://purl.org/dc/terms/"/>
    <ds:schemaRef ds:uri="http://schemas.microsoft.com/office/2006/documentManagement/types"/>
    <ds:schemaRef ds:uri="http://schemas.microsoft.com/sharepoint/v3"/>
    <ds:schemaRef ds:uri="http://schemas.openxmlformats.org/package/2006/metadata/core-properties"/>
    <ds:schemaRef ds:uri="http://www.w3.org/XML/1998/namespace"/>
    <ds:schemaRef ds:uri="http://schemas.microsoft.com/office/infopath/2007/PartnerControl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12854</TotalTime>
  <Words>8742</Words>
  <Application>Microsoft Office PowerPoint</Application>
  <PresentationFormat>Brugerdefineret</PresentationFormat>
  <Paragraphs>1044</Paragraphs>
  <Slides>26</Slides>
  <Notes>26</Notes>
  <HiddenSlides>0</HiddenSlides>
  <MMClips>0</MMClips>
  <ScaleCrop>false</ScaleCrop>
  <HeadingPairs>
    <vt:vector size="8" baseType="variant">
      <vt:variant>
        <vt:lpstr>Benyttede skrifttyper</vt:lpstr>
      </vt:variant>
      <vt:variant>
        <vt:i4>7</vt:i4>
      </vt:variant>
      <vt:variant>
        <vt:lpstr>Tema</vt:lpstr>
      </vt:variant>
      <vt:variant>
        <vt:i4>1</vt:i4>
      </vt:variant>
      <vt:variant>
        <vt:lpstr>Integrerede OLE-servere</vt:lpstr>
      </vt:variant>
      <vt:variant>
        <vt:i4>1</vt:i4>
      </vt:variant>
      <vt:variant>
        <vt:lpstr>Slidetitler</vt:lpstr>
      </vt:variant>
      <vt:variant>
        <vt:i4>26</vt:i4>
      </vt:variant>
    </vt:vector>
  </HeadingPairs>
  <TitlesOfParts>
    <vt:vector size="35" baseType="lpstr">
      <vt:lpstr>Arial</vt:lpstr>
      <vt:lpstr>Arial Black</vt:lpstr>
      <vt:lpstr>Calibri</vt:lpstr>
      <vt:lpstr>Symbol</vt:lpstr>
      <vt:lpstr>Times New Roman</vt:lpstr>
      <vt:lpstr>Wingdings</vt:lpstr>
      <vt:lpstr>Work Sans</vt:lpstr>
      <vt:lpstr>1_Operate skabelon</vt:lpstr>
      <vt:lpstr>think-cell Slide</vt:lpstr>
      <vt:lpstr>PowerPoint-præsentation</vt:lpstr>
      <vt:lpstr>Intro til dialogoplægget</vt:lpstr>
      <vt:lpstr>Hvorfor er det vigtigt?</vt:lpstr>
      <vt:lpstr>Hvad er konsekvensen?</vt:lpstr>
      <vt:lpstr>Hvad er Informationssikkerhed?</vt:lpstr>
      <vt:lpstr>Samarbejdspartnere  og interessenter</vt:lpstr>
      <vt:lpstr>Interne roller og funktioner</vt:lpstr>
      <vt:lpstr>Støttefunktioner og kerneopgaver </vt:lpstr>
      <vt:lpstr>Hvilket ansvar har rollerne?</vt:lpstr>
      <vt:lpstr>Topledelse</vt:lpstr>
      <vt:lpstr>Mellemleder</vt:lpstr>
      <vt:lpstr>Medarbejder</vt:lpstr>
      <vt:lpstr>Informations-sikkerhedsudvalget</vt:lpstr>
      <vt:lpstr>Data og -systemejer </vt:lpstr>
      <vt:lpstr>Informationssikkerheds-koordinator</vt:lpstr>
      <vt:lpstr>Databeskyttelsesrådgiver (DPO)</vt:lpstr>
      <vt:lpstr>Informationssikkerhedsrejse Procesforløb for risikovurdering</vt:lpstr>
      <vt:lpstr>Informationssikkerhedsrejse Procesforløb for hændelseshåndtering</vt:lpstr>
      <vt:lpstr>Informationssikkerhedsrejse Politik for håndtering af personoplysninger</vt:lpstr>
      <vt:lpstr>Tværgående roller og aktiviteter i informationssikkerhedsarbejdet</vt:lpstr>
      <vt:lpstr>Forventet OUTPUT fra informationssikkerhedsarbejdet</vt:lpstr>
      <vt:lpstr>Almindelige forbedringsmuligheder i informationssikkerhedsarbejdet</vt:lpstr>
      <vt:lpstr>God SKIK vil supportere arbejdet med de principelle ISO-elementer</vt:lpstr>
      <vt:lpstr>Rapport </vt:lpstr>
      <vt:lpstr>Kultur og rammeværk understøtter informationssikkerhed</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Sikkerdigital_Rejsefortællingen redesignet_V1</dc:title>
  <cp:revision>781</cp:revision>
  <cp:lastPrinted>2019-11-14T10:50:07Z</cp:lastPrinted>
  <dcterms:created xsi:type="dcterms:W3CDTF">2019-08-29T11:09:11Z</dcterms:created>
  <dcterms:modified xsi:type="dcterms:W3CDTF">2020-02-11T11:51:41Z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nfoFinished">
    <vt:lpwstr>True</vt:lpwstr>
  </property>
  <property fmtid="{D5CDD505-2E9C-101B-9397-08002B2CF9AE}" pid="3" name="ContentTypeId">
    <vt:lpwstr>0x010100AC085CFC53BC46CEA2EADE194AD9D48200F3FAB21B911231439D537C205396828D</vt:lpwstr>
  </property>
  <property fmtid="{D5CDD505-2E9C-101B-9397-08002B2CF9AE}" pid="4" name="CCMOneDriveID">
    <vt:lpwstr/>
  </property>
  <property fmtid="{D5CDD505-2E9C-101B-9397-08002B2CF9AE}" pid="5" name="CCMOneDriveOwnerID">
    <vt:lpwstr/>
  </property>
  <property fmtid="{D5CDD505-2E9C-101B-9397-08002B2CF9AE}" pid="6" name="CCMOneDriveItemID">
    <vt:lpwstr/>
  </property>
  <property fmtid="{D5CDD505-2E9C-101B-9397-08002B2CF9AE}" pid="7" name="CCMSystem">
    <vt:lpwstr> </vt:lpwstr>
  </property>
  <property fmtid="{D5CDD505-2E9C-101B-9397-08002B2CF9AE}" pid="8" name="CCMIsSharedOnOneDrive">
    <vt:bool>false</vt:bool>
  </property>
  <property fmtid="{D5CDD505-2E9C-101B-9397-08002B2CF9AE}" pid="9" name="CCMEventContext">
    <vt:lpwstr>34392573-c6da-42b0-83d8-3bbbd7fbeeb7</vt:lpwstr>
  </property>
</Properties>
</file>