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602" r:id="rId2"/>
  </p:sldIdLst>
  <p:sldSz cx="12801600" cy="9601200" type="A3"/>
  <p:notesSz cx="9926638" cy="6797675"/>
  <p:defaultTextStyle>
    <a:defPPr>
      <a:defRPr lang="da-DK"/>
    </a:defPPr>
    <a:lvl1pPr marL="0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6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ne E" initials="ME" lastIdx="1" clrIdx="0"/>
  <p:cmAuthor id="2" name="John Pedersen" initials="JP" lastIdx="6" clrIdx="1"/>
  <p:cmAuthor id="3" name="Anne Vium" initials="AV" lastIdx="1" clrIdx="2">
    <p:extLst>
      <p:ext uri="{19B8F6BF-5375-455C-9EA6-DF929625EA0E}">
        <p15:presenceInfo xmlns:p15="http://schemas.microsoft.com/office/powerpoint/2012/main" userId="Anne Vium" providerId="None"/>
      </p:ext>
    </p:extLst>
  </p:cmAuthor>
  <p:cmAuthor id="4" name="Flemming Engstrøm" initials="FE" lastIdx="3" clrIdx="3">
    <p:extLst>
      <p:ext uri="{19B8F6BF-5375-455C-9EA6-DF929625EA0E}">
        <p15:presenceInfo xmlns:p15="http://schemas.microsoft.com/office/powerpoint/2012/main" userId="1f5099fd973daa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536"/>
    <a:srgbClr val="3F4DC2"/>
    <a:srgbClr val="F3F2F2"/>
    <a:srgbClr val="D90000"/>
    <a:srgbClr val="E0E564"/>
    <a:srgbClr val="29B33E"/>
    <a:srgbClr val="ECECEC"/>
    <a:srgbClr val="D600BA"/>
    <a:srgbClr val="DEE80D"/>
    <a:srgbClr val="222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6" autoAdjust="0"/>
    <p:restoredTop sz="95244" autoAdjust="0"/>
  </p:normalViewPr>
  <p:slideViewPr>
    <p:cSldViewPr snapToGrid="0" snapToObjects="1">
      <p:cViewPr varScale="1">
        <p:scale>
          <a:sx n="62" d="100"/>
          <a:sy n="62" d="100"/>
        </p:scale>
        <p:origin x="1642" y="53"/>
      </p:cViewPr>
      <p:guideLst>
        <p:guide orient="horz" pos="2846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82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30-10-2019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30-10-2019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120018" y="8903344"/>
            <a:ext cx="4320540" cy="511176"/>
          </a:xfrm>
          <a:prstGeom prst="rect">
            <a:avLst/>
          </a:prstGeom>
        </p:spPr>
        <p:txBody>
          <a:bodyPr vert="horz" lIns="38744" tIns="19372" rIns="38744" bIns="19372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492" dirty="0"/>
          </a:p>
        </p:txBody>
      </p:sp>
      <p:sp>
        <p:nvSpPr>
          <p:cNvPr id="8" name="Pladsholder til titel 1">
            <a:extLst>
              <a:ext uri="{FF2B5EF4-FFF2-40B4-BE49-F238E27FC236}">
                <a16:creationId xmlns:a16="http://schemas.microsoft.com/office/drawing/2014/main" id="{2378BD0D-F0F1-48A8-8A44-8204FC2CEC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867" y="789516"/>
            <a:ext cx="11523867" cy="7920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da-DK" noProof="0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5923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38867" y="789516"/>
            <a:ext cx="11523867" cy="7920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8867" y="2032318"/>
            <a:ext cx="11523868" cy="66100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30360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</p:sldLayoutIdLst>
  <p:hf sldNum="0" hdr="0" ftr="0" dt="0"/>
  <p:txStyles>
    <p:titleStyle>
      <a:lvl1pPr algn="l" defTabSz="387472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387472" rtl="0" eaLnBrk="1" latinLnBrk="0" hangingPunct="1">
        <a:lnSpc>
          <a:spcPct val="100000"/>
        </a:lnSpc>
        <a:spcBef>
          <a:spcPts val="423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90604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4341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78077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1812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5548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5928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5302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4675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373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8747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81208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74944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68681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6241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5615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49889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23" userDrawn="1">
          <p15:clr>
            <a:srgbClr val="F26B43"/>
          </p15:clr>
        </p15:guide>
        <p15:guide id="2" pos="4113" userDrawn="1">
          <p15:clr>
            <a:srgbClr val="F26B43"/>
          </p15:clr>
        </p15:guide>
        <p15:guide id="3" pos="830" userDrawn="1">
          <p15:clr>
            <a:srgbClr val="F26B43"/>
          </p15:clr>
        </p15:guide>
        <p15:guide id="4" pos="7261" userDrawn="1">
          <p15:clr>
            <a:srgbClr val="F26B43"/>
          </p15:clr>
        </p15:guide>
        <p15:guide id="5" pos="402" userDrawn="1">
          <p15:clr>
            <a:srgbClr val="F26B43"/>
          </p15:clr>
        </p15:guide>
        <p15:guide id="6" pos="7662" userDrawn="1">
          <p15:clr>
            <a:srgbClr val="F26B43"/>
          </p15:clr>
        </p15:guide>
        <p15:guide id="7" orient="horz" pos="1600" userDrawn="1">
          <p15:clr>
            <a:srgbClr val="F26B43"/>
          </p15:clr>
        </p15:guide>
        <p15:guide id="8" orient="horz" pos="497" userDrawn="1">
          <p15:clr>
            <a:srgbClr val="F26B43"/>
          </p15:clr>
        </p15:guide>
        <p15:guide id="11" orient="horz" pos="5444" userDrawn="1">
          <p15:clr>
            <a:srgbClr val="F26B43"/>
          </p15:clr>
        </p15:guide>
        <p15:guide id="13" orient="horz" pos="1280" userDrawn="1">
          <p15:clr>
            <a:srgbClr val="F26B43"/>
          </p15:clr>
        </p15:guide>
        <p15:guide id="16" pos="4539" userDrawn="1">
          <p15:clr>
            <a:srgbClr val="F26B43"/>
          </p15:clr>
        </p15:guide>
        <p15:guide id="17" pos="3525" userDrawn="1">
          <p15:clr>
            <a:srgbClr val="F26B43"/>
          </p15:clr>
        </p15:guide>
        <p15:guide id="18" pos="3951" userDrawn="1">
          <p15:clr>
            <a:srgbClr val="F26B43"/>
          </p15:clr>
        </p15:guide>
        <p15:guide id="19" pos="4726" userDrawn="1">
          <p15:clr>
            <a:srgbClr val="F26B43"/>
          </p15:clr>
        </p15:guide>
        <p15:guide id="20" pos="3338" userDrawn="1">
          <p15:clr>
            <a:srgbClr val="F26B43"/>
          </p15:clr>
        </p15:guide>
        <p15:guide id="21" pos="5793" userDrawn="1">
          <p15:clr>
            <a:srgbClr val="F26B43"/>
          </p15:clr>
        </p15:guide>
        <p15:guide id="22" pos="2271" userDrawn="1">
          <p15:clr>
            <a:srgbClr val="F26B43"/>
          </p15:clr>
        </p15:guide>
        <p15:guide id="23" orient="horz" pos="996" userDrawn="1">
          <p15:clr>
            <a:srgbClr val="F26B43"/>
          </p15:clr>
        </p15:guide>
        <p15:guide id="24" orient="horz" pos="5265" userDrawn="1">
          <p15:clr>
            <a:srgbClr val="F26B43"/>
          </p15:clr>
        </p15:guide>
        <p15:guide id="25" orient="horz" pos="4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ktangel 137">
            <a:extLst>
              <a:ext uri="{FF2B5EF4-FFF2-40B4-BE49-F238E27FC236}">
                <a16:creationId xmlns:a16="http://schemas.microsoft.com/office/drawing/2014/main" id="{801627DC-62A5-4281-9CF8-FB3A94019900}"/>
              </a:ext>
            </a:extLst>
          </p:cNvPr>
          <p:cNvSpPr/>
          <p:nvPr/>
        </p:nvSpPr>
        <p:spPr>
          <a:xfrm>
            <a:off x="196533" y="3480679"/>
            <a:ext cx="5899477" cy="5896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8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Matrix til risikovurderingen</a:t>
            </a:r>
          </a:p>
          <a:p>
            <a:r>
              <a:rPr lang="da-DK" sz="14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Ved at afveje sandsynlighed og konsekvens, kan du foretage en samlet risikovurdering af det mulige brud</a:t>
            </a:r>
          </a:p>
          <a:p>
            <a:endParaRPr lang="da-DK" sz="1200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005F23A-8E32-4F1B-859A-D43892EFEA7B}"/>
              </a:ext>
            </a:extLst>
          </p:cNvPr>
          <p:cNvSpPr/>
          <p:nvPr/>
        </p:nvSpPr>
        <p:spPr>
          <a:xfrm>
            <a:off x="197761" y="1219635"/>
            <a:ext cx="5899477" cy="2078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8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Tre måder, vi skal passe på vores informationer </a:t>
            </a:r>
            <a:endParaRPr lang="da-DK" sz="1400" b="1" dirty="0">
              <a:solidFill>
                <a:srgbClr val="3F4DC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4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(og hvor der kan ske brud)</a:t>
            </a:r>
          </a:p>
          <a:p>
            <a:endParaRPr lang="da-DK" sz="1200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Fortrolighed: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Alle har </a:t>
            </a:r>
            <a:r>
              <a:rPr lang="da-DK" sz="1200" u="sng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kun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adgang til de informationer, de bør se</a:t>
            </a:r>
          </a:p>
          <a:p>
            <a:pPr marL="285750" indent="-285750">
              <a:buFont typeface="+mj-lt"/>
              <a:buAutoNum type="arabicPeriod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Adgang: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Alle har adgang til de informationer, de skal bruge i deres arbejde</a:t>
            </a:r>
          </a:p>
          <a:p>
            <a:pPr marL="285750" indent="-285750">
              <a:buFont typeface="+mj-lt"/>
              <a:buAutoNum type="arabicPeriod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Korrekthed: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Vores informationer er korrekte</a:t>
            </a: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D651EF8C-32AC-429E-934C-D070393D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2" y="231957"/>
            <a:ext cx="9785384" cy="730491"/>
          </a:xfrm>
        </p:spPr>
        <p:txBody>
          <a:bodyPr/>
          <a:lstStyle/>
          <a:p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Din guide til </a:t>
            </a:r>
            <a:r>
              <a:rPr lang="da-DK" sz="28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risikovurdering</a:t>
            </a:r>
            <a:br>
              <a:rPr lang="da-DK" sz="2800" dirty="0">
                <a:solidFill>
                  <a:srgbClr val="D600B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kstfelt 130">
            <a:extLst>
              <a:ext uri="{FF2B5EF4-FFF2-40B4-BE49-F238E27FC236}">
                <a16:creationId xmlns:a16="http://schemas.microsoft.com/office/drawing/2014/main" id="{2E326F0A-9F6C-4097-AFFA-A3C5FB8FD630}"/>
              </a:ext>
            </a:extLst>
          </p:cNvPr>
          <p:cNvSpPr txBox="1"/>
          <p:nvPr/>
        </p:nvSpPr>
        <p:spPr>
          <a:xfrm rot="16200000">
            <a:off x="461433" y="6249930"/>
            <a:ext cx="148035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Sandsynlighed</a:t>
            </a:r>
          </a:p>
        </p:txBody>
      </p:sp>
      <p:sp>
        <p:nvSpPr>
          <p:cNvPr id="132" name="Tekstfelt 131">
            <a:extLst>
              <a:ext uri="{FF2B5EF4-FFF2-40B4-BE49-F238E27FC236}">
                <a16:creationId xmlns:a16="http://schemas.microsoft.com/office/drawing/2014/main" id="{E86D305A-9866-43E0-9DA9-D633FAC3792D}"/>
              </a:ext>
            </a:extLst>
          </p:cNvPr>
          <p:cNvSpPr txBox="1"/>
          <p:nvPr/>
        </p:nvSpPr>
        <p:spPr>
          <a:xfrm>
            <a:off x="2530399" y="8321371"/>
            <a:ext cx="148035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Konsekvens</a:t>
            </a:r>
          </a:p>
        </p:txBody>
      </p:sp>
      <p:sp>
        <p:nvSpPr>
          <p:cNvPr id="113" name="Rektangel 112">
            <a:extLst>
              <a:ext uri="{FF2B5EF4-FFF2-40B4-BE49-F238E27FC236}">
                <a16:creationId xmlns:a16="http://schemas.microsoft.com/office/drawing/2014/main" id="{FDBFC376-69C4-4FC1-A932-418D145D4AFB}"/>
              </a:ext>
            </a:extLst>
          </p:cNvPr>
          <p:cNvSpPr/>
          <p:nvPr/>
        </p:nvSpPr>
        <p:spPr>
          <a:xfrm>
            <a:off x="1714174" y="7140599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29B3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14" name="Rektangel 113">
            <a:extLst>
              <a:ext uri="{FF2B5EF4-FFF2-40B4-BE49-F238E27FC236}">
                <a16:creationId xmlns:a16="http://schemas.microsoft.com/office/drawing/2014/main" id="{30C2B104-5388-44DA-BD20-CE14BBB6F914}"/>
              </a:ext>
            </a:extLst>
          </p:cNvPr>
          <p:cNvSpPr/>
          <p:nvPr/>
        </p:nvSpPr>
        <p:spPr>
          <a:xfrm>
            <a:off x="2508092" y="7140599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29B3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15" name="Rektangel 114">
            <a:extLst>
              <a:ext uri="{FF2B5EF4-FFF2-40B4-BE49-F238E27FC236}">
                <a16:creationId xmlns:a16="http://schemas.microsoft.com/office/drawing/2014/main" id="{FEDA77C1-620F-415B-BA0E-ECE0DDD829D2}"/>
              </a:ext>
            </a:extLst>
          </p:cNvPr>
          <p:cNvSpPr/>
          <p:nvPr/>
        </p:nvSpPr>
        <p:spPr>
          <a:xfrm>
            <a:off x="3299182" y="7140599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16" name="Rektangel 115">
            <a:extLst>
              <a:ext uri="{FF2B5EF4-FFF2-40B4-BE49-F238E27FC236}">
                <a16:creationId xmlns:a16="http://schemas.microsoft.com/office/drawing/2014/main" id="{25FD9FC7-84A8-4048-9F41-2EE7AE944677}"/>
              </a:ext>
            </a:extLst>
          </p:cNvPr>
          <p:cNvSpPr/>
          <p:nvPr/>
        </p:nvSpPr>
        <p:spPr>
          <a:xfrm>
            <a:off x="4102127" y="7140599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17" name="Rektangel 116">
            <a:extLst>
              <a:ext uri="{FF2B5EF4-FFF2-40B4-BE49-F238E27FC236}">
                <a16:creationId xmlns:a16="http://schemas.microsoft.com/office/drawing/2014/main" id="{65A803A5-5967-424A-92DD-676BCCEB3796}"/>
              </a:ext>
            </a:extLst>
          </p:cNvPr>
          <p:cNvSpPr/>
          <p:nvPr/>
        </p:nvSpPr>
        <p:spPr>
          <a:xfrm>
            <a:off x="1714174" y="6335347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29B3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18" name="Rektangel 117">
            <a:extLst>
              <a:ext uri="{FF2B5EF4-FFF2-40B4-BE49-F238E27FC236}">
                <a16:creationId xmlns:a16="http://schemas.microsoft.com/office/drawing/2014/main" id="{E83F719A-001B-414C-924B-C5AA37CE03AA}"/>
              </a:ext>
            </a:extLst>
          </p:cNvPr>
          <p:cNvSpPr/>
          <p:nvPr/>
        </p:nvSpPr>
        <p:spPr>
          <a:xfrm>
            <a:off x="2508092" y="6335347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19" name="Rektangel 118">
            <a:extLst>
              <a:ext uri="{FF2B5EF4-FFF2-40B4-BE49-F238E27FC236}">
                <a16:creationId xmlns:a16="http://schemas.microsoft.com/office/drawing/2014/main" id="{4455B899-EFAD-4FAB-9C79-EF1D15F47A7A}"/>
              </a:ext>
            </a:extLst>
          </p:cNvPr>
          <p:cNvSpPr/>
          <p:nvPr/>
        </p:nvSpPr>
        <p:spPr>
          <a:xfrm>
            <a:off x="3299182" y="6335347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0" name="Rektangel 119">
            <a:extLst>
              <a:ext uri="{FF2B5EF4-FFF2-40B4-BE49-F238E27FC236}">
                <a16:creationId xmlns:a16="http://schemas.microsoft.com/office/drawing/2014/main" id="{07BD820A-B313-4D58-9384-7114BF0AFC9C}"/>
              </a:ext>
            </a:extLst>
          </p:cNvPr>
          <p:cNvSpPr/>
          <p:nvPr/>
        </p:nvSpPr>
        <p:spPr>
          <a:xfrm>
            <a:off x="4102127" y="6335347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1" name="Rektangel 120">
            <a:extLst>
              <a:ext uri="{FF2B5EF4-FFF2-40B4-BE49-F238E27FC236}">
                <a16:creationId xmlns:a16="http://schemas.microsoft.com/office/drawing/2014/main" id="{8B952898-1CE7-44C5-B096-4A34F31D7897}"/>
              </a:ext>
            </a:extLst>
          </p:cNvPr>
          <p:cNvSpPr/>
          <p:nvPr/>
        </p:nvSpPr>
        <p:spPr>
          <a:xfrm>
            <a:off x="1714174" y="5536023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29B3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2" name="Rektangel 121">
            <a:extLst>
              <a:ext uri="{FF2B5EF4-FFF2-40B4-BE49-F238E27FC236}">
                <a16:creationId xmlns:a16="http://schemas.microsoft.com/office/drawing/2014/main" id="{26A53FD8-8A2A-4219-9D29-C5EFB341DEE0}"/>
              </a:ext>
            </a:extLst>
          </p:cNvPr>
          <p:cNvSpPr/>
          <p:nvPr/>
        </p:nvSpPr>
        <p:spPr>
          <a:xfrm>
            <a:off x="2508092" y="5536023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3" name="Rektangel 122">
            <a:extLst>
              <a:ext uri="{FF2B5EF4-FFF2-40B4-BE49-F238E27FC236}">
                <a16:creationId xmlns:a16="http://schemas.microsoft.com/office/drawing/2014/main" id="{FDF1A324-1E1C-4E8D-AF52-EFBE0B92A63D}"/>
              </a:ext>
            </a:extLst>
          </p:cNvPr>
          <p:cNvSpPr/>
          <p:nvPr/>
        </p:nvSpPr>
        <p:spPr>
          <a:xfrm>
            <a:off x="3299182" y="5536023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4" name="Rektangel 123">
            <a:extLst>
              <a:ext uri="{FF2B5EF4-FFF2-40B4-BE49-F238E27FC236}">
                <a16:creationId xmlns:a16="http://schemas.microsoft.com/office/drawing/2014/main" id="{319969CE-CA2E-4D4F-93B3-4AEBA1EF50AB}"/>
              </a:ext>
            </a:extLst>
          </p:cNvPr>
          <p:cNvSpPr/>
          <p:nvPr/>
        </p:nvSpPr>
        <p:spPr>
          <a:xfrm>
            <a:off x="4102127" y="5536023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5" name="Rektangel 124">
            <a:extLst>
              <a:ext uri="{FF2B5EF4-FFF2-40B4-BE49-F238E27FC236}">
                <a16:creationId xmlns:a16="http://schemas.microsoft.com/office/drawing/2014/main" id="{3DBDDECF-A5CC-47BD-AB91-5896438EA429}"/>
              </a:ext>
            </a:extLst>
          </p:cNvPr>
          <p:cNvSpPr/>
          <p:nvPr/>
        </p:nvSpPr>
        <p:spPr>
          <a:xfrm>
            <a:off x="1714174" y="4739181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6" name="Rektangel 125">
            <a:extLst>
              <a:ext uri="{FF2B5EF4-FFF2-40B4-BE49-F238E27FC236}">
                <a16:creationId xmlns:a16="http://schemas.microsoft.com/office/drawing/2014/main" id="{EE908813-9D14-41FC-A87A-FF7AD79DE3F2}"/>
              </a:ext>
            </a:extLst>
          </p:cNvPr>
          <p:cNvSpPr/>
          <p:nvPr/>
        </p:nvSpPr>
        <p:spPr>
          <a:xfrm>
            <a:off x="2508092" y="4739181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7" name="Rektangel 126">
            <a:extLst>
              <a:ext uri="{FF2B5EF4-FFF2-40B4-BE49-F238E27FC236}">
                <a16:creationId xmlns:a16="http://schemas.microsoft.com/office/drawing/2014/main" id="{B4E412FC-A2CE-4F6F-A493-198B574437F0}"/>
              </a:ext>
            </a:extLst>
          </p:cNvPr>
          <p:cNvSpPr/>
          <p:nvPr/>
        </p:nvSpPr>
        <p:spPr>
          <a:xfrm>
            <a:off x="3299182" y="4739181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8" name="Rektangel 127">
            <a:extLst>
              <a:ext uri="{FF2B5EF4-FFF2-40B4-BE49-F238E27FC236}">
                <a16:creationId xmlns:a16="http://schemas.microsoft.com/office/drawing/2014/main" id="{C869460D-98C3-4627-8BA7-E60CE558B77F}"/>
              </a:ext>
            </a:extLst>
          </p:cNvPr>
          <p:cNvSpPr/>
          <p:nvPr/>
        </p:nvSpPr>
        <p:spPr>
          <a:xfrm>
            <a:off x="4102127" y="4739181"/>
            <a:ext cx="762482" cy="762482"/>
          </a:xfrm>
          <a:prstGeom prst="rect">
            <a:avLst/>
          </a:prstGeom>
          <a:solidFill>
            <a:schemeClr val="bg1"/>
          </a:solidFill>
          <a:ln w="2857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cxnSp>
        <p:nvCxnSpPr>
          <p:cNvPr id="129" name="Lige forbindelse 128">
            <a:extLst>
              <a:ext uri="{FF2B5EF4-FFF2-40B4-BE49-F238E27FC236}">
                <a16:creationId xmlns:a16="http://schemas.microsoft.com/office/drawing/2014/main" id="{8FF3079C-9097-4D26-9CE0-FC2E711EF522}"/>
              </a:ext>
            </a:extLst>
          </p:cNvPr>
          <p:cNvCxnSpPr>
            <a:cxnSpLocks/>
          </p:cNvCxnSpPr>
          <p:nvPr/>
        </p:nvCxnSpPr>
        <p:spPr>
          <a:xfrm flipV="1">
            <a:off x="1659441" y="4599258"/>
            <a:ext cx="0" cy="3355838"/>
          </a:xfrm>
          <a:prstGeom prst="line">
            <a:avLst/>
          </a:prstGeom>
          <a:ln w="53975">
            <a:solidFill>
              <a:srgbClr val="0A1452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Lige forbindelse 129">
            <a:extLst>
              <a:ext uri="{FF2B5EF4-FFF2-40B4-BE49-F238E27FC236}">
                <a16:creationId xmlns:a16="http://schemas.microsoft.com/office/drawing/2014/main" id="{ED6D6A45-79A6-416D-81CF-24FE06769A94}"/>
              </a:ext>
            </a:extLst>
          </p:cNvPr>
          <p:cNvCxnSpPr>
            <a:cxnSpLocks/>
          </p:cNvCxnSpPr>
          <p:nvPr/>
        </p:nvCxnSpPr>
        <p:spPr>
          <a:xfrm>
            <a:off x="1638747" y="7955096"/>
            <a:ext cx="3343916" cy="0"/>
          </a:xfrm>
          <a:prstGeom prst="line">
            <a:avLst/>
          </a:prstGeom>
          <a:ln w="53975">
            <a:solidFill>
              <a:srgbClr val="0A1452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kstfelt 132">
            <a:extLst>
              <a:ext uri="{FF2B5EF4-FFF2-40B4-BE49-F238E27FC236}">
                <a16:creationId xmlns:a16="http://schemas.microsoft.com/office/drawing/2014/main" id="{72B9C843-B744-4726-9A09-654CC7F701A6}"/>
              </a:ext>
            </a:extLst>
          </p:cNvPr>
          <p:cNvSpPr txBox="1"/>
          <p:nvPr/>
        </p:nvSpPr>
        <p:spPr>
          <a:xfrm>
            <a:off x="1946926" y="8064691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9" name="Tekstfelt 138">
            <a:extLst>
              <a:ext uri="{FF2B5EF4-FFF2-40B4-BE49-F238E27FC236}">
                <a16:creationId xmlns:a16="http://schemas.microsoft.com/office/drawing/2014/main" id="{326898DD-C876-4301-BE4D-D90617A30C91}"/>
              </a:ext>
            </a:extLst>
          </p:cNvPr>
          <p:cNvSpPr txBox="1"/>
          <p:nvPr/>
        </p:nvSpPr>
        <p:spPr>
          <a:xfrm>
            <a:off x="2740845" y="8064690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0" name="Tekstfelt 139">
            <a:extLst>
              <a:ext uri="{FF2B5EF4-FFF2-40B4-BE49-F238E27FC236}">
                <a16:creationId xmlns:a16="http://schemas.microsoft.com/office/drawing/2014/main" id="{32488A8A-C572-45B7-923C-F57F3CDAED2C}"/>
              </a:ext>
            </a:extLst>
          </p:cNvPr>
          <p:cNvSpPr txBox="1"/>
          <p:nvPr/>
        </p:nvSpPr>
        <p:spPr>
          <a:xfrm>
            <a:off x="3574014" y="8045199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1" name="Tekstfelt 140">
            <a:extLst>
              <a:ext uri="{FF2B5EF4-FFF2-40B4-BE49-F238E27FC236}">
                <a16:creationId xmlns:a16="http://schemas.microsoft.com/office/drawing/2014/main" id="{C9096E9E-DB81-4DB4-A1AD-399ECEF4F573}"/>
              </a:ext>
            </a:extLst>
          </p:cNvPr>
          <p:cNvSpPr txBox="1"/>
          <p:nvPr/>
        </p:nvSpPr>
        <p:spPr>
          <a:xfrm>
            <a:off x="4334879" y="8045199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2" name="Tekstfelt 141">
            <a:extLst>
              <a:ext uri="{FF2B5EF4-FFF2-40B4-BE49-F238E27FC236}">
                <a16:creationId xmlns:a16="http://schemas.microsoft.com/office/drawing/2014/main" id="{DCAA3643-BD59-47BB-879D-83001A6FC38B}"/>
              </a:ext>
            </a:extLst>
          </p:cNvPr>
          <p:cNvSpPr txBox="1"/>
          <p:nvPr/>
        </p:nvSpPr>
        <p:spPr>
          <a:xfrm>
            <a:off x="1331027" y="7448296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3" name="Tekstfelt 142">
            <a:extLst>
              <a:ext uri="{FF2B5EF4-FFF2-40B4-BE49-F238E27FC236}">
                <a16:creationId xmlns:a16="http://schemas.microsoft.com/office/drawing/2014/main" id="{F5073C75-208B-443E-8A9B-05D234273C62}"/>
              </a:ext>
            </a:extLst>
          </p:cNvPr>
          <p:cNvSpPr txBox="1"/>
          <p:nvPr/>
        </p:nvSpPr>
        <p:spPr>
          <a:xfrm>
            <a:off x="1331027" y="6643044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6" name="Tekstfelt 175">
            <a:extLst>
              <a:ext uri="{FF2B5EF4-FFF2-40B4-BE49-F238E27FC236}">
                <a16:creationId xmlns:a16="http://schemas.microsoft.com/office/drawing/2014/main" id="{FEAC9105-3CE0-4B81-9EA1-FE918CE108E7}"/>
              </a:ext>
            </a:extLst>
          </p:cNvPr>
          <p:cNvSpPr txBox="1"/>
          <p:nvPr/>
        </p:nvSpPr>
        <p:spPr>
          <a:xfrm>
            <a:off x="1331027" y="5843720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7" name="Tekstfelt 176">
            <a:extLst>
              <a:ext uri="{FF2B5EF4-FFF2-40B4-BE49-F238E27FC236}">
                <a16:creationId xmlns:a16="http://schemas.microsoft.com/office/drawing/2014/main" id="{81F7F1AA-D148-40CD-8D56-372582556A8F}"/>
              </a:ext>
            </a:extLst>
          </p:cNvPr>
          <p:cNvSpPr txBox="1"/>
          <p:nvPr/>
        </p:nvSpPr>
        <p:spPr>
          <a:xfrm>
            <a:off x="1331027" y="5051713"/>
            <a:ext cx="2969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2" name="Rektangel 181">
            <a:extLst>
              <a:ext uri="{FF2B5EF4-FFF2-40B4-BE49-F238E27FC236}">
                <a16:creationId xmlns:a16="http://schemas.microsoft.com/office/drawing/2014/main" id="{10BFD051-090F-4EAF-BDD4-C4D5A95C87C1}"/>
              </a:ext>
            </a:extLst>
          </p:cNvPr>
          <p:cNvSpPr/>
          <p:nvPr/>
        </p:nvSpPr>
        <p:spPr>
          <a:xfrm>
            <a:off x="6279321" y="5398735"/>
            <a:ext cx="6264646" cy="3978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6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Konsekvens</a:t>
            </a:r>
          </a:p>
          <a:p>
            <a:endParaRPr lang="da-DK" sz="1200" b="1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betyder skalaen:</a:t>
            </a:r>
          </a:p>
          <a:p>
            <a:endParaRPr lang="da-DK" sz="1200" b="1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1: Ubetydelig</a:t>
            </a: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2: Mindre alvorlig</a:t>
            </a: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3: Meget alvorlig</a:t>
            </a: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4: Graverende/ødelæggende</a:t>
            </a:r>
          </a:p>
          <a:p>
            <a:endParaRPr lang="da-DK" sz="1200" b="1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Former for konsekvenser, du kan tage i betragtning: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Økonomiske: meromkostninger/økonomiske tab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Administrative: øget belastning på administration, blokering af processer/aktiviteter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Omdømmemæssige: kritik i pressen, borgere eller interessenter mister tillid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Politiske: konsekvenser for organisationens ledelse og/eller ansvarlige politikere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Menneskelige: personskade, økonomiske tab, krænkelse af privatliv e.l.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Lovmæssige: overtrædelse af lovgivningen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03C264D2-4995-446E-AE14-FFEDD59C5CA1}"/>
              </a:ext>
            </a:extLst>
          </p:cNvPr>
          <p:cNvSpPr/>
          <p:nvPr/>
        </p:nvSpPr>
        <p:spPr>
          <a:xfrm>
            <a:off x="6279321" y="1238684"/>
            <a:ext cx="6264646" cy="3978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6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Sandsynlighed</a:t>
            </a:r>
            <a:endParaRPr lang="da-DK" sz="18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2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Du kan bruge nedenstående punkter som vejledning til at vurdere sandsynligheden:</a:t>
            </a:r>
          </a:p>
          <a:p>
            <a:endParaRPr lang="da-DK" sz="12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2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D1324B6-B87A-470D-ADDF-CBC82248CE29}"/>
              </a:ext>
            </a:extLst>
          </p:cNvPr>
          <p:cNvSpPr/>
          <p:nvPr/>
        </p:nvSpPr>
        <p:spPr>
          <a:xfrm>
            <a:off x="122798" y="621709"/>
            <a:ext cx="7573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Som systemforvalter kan du hjælpe med at spotte og forebygge risici for informationssikkerheden, der kan opstå i de systemer, du forvalter i dagligdagen.</a:t>
            </a:r>
            <a:endParaRPr lang="da-DK" dirty="0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A3A9B91E-F349-474D-83E6-541F3C6B44A9}"/>
              </a:ext>
            </a:extLst>
          </p:cNvPr>
          <p:cNvSpPr/>
          <p:nvPr/>
        </p:nvSpPr>
        <p:spPr>
          <a:xfrm>
            <a:off x="4296360" y="8746217"/>
            <a:ext cx="270119" cy="270119"/>
          </a:xfrm>
          <a:prstGeom prst="rect">
            <a:avLst/>
          </a:prstGeom>
          <a:solidFill>
            <a:schemeClr val="bg1"/>
          </a:solidFill>
          <a:ln w="2857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C1F17585-6662-41F9-8A65-3C81255C2F7F}"/>
              </a:ext>
            </a:extLst>
          </p:cNvPr>
          <p:cNvSpPr/>
          <p:nvPr/>
        </p:nvSpPr>
        <p:spPr>
          <a:xfrm>
            <a:off x="2560784" y="8746218"/>
            <a:ext cx="270119" cy="270119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64097D0C-EEA0-4581-82EC-2B4A8EF93667}"/>
              </a:ext>
            </a:extLst>
          </p:cNvPr>
          <p:cNvSpPr/>
          <p:nvPr/>
        </p:nvSpPr>
        <p:spPr>
          <a:xfrm>
            <a:off x="629552" y="8746217"/>
            <a:ext cx="265540" cy="265540"/>
          </a:xfrm>
          <a:prstGeom prst="rect">
            <a:avLst/>
          </a:prstGeom>
          <a:solidFill>
            <a:schemeClr val="bg1"/>
          </a:solidFill>
          <a:ln w="28575">
            <a:solidFill>
              <a:srgbClr val="29B3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5" name="Tekstfelt 74">
            <a:extLst>
              <a:ext uri="{FF2B5EF4-FFF2-40B4-BE49-F238E27FC236}">
                <a16:creationId xmlns:a16="http://schemas.microsoft.com/office/drawing/2014/main" id="{BB7252CF-86A2-444A-80B3-0A4F23290CCD}"/>
              </a:ext>
            </a:extLst>
          </p:cNvPr>
          <p:cNvSpPr txBox="1"/>
          <p:nvPr/>
        </p:nvSpPr>
        <p:spPr>
          <a:xfrm>
            <a:off x="1015606" y="8785367"/>
            <a:ext cx="124671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 risiko</a:t>
            </a:r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1D0A1053-4C13-4D7A-A927-DA356AC8E43B}"/>
              </a:ext>
            </a:extLst>
          </p:cNvPr>
          <p:cNvSpPr txBox="1"/>
          <p:nvPr/>
        </p:nvSpPr>
        <p:spPr>
          <a:xfrm>
            <a:off x="2945143" y="8784116"/>
            <a:ext cx="10740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 risiko</a:t>
            </a:r>
          </a:p>
        </p:txBody>
      </p:sp>
      <p:sp>
        <p:nvSpPr>
          <p:cNvPr id="77" name="Tekstfelt 76">
            <a:extLst>
              <a:ext uri="{FF2B5EF4-FFF2-40B4-BE49-F238E27FC236}">
                <a16:creationId xmlns:a16="http://schemas.microsoft.com/office/drawing/2014/main" id="{043C0A34-1E9E-4459-AF46-D21A7C46B3DD}"/>
              </a:ext>
            </a:extLst>
          </p:cNvPr>
          <p:cNvSpPr txBox="1"/>
          <p:nvPr/>
        </p:nvSpPr>
        <p:spPr>
          <a:xfrm>
            <a:off x="4714968" y="8784116"/>
            <a:ext cx="10740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 risiko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7A7E6BC-2779-4284-8F0D-2F540B93E28B}"/>
              </a:ext>
            </a:extLst>
          </p:cNvPr>
          <p:cNvSpPr/>
          <p:nvPr/>
        </p:nvSpPr>
        <p:spPr>
          <a:xfrm>
            <a:off x="9434709" y="2152320"/>
            <a:ext cx="28108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3: Sandsynligt: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jævnligt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Mellem/høj motivation eller 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Flere kendte eksempler på bruddet hos os eller andre</a:t>
            </a:r>
          </a:p>
          <a:p>
            <a:endParaRPr lang="da-DK" sz="12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4: Forventet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ofte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Høj eller meget høj motivation eller 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Mange kendte eksempler på bruddet hos os eller andre</a:t>
            </a:r>
            <a:endParaRPr lang="da-DK" sz="12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FF8E59A-7558-4994-8DFA-00554D2BC8E8}"/>
              </a:ext>
            </a:extLst>
          </p:cNvPr>
          <p:cNvSpPr/>
          <p:nvPr/>
        </p:nvSpPr>
        <p:spPr>
          <a:xfrm>
            <a:off x="6400745" y="2152320"/>
            <a:ext cx="29125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1: Usandsynligt: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sjældent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Ingen/lav motivation eller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Ingen kendte eksempler på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bruddet hos os eller andre</a:t>
            </a:r>
          </a:p>
          <a:p>
            <a:endParaRPr lang="da-DK" sz="12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2: Mindre sandsynligt: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kun af og til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Lav/mellemhøj motivation eller 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Få kendte eksempler på bruddet hos os eller andre</a:t>
            </a:r>
          </a:p>
        </p:txBody>
      </p:sp>
    </p:spTree>
    <p:extLst>
      <p:ext uri="{BB962C8B-B14F-4D97-AF65-F5344CB8AC3E}">
        <p14:creationId xmlns:p14="http://schemas.microsoft.com/office/powerpoint/2010/main" val="2866483681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e skabel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200" b="1" dirty="0" err="1" smtClean="0">
            <a:latin typeface="Work Sans" charset="0"/>
            <a:ea typeface="Work Sans" charset="0"/>
            <a:cs typeface="Work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9FF3547E-E6A4-4DFC-BEC8-9AE6AE8DA6D5}" vid="{F575626F-23C8-47E5-AC66-3383B11F06C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6C4C6CF-AABF-4623-A211-0F7DE64939BE}">
  <we:reference id="wa104381063" version="1.0.0.0" store="da-DK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Operate skabelon</Template>
  <TotalTime>4001</TotalTime>
  <Words>234</Words>
  <Application>Microsoft Office PowerPoint</Application>
  <PresentationFormat>A3-papir (297 x 420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Work Sans</vt:lpstr>
      <vt:lpstr>Operate skabelon</vt:lpstr>
      <vt:lpstr>Din guide til risikovurdering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Grundpakke</dc:title>
  <dc:creator>Kristoffer Milling</dc:creator>
  <cp:lastModifiedBy>Kristoffer Milling</cp:lastModifiedBy>
  <cp:revision>123</cp:revision>
  <cp:lastPrinted>2018-08-02T07:40:37Z</cp:lastPrinted>
  <dcterms:created xsi:type="dcterms:W3CDTF">2019-08-29T11:09:11Z</dcterms:created>
  <dcterms:modified xsi:type="dcterms:W3CDTF">2019-10-30T16:30:36Z</dcterms:modified>
</cp:coreProperties>
</file>