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621" r:id="rId2"/>
    <p:sldId id="1601" r:id="rId3"/>
    <p:sldId id="1602" r:id="rId4"/>
    <p:sldId id="1620" r:id="rId5"/>
  </p:sldIdLst>
  <p:sldSz cx="12801600" cy="9601200" type="A3"/>
  <p:notesSz cx="9926638" cy="6797675"/>
  <p:defaultTextStyle>
    <a:defPPr>
      <a:defRPr lang="da-DK"/>
    </a:defPPr>
    <a:lvl1pPr marL="0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1pPr>
    <a:lvl2pPr marL="342328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2pPr>
    <a:lvl3pPr marL="684654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3pPr>
    <a:lvl4pPr marL="1026981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4pPr>
    <a:lvl5pPr marL="1369308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5pPr>
    <a:lvl6pPr marL="1711634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6pPr>
    <a:lvl7pPr marL="2053961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7pPr>
    <a:lvl8pPr marL="2396289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8pPr>
    <a:lvl9pPr marL="2738615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6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ene E" initials="ME" lastIdx="1" clrIdx="0"/>
  <p:cmAuthor id="2" name="John Pedersen" initials="JP" lastIdx="6" clrIdx="1"/>
  <p:cmAuthor id="3" name="Anne Vium" initials="AV" lastIdx="1" clrIdx="2">
    <p:extLst>
      <p:ext uri="{19B8F6BF-5375-455C-9EA6-DF929625EA0E}">
        <p15:presenceInfo xmlns:p15="http://schemas.microsoft.com/office/powerpoint/2012/main" userId="Anne Vium" providerId="None"/>
      </p:ext>
    </p:extLst>
  </p:cmAuthor>
  <p:cmAuthor id="4" name="Flemming Engstrøm" initials="FE" lastIdx="3" clrIdx="3">
    <p:extLst>
      <p:ext uri="{19B8F6BF-5375-455C-9EA6-DF929625EA0E}">
        <p15:presenceInfo xmlns:p15="http://schemas.microsoft.com/office/powerpoint/2012/main" userId="1f5099fd973daa9b" providerId="Windows Live"/>
      </p:ext>
    </p:extLst>
  </p:cmAuthor>
  <p:cmAuthor id="5" name="Mie Lindgren" initials="ML" lastIdx="1" clrIdx="4">
    <p:extLst>
      <p:ext uri="{19B8F6BF-5375-455C-9EA6-DF929625EA0E}">
        <p15:presenceInfo xmlns:p15="http://schemas.microsoft.com/office/powerpoint/2012/main" userId="S-1-5-21-2100284113-1573851820-878952375-231578" providerId="AD"/>
      </p:ext>
    </p:extLst>
  </p:cmAuthor>
  <p:cmAuthor id="6" name="Kristoffer Milling" initials="KM" lastIdx="1" clrIdx="5">
    <p:extLst>
      <p:ext uri="{19B8F6BF-5375-455C-9EA6-DF929625EA0E}">
        <p15:presenceInfo xmlns:p15="http://schemas.microsoft.com/office/powerpoint/2012/main" userId="S-1-5-21-490034063-2151015239-2109465859-17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F2"/>
    <a:srgbClr val="3F4DC2"/>
    <a:srgbClr val="343537"/>
    <a:srgbClr val="ECECEC"/>
    <a:srgbClr val="343536"/>
    <a:srgbClr val="E0E564"/>
    <a:srgbClr val="D600BA"/>
    <a:srgbClr val="DEE80D"/>
    <a:srgbClr val="D90000"/>
    <a:srgbClr val="29B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5" autoAdjust="0"/>
    <p:restoredTop sz="95244" autoAdjust="0"/>
  </p:normalViewPr>
  <p:slideViewPr>
    <p:cSldViewPr snapToGrid="0" snapToObjects="1">
      <p:cViewPr varScale="1">
        <p:scale>
          <a:sx n="62" d="100"/>
          <a:sy n="62" d="100"/>
        </p:scale>
        <p:origin x="1651" y="53"/>
      </p:cViewPr>
      <p:guideLst>
        <p:guide orient="horz" pos="2846"/>
        <p:guide pos="4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82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5622808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2DD88BEE-7884-42D5-A164-905D672B3861}" type="datetimeFigureOut">
              <a:rPr lang="da-DK" smtClean="0"/>
              <a:t>30-10-2019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0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5622808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A4BD87DE-1D92-4B63-99FE-B8C4A7447A6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3123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1699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EB3AF25F-8E34-4050-81DA-8209144BB9EF}" type="datetimeFigureOut">
              <a:rPr lang="da-DK" smtClean="0"/>
              <a:t>30-10-2019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432175" y="849313"/>
            <a:ext cx="306228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7" tIns="46213" rIns="92427" bIns="462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206" y="3271670"/>
            <a:ext cx="7942237" cy="2676027"/>
          </a:xfrm>
          <a:prstGeom prst="rect">
            <a:avLst/>
          </a:prstGeom>
        </p:spPr>
        <p:txBody>
          <a:bodyPr vert="horz" lIns="92427" tIns="46213" rIns="92427" bIns="46213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5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1699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12E19CD3-F52E-40B0-B58E-2129459FB5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450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1pPr>
    <a:lvl2pPr marL="342328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2pPr>
    <a:lvl3pPr marL="684654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3pPr>
    <a:lvl4pPr marL="1026981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4pPr>
    <a:lvl5pPr marL="1369308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5pPr>
    <a:lvl6pPr marL="1711634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6pPr>
    <a:lvl7pPr marL="2053961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7pPr>
    <a:lvl8pPr marL="2396289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8pPr>
    <a:lvl9pPr marL="2738615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560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857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32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9CD3-F52E-40B0-B58E-2129459FB50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6817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- 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120018" y="8903344"/>
            <a:ext cx="4320540" cy="511176"/>
          </a:xfrm>
          <a:prstGeom prst="rect">
            <a:avLst/>
          </a:prstGeom>
        </p:spPr>
        <p:txBody>
          <a:bodyPr vert="horz" lIns="38744" tIns="19372" rIns="38744" bIns="19372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492" dirty="0"/>
          </a:p>
        </p:txBody>
      </p:sp>
      <p:sp>
        <p:nvSpPr>
          <p:cNvPr id="8" name="Pladsholder til titel 1">
            <a:extLst>
              <a:ext uri="{FF2B5EF4-FFF2-40B4-BE49-F238E27FC236}">
                <a16:creationId xmlns:a16="http://schemas.microsoft.com/office/drawing/2014/main" id="{2378BD0D-F0F1-48A8-8A44-8204FC2CEC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8867" y="789516"/>
            <a:ext cx="11523867" cy="7920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da-DK" noProof="0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59233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38867" y="789516"/>
            <a:ext cx="11523867" cy="7920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8867" y="2032318"/>
            <a:ext cx="11523868" cy="66100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noProof="0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303603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</p:sldLayoutIdLst>
  <p:hf sldNum="0" hdr="0" ftr="0" dt="0"/>
  <p:txStyles>
    <p:titleStyle>
      <a:lvl1pPr algn="l" defTabSz="387472" rtl="0" eaLnBrk="1" latinLnBrk="0" hangingPunct="1">
        <a:lnSpc>
          <a:spcPct val="90000"/>
        </a:lnSpc>
        <a:spcBef>
          <a:spcPct val="0"/>
        </a:spcBef>
        <a:buNone/>
        <a:defRPr sz="3000" b="1" kern="1200" cap="none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387472" rtl="0" eaLnBrk="1" latinLnBrk="0" hangingPunct="1">
        <a:lnSpc>
          <a:spcPct val="100000"/>
        </a:lnSpc>
        <a:spcBef>
          <a:spcPts val="423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90604" indent="-96868" algn="l" defTabSz="387472" rtl="0" eaLnBrk="1" latinLnBrk="0" hangingPunct="1">
        <a:lnSpc>
          <a:spcPct val="100000"/>
        </a:lnSpc>
        <a:spcBef>
          <a:spcPts val="212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84341" indent="-96868" algn="l" defTabSz="387472" rtl="0" eaLnBrk="1" latinLnBrk="0" hangingPunct="1">
        <a:lnSpc>
          <a:spcPct val="100000"/>
        </a:lnSpc>
        <a:spcBef>
          <a:spcPts val="212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78077" indent="-96868" algn="l" defTabSz="387472" rtl="0" eaLnBrk="1" latinLnBrk="0" hangingPunct="1">
        <a:lnSpc>
          <a:spcPct val="100000"/>
        </a:lnSpc>
        <a:spcBef>
          <a:spcPts val="212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71812" indent="-96868" algn="l" defTabSz="387472" rtl="0" eaLnBrk="1" latinLnBrk="0" hangingPunct="1">
        <a:lnSpc>
          <a:spcPct val="100000"/>
        </a:lnSpc>
        <a:spcBef>
          <a:spcPts val="212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65548" indent="-96868" algn="l" defTabSz="387472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6pPr>
      <a:lvl7pPr marL="1259284" indent="-96868" algn="l" defTabSz="387472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7pPr>
      <a:lvl8pPr marL="1453021" indent="-96868" algn="l" defTabSz="387472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8pPr>
      <a:lvl9pPr marL="1646757" indent="-96868" algn="l" defTabSz="387472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1pPr>
      <a:lvl2pPr marL="193736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2pPr>
      <a:lvl3pPr marL="387472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3pPr>
      <a:lvl4pPr marL="581208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4pPr>
      <a:lvl5pPr marL="774944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5pPr>
      <a:lvl6pPr marL="968681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6pPr>
      <a:lvl7pPr marL="1162416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7pPr>
      <a:lvl8pPr marL="1356152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8pPr>
      <a:lvl9pPr marL="1549889" algn="l" defTabSz="387472" rtl="0" eaLnBrk="1" latinLnBrk="0" hangingPunct="1">
        <a:defRPr sz="7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23" userDrawn="1">
          <p15:clr>
            <a:srgbClr val="F26B43"/>
          </p15:clr>
        </p15:guide>
        <p15:guide id="2" pos="4113" userDrawn="1">
          <p15:clr>
            <a:srgbClr val="F26B43"/>
          </p15:clr>
        </p15:guide>
        <p15:guide id="3" pos="830" userDrawn="1">
          <p15:clr>
            <a:srgbClr val="F26B43"/>
          </p15:clr>
        </p15:guide>
        <p15:guide id="4" pos="7261" userDrawn="1">
          <p15:clr>
            <a:srgbClr val="F26B43"/>
          </p15:clr>
        </p15:guide>
        <p15:guide id="5" pos="402" userDrawn="1">
          <p15:clr>
            <a:srgbClr val="F26B43"/>
          </p15:clr>
        </p15:guide>
        <p15:guide id="6" pos="7662" userDrawn="1">
          <p15:clr>
            <a:srgbClr val="F26B43"/>
          </p15:clr>
        </p15:guide>
        <p15:guide id="7" orient="horz" pos="1600" userDrawn="1">
          <p15:clr>
            <a:srgbClr val="F26B43"/>
          </p15:clr>
        </p15:guide>
        <p15:guide id="8" orient="horz" pos="497" userDrawn="1">
          <p15:clr>
            <a:srgbClr val="F26B43"/>
          </p15:clr>
        </p15:guide>
        <p15:guide id="11" orient="horz" pos="5444" userDrawn="1">
          <p15:clr>
            <a:srgbClr val="F26B43"/>
          </p15:clr>
        </p15:guide>
        <p15:guide id="13" orient="horz" pos="1280" userDrawn="1">
          <p15:clr>
            <a:srgbClr val="F26B43"/>
          </p15:clr>
        </p15:guide>
        <p15:guide id="16" pos="4539" userDrawn="1">
          <p15:clr>
            <a:srgbClr val="F26B43"/>
          </p15:clr>
        </p15:guide>
        <p15:guide id="17" pos="3525" userDrawn="1">
          <p15:clr>
            <a:srgbClr val="F26B43"/>
          </p15:clr>
        </p15:guide>
        <p15:guide id="18" pos="3951" userDrawn="1">
          <p15:clr>
            <a:srgbClr val="F26B43"/>
          </p15:clr>
        </p15:guide>
        <p15:guide id="19" pos="4726" userDrawn="1">
          <p15:clr>
            <a:srgbClr val="F26B43"/>
          </p15:clr>
        </p15:guide>
        <p15:guide id="20" pos="3338" userDrawn="1">
          <p15:clr>
            <a:srgbClr val="F26B43"/>
          </p15:clr>
        </p15:guide>
        <p15:guide id="21" pos="5793" userDrawn="1">
          <p15:clr>
            <a:srgbClr val="F26B43"/>
          </p15:clr>
        </p15:guide>
        <p15:guide id="22" pos="2271" userDrawn="1">
          <p15:clr>
            <a:srgbClr val="F26B43"/>
          </p15:clr>
        </p15:guide>
        <p15:guide id="23" orient="horz" pos="996" userDrawn="1">
          <p15:clr>
            <a:srgbClr val="F26B43"/>
          </p15:clr>
        </p15:guide>
        <p15:guide id="24" orient="horz" pos="5265" userDrawn="1">
          <p15:clr>
            <a:srgbClr val="F26B43"/>
          </p15:clr>
        </p15:guide>
        <p15:guide id="25" orient="horz" pos="49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5486D56-ED0B-4E45-97EB-C2D02E87DCBC}"/>
              </a:ext>
            </a:extLst>
          </p:cNvPr>
          <p:cNvSpPr/>
          <p:nvPr/>
        </p:nvSpPr>
        <p:spPr>
          <a:xfrm>
            <a:off x="160639" y="117905"/>
            <a:ext cx="6054810" cy="45133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FE3309D-9245-4207-93F3-C6056440D3CA}"/>
              </a:ext>
            </a:extLst>
          </p:cNvPr>
          <p:cNvSpPr txBox="1"/>
          <p:nvPr/>
        </p:nvSpPr>
        <p:spPr>
          <a:xfrm>
            <a:off x="271549" y="201383"/>
            <a:ext cx="393330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data har du mellem fingrene?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BE4F6CAE-761E-4D76-BE7D-A0CCD92CECAE}"/>
              </a:ext>
            </a:extLst>
          </p:cNvPr>
          <p:cNvSpPr/>
          <p:nvPr/>
        </p:nvSpPr>
        <p:spPr>
          <a:xfrm>
            <a:off x="271550" y="597131"/>
            <a:ext cx="2914996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information er der tale om?</a:t>
            </a:r>
          </a:p>
        </p:txBody>
      </p:sp>
      <p:cxnSp>
        <p:nvCxnSpPr>
          <p:cNvPr id="3" name="Lige forbindelse 2">
            <a:extLst>
              <a:ext uri="{FF2B5EF4-FFF2-40B4-BE49-F238E27FC236}">
                <a16:creationId xmlns:a16="http://schemas.microsoft.com/office/drawing/2014/main" id="{8CAA7427-7B51-4296-A9C8-E9906C2CC1C1}"/>
              </a:ext>
            </a:extLst>
          </p:cNvPr>
          <p:cNvCxnSpPr/>
          <p:nvPr/>
        </p:nvCxnSpPr>
        <p:spPr>
          <a:xfrm>
            <a:off x="0" y="4799642"/>
            <a:ext cx="12801600" cy="0"/>
          </a:xfrm>
          <a:prstGeom prst="line">
            <a:avLst/>
          </a:prstGeom>
          <a:ln w="15875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ktangel 243">
            <a:extLst>
              <a:ext uri="{FF2B5EF4-FFF2-40B4-BE49-F238E27FC236}">
                <a16:creationId xmlns:a16="http://schemas.microsoft.com/office/drawing/2014/main" id="{D99B608F-28A9-4F97-9C33-A3020C07411B}"/>
              </a:ext>
            </a:extLst>
          </p:cNvPr>
          <p:cNvSpPr/>
          <p:nvPr/>
        </p:nvSpPr>
        <p:spPr>
          <a:xfrm>
            <a:off x="6580741" y="117905"/>
            <a:ext cx="6054810" cy="4513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cxnSp>
        <p:nvCxnSpPr>
          <p:cNvPr id="245" name="Lige forbindelse 244">
            <a:extLst>
              <a:ext uri="{FF2B5EF4-FFF2-40B4-BE49-F238E27FC236}">
                <a16:creationId xmlns:a16="http://schemas.microsoft.com/office/drawing/2014/main" id="{C8AD29FC-AED9-446D-9565-083ED847D421}"/>
              </a:ext>
            </a:extLst>
          </p:cNvPr>
          <p:cNvCxnSpPr>
            <a:cxnSpLocks/>
          </p:cNvCxnSpPr>
          <p:nvPr/>
        </p:nvCxnSpPr>
        <p:spPr>
          <a:xfrm flipV="1">
            <a:off x="6394607" y="0"/>
            <a:ext cx="0" cy="9601200"/>
          </a:xfrm>
          <a:prstGeom prst="line">
            <a:avLst/>
          </a:prstGeom>
          <a:ln w="15875"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" name="Billede 245">
            <a:extLst>
              <a:ext uri="{FF2B5EF4-FFF2-40B4-BE49-F238E27FC236}">
                <a16:creationId xmlns:a16="http://schemas.microsoft.com/office/drawing/2014/main" id="{129C45DE-71D2-4DD4-962F-160F7E4444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126" y="9353895"/>
            <a:ext cx="202760" cy="202760"/>
          </a:xfrm>
          <a:prstGeom prst="rect">
            <a:avLst/>
          </a:prstGeom>
        </p:spPr>
      </p:pic>
      <p:sp>
        <p:nvSpPr>
          <p:cNvPr id="247" name="Rektangel 246">
            <a:extLst>
              <a:ext uri="{FF2B5EF4-FFF2-40B4-BE49-F238E27FC236}">
                <a16:creationId xmlns:a16="http://schemas.microsoft.com/office/drawing/2014/main" id="{333A4CEF-EB50-4BD6-9257-16B61C2E6B1C}"/>
              </a:ext>
            </a:extLst>
          </p:cNvPr>
          <p:cNvSpPr/>
          <p:nvPr/>
        </p:nvSpPr>
        <p:spPr>
          <a:xfrm>
            <a:off x="3297457" y="597131"/>
            <a:ext cx="2777761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Hvornår er du i berøring med informationerne?</a:t>
            </a:r>
          </a:p>
        </p:txBody>
      </p:sp>
      <p:sp>
        <p:nvSpPr>
          <p:cNvPr id="248" name="Rektangel 247">
            <a:extLst>
              <a:ext uri="{FF2B5EF4-FFF2-40B4-BE49-F238E27FC236}">
                <a16:creationId xmlns:a16="http://schemas.microsoft.com/office/drawing/2014/main" id="{AE25BFDE-BC95-4CCC-98B0-ADED277D9F68}"/>
              </a:ext>
            </a:extLst>
          </p:cNvPr>
          <p:cNvSpPr/>
          <p:nvPr/>
        </p:nvSpPr>
        <p:spPr>
          <a:xfrm>
            <a:off x="271550" y="2677547"/>
            <a:ext cx="1737359" cy="1807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Skal vi passe særligt på denne type information? </a:t>
            </a:r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i en af de fire bokse til højre</a:t>
            </a:r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49" name="Rektangel 248">
            <a:extLst>
              <a:ext uri="{FF2B5EF4-FFF2-40B4-BE49-F238E27FC236}">
                <a16:creationId xmlns:a16="http://schemas.microsoft.com/office/drawing/2014/main" id="{F7154DF9-D906-46E0-A529-D32D55073DB4}"/>
              </a:ext>
            </a:extLst>
          </p:cNvPr>
          <p:cNvSpPr/>
          <p:nvPr/>
        </p:nvSpPr>
        <p:spPr>
          <a:xfrm>
            <a:off x="2542551" y="2677546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0" name="Rektangel 249">
            <a:extLst>
              <a:ext uri="{FF2B5EF4-FFF2-40B4-BE49-F238E27FC236}">
                <a16:creationId xmlns:a16="http://schemas.microsoft.com/office/drawing/2014/main" id="{35418CBC-C82B-48C7-886A-CE5884E8912A}"/>
              </a:ext>
            </a:extLst>
          </p:cNvPr>
          <p:cNvSpPr/>
          <p:nvPr/>
        </p:nvSpPr>
        <p:spPr>
          <a:xfrm>
            <a:off x="3034145" y="267754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persondata</a:t>
            </a:r>
          </a:p>
        </p:txBody>
      </p:sp>
      <p:sp>
        <p:nvSpPr>
          <p:cNvPr id="251" name="Rektangel 250">
            <a:extLst>
              <a:ext uri="{FF2B5EF4-FFF2-40B4-BE49-F238E27FC236}">
                <a16:creationId xmlns:a16="http://schemas.microsoft.com/office/drawing/2014/main" id="{950A0DAF-5628-4854-9475-A2D76304D3D2}"/>
              </a:ext>
            </a:extLst>
          </p:cNvPr>
          <p:cNvSpPr/>
          <p:nvPr/>
        </p:nvSpPr>
        <p:spPr>
          <a:xfrm>
            <a:off x="2542551" y="3145188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2" name="Rektangel 251">
            <a:extLst>
              <a:ext uri="{FF2B5EF4-FFF2-40B4-BE49-F238E27FC236}">
                <a16:creationId xmlns:a16="http://schemas.microsoft.com/office/drawing/2014/main" id="{D525C224-7F9D-4947-8E0E-8F06B733BAD7}"/>
              </a:ext>
            </a:extLst>
          </p:cNvPr>
          <p:cNvSpPr/>
          <p:nvPr/>
        </p:nvSpPr>
        <p:spPr>
          <a:xfrm>
            <a:off x="3034145" y="314518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forretningskritisk data</a:t>
            </a:r>
          </a:p>
        </p:txBody>
      </p:sp>
      <p:sp>
        <p:nvSpPr>
          <p:cNvPr id="253" name="Rektangel 252">
            <a:extLst>
              <a:ext uri="{FF2B5EF4-FFF2-40B4-BE49-F238E27FC236}">
                <a16:creationId xmlns:a16="http://schemas.microsoft.com/office/drawing/2014/main" id="{A6AEBB4E-0146-4DCC-9B1B-5D41C4203516}"/>
              </a:ext>
            </a:extLst>
          </p:cNvPr>
          <p:cNvSpPr/>
          <p:nvPr/>
        </p:nvSpPr>
        <p:spPr>
          <a:xfrm>
            <a:off x="2542551" y="3616139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4" name="Rektangel 253">
            <a:extLst>
              <a:ext uri="{FF2B5EF4-FFF2-40B4-BE49-F238E27FC236}">
                <a16:creationId xmlns:a16="http://schemas.microsoft.com/office/drawing/2014/main" id="{696DB59B-8E15-460D-9285-E9129C7CA135}"/>
              </a:ext>
            </a:extLst>
          </p:cNvPr>
          <p:cNvSpPr/>
          <p:nvPr/>
        </p:nvSpPr>
        <p:spPr>
          <a:xfrm>
            <a:off x="3034145" y="3616139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Nej! Det er ingen af ovenstående</a:t>
            </a:r>
          </a:p>
        </p:txBody>
      </p:sp>
      <p:sp>
        <p:nvSpPr>
          <p:cNvPr id="255" name="Rektangel 254">
            <a:extLst>
              <a:ext uri="{FF2B5EF4-FFF2-40B4-BE49-F238E27FC236}">
                <a16:creationId xmlns:a16="http://schemas.microsoft.com/office/drawing/2014/main" id="{0A40A2FA-8E63-4BC5-8D80-18BCC443B7BA}"/>
              </a:ext>
            </a:extLst>
          </p:cNvPr>
          <p:cNvSpPr/>
          <p:nvPr/>
        </p:nvSpPr>
        <p:spPr>
          <a:xfrm>
            <a:off x="2542551" y="4087090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6" name="Rektangel 255">
            <a:extLst>
              <a:ext uri="{FF2B5EF4-FFF2-40B4-BE49-F238E27FC236}">
                <a16:creationId xmlns:a16="http://schemas.microsoft.com/office/drawing/2014/main" id="{774B7FDB-D92C-4C50-962A-AC7AC4650031}"/>
              </a:ext>
            </a:extLst>
          </p:cNvPr>
          <p:cNvSpPr/>
          <p:nvPr/>
        </p:nvSpPr>
        <p:spPr>
          <a:xfrm>
            <a:off x="3034145" y="4087090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Ved ikke</a:t>
            </a:r>
          </a:p>
        </p:txBody>
      </p:sp>
      <p:sp>
        <p:nvSpPr>
          <p:cNvPr id="8" name="Ligebenet trekant 7">
            <a:extLst>
              <a:ext uri="{FF2B5EF4-FFF2-40B4-BE49-F238E27FC236}">
                <a16:creationId xmlns:a16="http://schemas.microsoft.com/office/drawing/2014/main" id="{A917B580-B0D4-41E6-B97D-526F601C482C}"/>
              </a:ext>
            </a:extLst>
          </p:cNvPr>
          <p:cNvSpPr/>
          <p:nvPr/>
        </p:nvSpPr>
        <p:spPr>
          <a:xfrm rot="5400000">
            <a:off x="1282094" y="3435776"/>
            <a:ext cx="1807404" cy="29094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57" name="Rektangel 256">
            <a:extLst>
              <a:ext uri="{FF2B5EF4-FFF2-40B4-BE49-F238E27FC236}">
                <a16:creationId xmlns:a16="http://schemas.microsoft.com/office/drawing/2014/main" id="{5745AA79-3D74-4298-A345-362083A0D795}"/>
              </a:ext>
            </a:extLst>
          </p:cNvPr>
          <p:cNvSpPr/>
          <p:nvPr/>
        </p:nvSpPr>
        <p:spPr>
          <a:xfrm>
            <a:off x="6580741" y="117905"/>
            <a:ext cx="6054810" cy="45133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58" name="Tekstfelt 257">
            <a:extLst>
              <a:ext uri="{FF2B5EF4-FFF2-40B4-BE49-F238E27FC236}">
                <a16:creationId xmlns:a16="http://schemas.microsoft.com/office/drawing/2014/main" id="{03C93CBB-72F6-4387-BB74-A34B24D8A8C9}"/>
              </a:ext>
            </a:extLst>
          </p:cNvPr>
          <p:cNvSpPr txBox="1"/>
          <p:nvPr/>
        </p:nvSpPr>
        <p:spPr>
          <a:xfrm>
            <a:off x="6691651" y="201383"/>
            <a:ext cx="393330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data har du mellem fingrene?</a:t>
            </a:r>
          </a:p>
        </p:txBody>
      </p:sp>
      <p:sp>
        <p:nvSpPr>
          <p:cNvPr id="259" name="Rektangel 258">
            <a:extLst>
              <a:ext uri="{FF2B5EF4-FFF2-40B4-BE49-F238E27FC236}">
                <a16:creationId xmlns:a16="http://schemas.microsoft.com/office/drawing/2014/main" id="{19F95BDD-3DF7-4CC4-B4F8-5AE3BE4A2456}"/>
              </a:ext>
            </a:extLst>
          </p:cNvPr>
          <p:cNvSpPr/>
          <p:nvPr/>
        </p:nvSpPr>
        <p:spPr>
          <a:xfrm>
            <a:off x="6691652" y="597131"/>
            <a:ext cx="2914996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information er der tale om?</a:t>
            </a:r>
          </a:p>
        </p:txBody>
      </p:sp>
      <p:sp>
        <p:nvSpPr>
          <p:cNvPr id="260" name="Rektangel 259">
            <a:extLst>
              <a:ext uri="{FF2B5EF4-FFF2-40B4-BE49-F238E27FC236}">
                <a16:creationId xmlns:a16="http://schemas.microsoft.com/office/drawing/2014/main" id="{6A18365D-6316-4AAE-B62D-D343EBCF007A}"/>
              </a:ext>
            </a:extLst>
          </p:cNvPr>
          <p:cNvSpPr/>
          <p:nvPr/>
        </p:nvSpPr>
        <p:spPr>
          <a:xfrm>
            <a:off x="9717559" y="597131"/>
            <a:ext cx="2777761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Hvornår er du i berøring med informationerne?</a:t>
            </a:r>
          </a:p>
        </p:txBody>
      </p:sp>
      <p:sp>
        <p:nvSpPr>
          <p:cNvPr id="261" name="Rektangel 260">
            <a:extLst>
              <a:ext uri="{FF2B5EF4-FFF2-40B4-BE49-F238E27FC236}">
                <a16:creationId xmlns:a16="http://schemas.microsoft.com/office/drawing/2014/main" id="{91E1665E-DE9F-472C-9588-8758F5BB1674}"/>
              </a:ext>
            </a:extLst>
          </p:cNvPr>
          <p:cNvSpPr/>
          <p:nvPr/>
        </p:nvSpPr>
        <p:spPr>
          <a:xfrm>
            <a:off x="6691652" y="2677546"/>
            <a:ext cx="1737359" cy="1811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Skal vi passe særligt på denne type information? </a:t>
            </a:r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i en af de fire bokse til højre</a:t>
            </a:r>
          </a:p>
        </p:txBody>
      </p:sp>
      <p:sp>
        <p:nvSpPr>
          <p:cNvPr id="262" name="Rektangel 261">
            <a:extLst>
              <a:ext uri="{FF2B5EF4-FFF2-40B4-BE49-F238E27FC236}">
                <a16:creationId xmlns:a16="http://schemas.microsoft.com/office/drawing/2014/main" id="{2AE6F137-C9EF-4479-B03D-CDAFD5961823}"/>
              </a:ext>
            </a:extLst>
          </p:cNvPr>
          <p:cNvSpPr/>
          <p:nvPr/>
        </p:nvSpPr>
        <p:spPr>
          <a:xfrm>
            <a:off x="8962653" y="2677546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63" name="Rektangel 262">
            <a:extLst>
              <a:ext uri="{FF2B5EF4-FFF2-40B4-BE49-F238E27FC236}">
                <a16:creationId xmlns:a16="http://schemas.microsoft.com/office/drawing/2014/main" id="{1D5590CD-9CF2-4958-9D6E-A50CA0FF90D3}"/>
              </a:ext>
            </a:extLst>
          </p:cNvPr>
          <p:cNvSpPr/>
          <p:nvPr/>
        </p:nvSpPr>
        <p:spPr>
          <a:xfrm>
            <a:off x="9454247" y="267754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persondata</a:t>
            </a:r>
          </a:p>
        </p:txBody>
      </p:sp>
      <p:sp>
        <p:nvSpPr>
          <p:cNvPr id="264" name="Rektangel 263">
            <a:extLst>
              <a:ext uri="{FF2B5EF4-FFF2-40B4-BE49-F238E27FC236}">
                <a16:creationId xmlns:a16="http://schemas.microsoft.com/office/drawing/2014/main" id="{87D2A69C-723D-45EC-AF0D-839A0D8BD5B6}"/>
              </a:ext>
            </a:extLst>
          </p:cNvPr>
          <p:cNvSpPr/>
          <p:nvPr/>
        </p:nvSpPr>
        <p:spPr>
          <a:xfrm>
            <a:off x="8962653" y="3145188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65" name="Rektangel 264">
            <a:extLst>
              <a:ext uri="{FF2B5EF4-FFF2-40B4-BE49-F238E27FC236}">
                <a16:creationId xmlns:a16="http://schemas.microsoft.com/office/drawing/2014/main" id="{E8F4AB12-044A-47FA-A276-5626384F5E4D}"/>
              </a:ext>
            </a:extLst>
          </p:cNvPr>
          <p:cNvSpPr/>
          <p:nvPr/>
        </p:nvSpPr>
        <p:spPr>
          <a:xfrm>
            <a:off x="9454247" y="314518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forretningskritisk data</a:t>
            </a:r>
          </a:p>
        </p:txBody>
      </p:sp>
      <p:sp>
        <p:nvSpPr>
          <p:cNvPr id="266" name="Rektangel 265">
            <a:extLst>
              <a:ext uri="{FF2B5EF4-FFF2-40B4-BE49-F238E27FC236}">
                <a16:creationId xmlns:a16="http://schemas.microsoft.com/office/drawing/2014/main" id="{E8A2FFA4-5D84-4A51-B8B3-7FF96A42627C}"/>
              </a:ext>
            </a:extLst>
          </p:cNvPr>
          <p:cNvSpPr/>
          <p:nvPr/>
        </p:nvSpPr>
        <p:spPr>
          <a:xfrm>
            <a:off x="8962653" y="3616139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67" name="Rektangel 266">
            <a:extLst>
              <a:ext uri="{FF2B5EF4-FFF2-40B4-BE49-F238E27FC236}">
                <a16:creationId xmlns:a16="http://schemas.microsoft.com/office/drawing/2014/main" id="{9C6D2553-07F7-44A0-A808-498247D8138E}"/>
              </a:ext>
            </a:extLst>
          </p:cNvPr>
          <p:cNvSpPr/>
          <p:nvPr/>
        </p:nvSpPr>
        <p:spPr>
          <a:xfrm>
            <a:off x="9454247" y="3616139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Nej! Det er ingen af ovenstående</a:t>
            </a:r>
          </a:p>
        </p:txBody>
      </p:sp>
      <p:sp>
        <p:nvSpPr>
          <p:cNvPr id="268" name="Rektangel 267">
            <a:extLst>
              <a:ext uri="{FF2B5EF4-FFF2-40B4-BE49-F238E27FC236}">
                <a16:creationId xmlns:a16="http://schemas.microsoft.com/office/drawing/2014/main" id="{84412FAA-B92A-470D-8345-AE046AFBFD81}"/>
              </a:ext>
            </a:extLst>
          </p:cNvPr>
          <p:cNvSpPr/>
          <p:nvPr/>
        </p:nvSpPr>
        <p:spPr>
          <a:xfrm>
            <a:off x="8962653" y="4087090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69" name="Rektangel 268">
            <a:extLst>
              <a:ext uri="{FF2B5EF4-FFF2-40B4-BE49-F238E27FC236}">
                <a16:creationId xmlns:a16="http://schemas.microsoft.com/office/drawing/2014/main" id="{61B72A61-13A6-4DC3-A9FE-240E6A7467E2}"/>
              </a:ext>
            </a:extLst>
          </p:cNvPr>
          <p:cNvSpPr/>
          <p:nvPr/>
        </p:nvSpPr>
        <p:spPr>
          <a:xfrm>
            <a:off x="9454247" y="4087090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Ved ikke</a:t>
            </a:r>
          </a:p>
        </p:txBody>
      </p:sp>
      <p:sp>
        <p:nvSpPr>
          <p:cNvPr id="270" name="Ligebenet trekant 269">
            <a:extLst>
              <a:ext uri="{FF2B5EF4-FFF2-40B4-BE49-F238E27FC236}">
                <a16:creationId xmlns:a16="http://schemas.microsoft.com/office/drawing/2014/main" id="{E8F03DDF-5174-4AAE-B836-78EB732487D0}"/>
              </a:ext>
            </a:extLst>
          </p:cNvPr>
          <p:cNvSpPr/>
          <p:nvPr/>
        </p:nvSpPr>
        <p:spPr>
          <a:xfrm rot="5400000">
            <a:off x="7700234" y="3437737"/>
            <a:ext cx="1811327" cy="29094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71" name="Rektangel 270">
            <a:extLst>
              <a:ext uri="{FF2B5EF4-FFF2-40B4-BE49-F238E27FC236}">
                <a16:creationId xmlns:a16="http://schemas.microsoft.com/office/drawing/2014/main" id="{DB60374F-1FBC-46B1-88CC-AE68FF21F496}"/>
              </a:ext>
            </a:extLst>
          </p:cNvPr>
          <p:cNvSpPr/>
          <p:nvPr/>
        </p:nvSpPr>
        <p:spPr>
          <a:xfrm>
            <a:off x="6580741" y="4969995"/>
            <a:ext cx="6054810" cy="4513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72" name="Rektangel 271">
            <a:extLst>
              <a:ext uri="{FF2B5EF4-FFF2-40B4-BE49-F238E27FC236}">
                <a16:creationId xmlns:a16="http://schemas.microsoft.com/office/drawing/2014/main" id="{B77F1835-B233-40AD-A462-38608C7DC80F}"/>
              </a:ext>
            </a:extLst>
          </p:cNvPr>
          <p:cNvSpPr/>
          <p:nvPr/>
        </p:nvSpPr>
        <p:spPr>
          <a:xfrm>
            <a:off x="6580741" y="4969995"/>
            <a:ext cx="6054810" cy="45133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73" name="Tekstfelt 272">
            <a:extLst>
              <a:ext uri="{FF2B5EF4-FFF2-40B4-BE49-F238E27FC236}">
                <a16:creationId xmlns:a16="http://schemas.microsoft.com/office/drawing/2014/main" id="{E0432C99-F3C9-4295-8720-EFCA3829724D}"/>
              </a:ext>
            </a:extLst>
          </p:cNvPr>
          <p:cNvSpPr txBox="1"/>
          <p:nvPr/>
        </p:nvSpPr>
        <p:spPr>
          <a:xfrm>
            <a:off x="6691651" y="5053473"/>
            <a:ext cx="393330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data har du mellem fingrene?</a:t>
            </a:r>
          </a:p>
        </p:txBody>
      </p:sp>
      <p:sp>
        <p:nvSpPr>
          <p:cNvPr id="274" name="Rektangel 273">
            <a:extLst>
              <a:ext uri="{FF2B5EF4-FFF2-40B4-BE49-F238E27FC236}">
                <a16:creationId xmlns:a16="http://schemas.microsoft.com/office/drawing/2014/main" id="{B5068935-5858-402E-AF95-F3F748AD3D88}"/>
              </a:ext>
            </a:extLst>
          </p:cNvPr>
          <p:cNvSpPr/>
          <p:nvPr/>
        </p:nvSpPr>
        <p:spPr>
          <a:xfrm>
            <a:off x="6691652" y="5449221"/>
            <a:ext cx="2914996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information er der tale om?</a:t>
            </a:r>
          </a:p>
        </p:txBody>
      </p:sp>
      <p:sp>
        <p:nvSpPr>
          <p:cNvPr id="275" name="Rektangel 274">
            <a:extLst>
              <a:ext uri="{FF2B5EF4-FFF2-40B4-BE49-F238E27FC236}">
                <a16:creationId xmlns:a16="http://schemas.microsoft.com/office/drawing/2014/main" id="{A8FF7C9A-8453-4B93-89E7-51E3F7110B58}"/>
              </a:ext>
            </a:extLst>
          </p:cNvPr>
          <p:cNvSpPr/>
          <p:nvPr/>
        </p:nvSpPr>
        <p:spPr>
          <a:xfrm>
            <a:off x="9717559" y="5449221"/>
            <a:ext cx="2777761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Hvornår er du i berøring med informationerne?</a:t>
            </a:r>
          </a:p>
        </p:txBody>
      </p:sp>
      <p:sp>
        <p:nvSpPr>
          <p:cNvPr id="276" name="Rektangel 275">
            <a:extLst>
              <a:ext uri="{FF2B5EF4-FFF2-40B4-BE49-F238E27FC236}">
                <a16:creationId xmlns:a16="http://schemas.microsoft.com/office/drawing/2014/main" id="{2DAA2BC7-7C03-4EDD-A4A2-7C343334C3AF}"/>
              </a:ext>
            </a:extLst>
          </p:cNvPr>
          <p:cNvSpPr/>
          <p:nvPr/>
        </p:nvSpPr>
        <p:spPr>
          <a:xfrm>
            <a:off x="6691652" y="7529637"/>
            <a:ext cx="1737359" cy="1807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Skal vi passe særligt på denne type information? </a:t>
            </a:r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i en af de fire bokse til højre</a:t>
            </a:r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77" name="Rektangel 276">
            <a:extLst>
              <a:ext uri="{FF2B5EF4-FFF2-40B4-BE49-F238E27FC236}">
                <a16:creationId xmlns:a16="http://schemas.microsoft.com/office/drawing/2014/main" id="{BD6B9FE0-6CE7-43E3-95C7-DFD262764B6B}"/>
              </a:ext>
            </a:extLst>
          </p:cNvPr>
          <p:cNvSpPr/>
          <p:nvPr/>
        </p:nvSpPr>
        <p:spPr>
          <a:xfrm>
            <a:off x="8962653" y="7529636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78" name="Rektangel 277">
            <a:extLst>
              <a:ext uri="{FF2B5EF4-FFF2-40B4-BE49-F238E27FC236}">
                <a16:creationId xmlns:a16="http://schemas.microsoft.com/office/drawing/2014/main" id="{54135905-22BC-4811-9A51-A7F359E404E1}"/>
              </a:ext>
            </a:extLst>
          </p:cNvPr>
          <p:cNvSpPr/>
          <p:nvPr/>
        </p:nvSpPr>
        <p:spPr>
          <a:xfrm>
            <a:off x="9454247" y="752963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persondata</a:t>
            </a:r>
          </a:p>
        </p:txBody>
      </p:sp>
      <p:sp>
        <p:nvSpPr>
          <p:cNvPr id="279" name="Rektangel 278">
            <a:extLst>
              <a:ext uri="{FF2B5EF4-FFF2-40B4-BE49-F238E27FC236}">
                <a16:creationId xmlns:a16="http://schemas.microsoft.com/office/drawing/2014/main" id="{867E691D-BEB5-4A88-8168-EA37C98A83D0}"/>
              </a:ext>
            </a:extLst>
          </p:cNvPr>
          <p:cNvSpPr/>
          <p:nvPr/>
        </p:nvSpPr>
        <p:spPr>
          <a:xfrm>
            <a:off x="8962653" y="7997278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80" name="Rektangel 279">
            <a:extLst>
              <a:ext uri="{FF2B5EF4-FFF2-40B4-BE49-F238E27FC236}">
                <a16:creationId xmlns:a16="http://schemas.microsoft.com/office/drawing/2014/main" id="{BE7CA15F-1C64-40A6-A122-3BBB42F53EE7}"/>
              </a:ext>
            </a:extLst>
          </p:cNvPr>
          <p:cNvSpPr/>
          <p:nvPr/>
        </p:nvSpPr>
        <p:spPr>
          <a:xfrm>
            <a:off x="9454247" y="799727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forretningskritisk data</a:t>
            </a:r>
          </a:p>
        </p:txBody>
      </p:sp>
      <p:sp>
        <p:nvSpPr>
          <p:cNvPr id="281" name="Rektangel 280">
            <a:extLst>
              <a:ext uri="{FF2B5EF4-FFF2-40B4-BE49-F238E27FC236}">
                <a16:creationId xmlns:a16="http://schemas.microsoft.com/office/drawing/2014/main" id="{D2BA1863-CCEE-4854-B07A-11E795EF7F92}"/>
              </a:ext>
            </a:extLst>
          </p:cNvPr>
          <p:cNvSpPr/>
          <p:nvPr/>
        </p:nvSpPr>
        <p:spPr>
          <a:xfrm>
            <a:off x="8962653" y="8468229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82" name="Rektangel 281">
            <a:extLst>
              <a:ext uri="{FF2B5EF4-FFF2-40B4-BE49-F238E27FC236}">
                <a16:creationId xmlns:a16="http://schemas.microsoft.com/office/drawing/2014/main" id="{7CC53302-6BAA-45AE-9B31-D9B351710C95}"/>
              </a:ext>
            </a:extLst>
          </p:cNvPr>
          <p:cNvSpPr/>
          <p:nvPr/>
        </p:nvSpPr>
        <p:spPr>
          <a:xfrm>
            <a:off x="9454247" y="8468229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Nej! Det er ingen af ovenstående</a:t>
            </a:r>
          </a:p>
        </p:txBody>
      </p:sp>
      <p:sp>
        <p:nvSpPr>
          <p:cNvPr id="283" name="Rektangel 282">
            <a:extLst>
              <a:ext uri="{FF2B5EF4-FFF2-40B4-BE49-F238E27FC236}">
                <a16:creationId xmlns:a16="http://schemas.microsoft.com/office/drawing/2014/main" id="{24391CDE-F47E-4004-BE4D-8E643720C69C}"/>
              </a:ext>
            </a:extLst>
          </p:cNvPr>
          <p:cNvSpPr/>
          <p:nvPr/>
        </p:nvSpPr>
        <p:spPr>
          <a:xfrm>
            <a:off x="8962653" y="8939180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84" name="Rektangel 283">
            <a:extLst>
              <a:ext uri="{FF2B5EF4-FFF2-40B4-BE49-F238E27FC236}">
                <a16:creationId xmlns:a16="http://schemas.microsoft.com/office/drawing/2014/main" id="{E8925C57-05DD-420E-9BC2-1AEDE9667D6D}"/>
              </a:ext>
            </a:extLst>
          </p:cNvPr>
          <p:cNvSpPr/>
          <p:nvPr/>
        </p:nvSpPr>
        <p:spPr>
          <a:xfrm>
            <a:off x="9454247" y="8939180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Ved ikke</a:t>
            </a:r>
          </a:p>
        </p:txBody>
      </p:sp>
      <p:sp>
        <p:nvSpPr>
          <p:cNvPr id="285" name="Ligebenet trekant 284">
            <a:extLst>
              <a:ext uri="{FF2B5EF4-FFF2-40B4-BE49-F238E27FC236}">
                <a16:creationId xmlns:a16="http://schemas.microsoft.com/office/drawing/2014/main" id="{69C90784-5FA7-49F5-BD59-53D413A3A2E9}"/>
              </a:ext>
            </a:extLst>
          </p:cNvPr>
          <p:cNvSpPr/>
          <p:nvPr/>
        </p:nvSpPr>
        <p:spPr>
          <a:xfrm rot="5400000">
            <a:off x="7702236" y="8287826"/>
            <a:ext cx="1807324" cy="29094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86" name="Rektangel 285">
            <a:extLst>
              <a:ext uri="{FF2B5EF4-FFF2-40B4-BE49-F238E27FC236}">
                <a16:creationId xmlns:a16="http://schemas.microsoft.com/office/drawing/2014/main" id="{6C4B39EA-1F37-4FAB-AC23-CD9FEB2ECB08}"/>
              </a:ext>
            </a:extLst>
          </p:cNvPr>
          <p:cNvSpPr/>
          <p:nvPr/>
        </p:nvSpPr>
        <p:spPr>
          <a:xfrm>
            <a:off x="166049" y="4965992"/>
            <a:ext cx="6054810" cy="4513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87" name="Rektangel 286">
            <a:extLst>
              <a:ext uri="{FF2B5EF4-FFF2-40B4-BE49-F238E27FC236}">
                <a16:creationId xmlns:a16="http://schemas.microsoft.com/office/drawing/2014/main" id="{B4650EEB-9299-4319-8D07-80E087D99CBB}"/>
              </a:ext>
            </a:extLst>
          </p:cNvPr>
          <p:cNvSpPr/>
          <p:nvPr/>
        </p:nvSpPr>
        <p:spPr>
          <a:xfrm>
            <a:off x="166049" y="4965992"/>
            <a:ext cx="6054810" cy="45133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88" name="Tekstfelt 287">
            <a:extLst>
              <a:ext uri="{FF2B5EF4-FFF2-40B4-BE49-F238E27FC236}">
                <a16:creationId xmlns:a16="http://schemas.microsoft.com/office/drawing/2014/main" id="{9E1FE55E-6E40-4D98-B64D-3E3663465233}"/>
              </a:ext>
            </a:extLst>
          </p:cNvPr>
          <p:cNvSpPr txBox="1"/>
          <p:nvPr/>
        </p:nvSpPr>
        <p:spPr>
          <a:xfrm>
            <a:off x="276959" y="5049470"/>
            <a:ext cx="393330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data har du mellem fingrene?</a:t>
            </a:r>
          </a:p>
        </p:txBody>
      </p:sp>
      <p:sp>
        <p:nvSpPr>
          <p:cNvPr id="289" name="Rektangel 288">
            <a:extLst>
              <a:ext uri="{FF2B5EF4-FFF2-40B4-BE49-F238E27FC236}">
                <a16:creationId xmlns:a16="http://schemas.microsoft.com/office/drawing/2014/main" id="{17124F6D-647E-4B83-834F-920D03596DF9}"/>
              </a:ext>
            </a:extLst>
          </p:cNvPr>
          <p:cNvSpPr/>
          <p:nvPr/>
        </p:nvSpPr>
        <p:spPr>
          <a:xfrm>
            <a:off x="276960" y="5445218"/>
            <a:ext cx="2914996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Hvilken information er der tale om?</a:t>
            </a:r>
          </a:p>
        </p:txBody>
      </p:sp>
      <p:sp>
        <p:nvSpPr>
          <p:cNvPr id="290" name="Rektangel 289">
            <a:extLst>
              <a:ext uri="{FF2B5EF4-FFF2-40B4-BE49-F238E27FC236}">
                <a16:creationId xmlns:a16="http://schemas.microsoft.com/office/drawing/2014/main" id="{A2933694-CD40-4F32-9C2F-B2B0370BB1F7}"/>
              </a:ext>
            </a:extLst>
          </p:cNvPr>
          <p:cNvSpPr/>
          <p:nvPr/>
        </p:nvSpPr>
        <p:spPr>
          <a:xfrm>
            <a:off x="3302867" y="5445218"/>
            <a:ext cx="2777761" cy="1983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Hvornår er du i berøring med informationerne?</a:t>
            </a:r>
          </a:p>
        </p:txBody>
      </p:sp>
      <p:sp>
        <p:nvSpPr>
          <p:cNvPr id="291" name="Rektangel 290">
            <a:extLst>
              <a:ext uri="{FF2B5EF4-FFF2-40B4-BE49-F238E27FC236}">
                <a16:creationId xmlns:a16="http://schemas.microsoft.com/office/drawing/2014/main" id="{921FB4F7-341F-45CB-9AC5-42C8EFD959A3}"/>
              </a:ext>
            </a:extLst>
          </p:cNvPr>
          <p:cNvSpPr/>
          <p:nvPr/>
        </p:nvSpPr>
        <p:spPr>
          <a:xfrm>
            <a:off x="276960" y="7525634"/>
            <a:ext cx="1737359" cy="1815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Skal vi passe særligt på denne type information? </a:t>
            </a:r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i en af de fire bokse til højre</a:t>
            </a:r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92" name="Rektangel 291">
            <a:extLst>
              <a:ext uri="{FF2B5EF4-FFF2-40B4-BE49-F238E27FC236}">
                <a16:creationId xmlns:a16="http://schemas.microsoft.com/office/drawing/2014/main" id="{3BB67364-9BFC-45D4-B898-517417F31F3E}"/>
              </a:ext>
            </a:extLst>
          </p:cNvPr>
          <p:cNvSpPr/>
          <p:nvPr/>
        </p:nvSpPr>
        <p:spPr>
          <a:xfrm>
            <a:off x="2547961" y="7525633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93" name="Rektangel 292">
            <a:extLst>
              <a:ext uri="{FF2B5EF4-FFF2-40B4-BE49-F238E27FC236}">
                <a16:creationId xmlns:a16="http://schemas.microsoft.com/office/drawing/2014/main" id="{A1DE62B8-5693-45EE-B9D1-A26AA5263889}"/>
              </a:ext>
            </a:extLst>
          </p:cNvPr>
          <p:cNvSpPr/>
          <p:nvPr/>
        </p:nvSpPr>
        <p:spPr>
          <a:xfrm>
            <a:off x="3039555" y="7525633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persondata</a:t>
            </a:r>
          </a:p>
        </p:txBody>
      </p:sp>
      <p:sp>
        <p:nvSpPr>
          <p:cNvPr id="294" name="Rektangel 293">
            <a:extLst>
              <a:ext uri="{FF2B5EF4-FFF2-40B4-BE49-F238E27FC236}">
                <a16:creationId xmlns:a16="http://schemas.microsoft.com/office/drawing/2014/main" id="{8DE2B920-A739-4B2C-8E0D-D23ABF109610}"/>
              </a:ext>
            </a:extLst>
          </p:cNvPr>
          <p:cNvSpPr/>
          <p:nvPr/>
        </p:nvSpPr>
        <p:spPr>
          <a:xfrm>
            <a:off x="2547961" y="7993275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95" name="Rektangel 294">
            <a:extLst>
              <a:ext uri="{FF2B5EF4-FFF2-40B4-BE49-F238E27FC236}">
                <a16:creationId xmlns:a16="http://schemas.microsoft.com/office/drawing/2014/main" id="{F66CAA62-3E10-4324-A023-2A680234BE6E}"/>
              </a:ext>
            </a:extLst>
          </p:cNvPr>
          <p:cNvSpPr/>
          <p:nvPr/>
        </p:nvSpPr>
        <p:spPr>
          <a:xfrm>
            <a:off x="3039555" y="7993273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144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Ja! Det er forretningskritisk data</a:t>
            </a:r>
          </a:p>
        </p:txBody>
      </p:sp>
      <p:sp>
        <p:nvSpPr>
          <p:cNvPr id="296" name="Rektangel 295">
            <a:extLst>
              <a:ext uri="{FF2B5EF4-FFF2-40B4-BE49-F238E27FC236}">
                <a16:creationId xmlns:a16="http://schemas.microsoft.com/office/drawing/2014/main" id="{0B8D86D5-CDD6-4940-8644-F6B2C44305F3}"/>
              </a:ext>
            </a:extLst>
          </p:cNvPr>
          <p:cNvSpPr/>
          <p:nvPr/>
        </p:nvSpPr>
        <p:spPr>
          <a:xfrm>
            <a:off x="2547961" y="8464226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97" name="Rektangel 296">
            <a:extLst>
              <a:ext uri="{FF2B5EF4-FFF2-40B4-BE49-F238E27FC236}">
                <a16:creationId xmlns:a16="http://schemas.microsoft.com/office/drawing/2014/main" id="{82D5E313-B73C-4899-AC49-3A863CD3C63E}"/>
              </a:ext>
            </a:extLst>
          </p:cNvPr>
          <p:cNvSpPr/>
          <p:nvPr/>
        </p:nvSpPr>
        <p:spPr>
          <a:xfrm>
            <a:off x="3039555" y="8464226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Nej! Det er ingen af ovenstående</a:t>
            </a:r>
          </a:p>
        </p:txBody>
      </p:sp>
      <p:sp>
        <p:nvSpPr>
          <p:cNvPr id="298" name="Rektangel 297">
            <a:extLst>
              <a:ext uri="{FF2B5EF4-FFF2-40B4-BE49-F238E27FC236}">
                <a16:creationId xmlns:a16="http://schemas.microsoft.com/office/drawing/2014/main" id="{DAD473CE-BB14-4D17-8100-B696226633A3}"/>
              </a:ext>
            </a:extLst>
          </p:cNvPr>
          <p:cNvSpPr/>
          <p:nvPr/>
        </p:nvSpPr>
        <p:spPr>
          <a:xfrm>
            <a:off x="2547961" y="8935177"/>
            <a:ext cx="401539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00" i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99" name="Rektangel 298">
            <a:extLst>
              <a:ext uri="{FF2B5EF4-FFF2-40B4-BE49-F238E27FC236}">
                <a16:creationId xmlns:a16="http://schemas.microsoft.com/office/drawing/2014/main" id="{F6C6D265-DF23-40BC-A0AE-D7E36B05E3E5}"/>
              </a:ext>
            </a:extLst>
          </p:cNvPr>
          <p:cNvSpPr/>
          <p:nvPr/>
        </p:nvSpPr>
        <p:spPr>
          <a:xfrm>
            <a:off x="3039555" y="8935177"/>
            <a:ext cx="3041073" cy="40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144000" rIns="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i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Ved ikke</a:t>
            </a:r>
          </a:p>
        </p:txBody>
      </p:sp>
      <p:sp>
        <p:nvSpPr>
          <p:cNvPr id="300" name="Ligebenet trekant 299">
            <a:extLst>
              <a:ext uri="{FF2B5EF4-FFF2-40B4-BE49-F238E27FC236}">
                <a16:creationId xmlns:a16="http://schemas.microsoft.com/office/drawing/2014/main" id="{85C730F9-F9EB-44CA-8E57-7BF0FECA7DFC}"/>
              </a:ext>
            </a:extLst>
          </p:cNvPr>
          <p:cNvSpPr/>
          <p:nvPr/>
        </p:nvSpPr>
        <p:spPr>
          <a:xfrm rot="5400000">
            <a:off x="1283540" y="8287826"/>
            <a:ext cx="1815331" cy="29094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pic>
        <p:nvPicPr>
          <p:cNvPr id="301" name="Billede 300">
            <a:extLst>
              <a:ext uri="{FF2B5EF4-FFF2-40B4-BE49-F238E27FC236}">
                <a16:creationId xmlns:a16="http://schemas.microsoft.com/office/drawing/2014/main" id="{17D9A802-2F27-405A-8781-25A0A06595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332" y="4696936"/>
            <a:ext cx="202760" cy="20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5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E9049-B10D-43DB-80EF-E7FB251B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62" y="231957"/>
            <a:ext cx="9076867" cy="730491"/>
          </a:xfrm>
        </p:spPr>
        <p:txBody>
          <a:bodyPr/>
          <a:lstStyle/>
          <a:p>
            <a:r>
              <a:rPr lang="da-DK" sz="24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kan der ske brud på informationssikkerheden? </a:t>
            </a:r>
            <a:br>
              <a:rPr lang="da-DK" sz="180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600" b="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Skriv eksempler på </a:t>
            </a:r>
            <a:r>
              <a:rPr lang="da-DK" sz="1600" b="0" dirty="0" err="1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post’its</a:t>
            </a:r>
            <a:r>
              <a:rPr lang="da-DK" sz="1600" b="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placer dem nedenfor</a:t>
            </a:r>
            <a:endParaRPr lang="da-DK" sz="1800" b="0" dirty="0">
              <a:solidFill>
                <a:srgbClr val="3435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FE69F791-AA76-47A0-A612-5F0582E583F1}"/>
              </a:ext>
            </a:extLst>
          </p:cNvPr>
          <p:cNvGrpSpPr/>
          <p:nvPr/>
        </p:nvGrpSpPr>
        <p:grpSpPr>
          <a:xfrm>
            <a:off x="197762" y="1011876"/>
            <a:ext cx="12406076" cy="8406795"/>
            <a:chOff x="197762" y="962448"/>
            <a:chExt cx="14580918" cy="8406795"/>
          </a:xfrm>
          <a:solidFill>
            <a:srgbClr val="F3F2F2"/>
          </a:solidFill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2A804175-EA81-4BC4-AAF5-B719B308BD24}"/>
                </a:ext>
              </a:extLst>
            </p:cNvPr>
            <p:cNvSpPr/>
            <p:nvPr/>
          </p:nvSpPr>
          <p:spPr>
            <a:xfrm>
              <a:off x="197762" y="962448"/>
              <a:ext cx="4769654" cy="840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200" b="1" dirty="0" err="1">
                <a:solidFill>
                  <a:schemeClr val="tx2"/>
                </a:solidFill>
                <a:latin typeface="Work Sans" charset="0"/>
                <a:ea typeface="Work Sans" charset="0"/>
                <a:cs typeface="Work Sans" charset="0"/>
              </a:endParaRPr>
            </a:p>
          </p:txBody>
        </p:sp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29BD2500-7521-4A48-9471-39DCB39BBCAF}"/>
                </a:ext>
              </a:extLst>
            </p:cNvPr>
            <p:cNvSpPr/>
            <p:nvPr/>
          </p:nvSpPr>
          <p:spPr>
            <a:xfrm>
              <a:off x="5103394" y="962448"/>
              <a:ext cx="4769654" cy="840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200" b="1" dirty="0" err="1">
                <a:solidFill>
                  <a:schemeClr val="tx2"/>
                </a:solidFill>
                <a:latin typeface="Work Sans" charset="0"/>
                <a:ea typeface="Work Sans" charset="0"/>
                <a:cs typeface="Work Sans" charset="0"/>
              </a:endParaRPr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B264AEF1-49BA-4F5C-8F86-5D948CFCEA02}"/>
                </a:ext>
              </a:extLst>
            </p:cNvPr>
            <p:cNvSpPr/>
            <p:nvPr/>
          </p:nvSpPr>
          <p:spPr>
            <a:xfrm>
              <a:off x="10009026" y="962448"/>
              <a:ext cx="4769654" cy="840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200" b="1" dirty="0" err="1">
                <a:solidFill>
                  <a:schemeClr val="tx2"/>
                </a:solidFill>
                <a:latin typeface="Work Sans" charset="0"/>
                <a:ea typeface="Work Sans" charset="0"/>
                <a:cs typeface="Work Sans" charset="0"/>
              </a:endParaRPr>
            </a:p>
          </p:txBody>
        </p:sp>
      </p:grp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72EF75F7-8D9A-4979-B319-5A73CBC7200B}"/>
              </a:ext>
            </a:extLst>
          </p:cNvPr>
          <p:cNvGrpSpPr/>
          <p:nvPr/>
        </p:nvGrpSpPr>
        <p:grpSpPr>
          <a:xfrm>
            <a:off x="350654" y="1225632"/>
            <a:ext cx="415306" cy="415306"/>
            <a:chOff x="5046221" y="2819653"/>
            <a:chExt cx="415306" cy="415306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40133AF-41E6-4143-99A5-180D1741864D}"/>
                </a:ext>
              </a:extLst>
            </p:cNvPr>
            <p:cNvSpPr/>
            <p:nvPr/>
          </p:nvSpPr>
          <p:spPr>
            <a:xfrm>
              <a:off x="5046221" y="2819653"/>
              <a:ext cx="415306" cy="415306"/>
            </a:xfrm>
            <a:prstGeom prst="ellipse">
              <a:avLst/>
            </a:prstGeom>
            <a:solidFill>
              <a:srgbClr val="DA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800" b="1" dirty="0">
                <a:solidFill>
                  <a:schemeClr val="bg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endParaRPr>
            </a:p>
          </p:txBody>
        </p:sp>
        <p:pic>
          <p:nvPicPr>
            <p:cNvPr id="28" name="Billede 27">
              <a:extLst>
                <a:ext uri="{FF2B5EF4-FFF2-40B4-BE49-F238E27FC236}">
                  <a16:creationId xmlns:a16="http://schemas.microsoft.com/office/drawing/2014/main" id="{C68AA0C6-7A72-48E3-B012-0E849EC64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3567" y="2866739"/>
              <a:ext cx="320612" cy="320612"/>
            </a:xfrm>
            <a:prstGeom prst="rect">
              <a:avLst/>
            </a:prstGeom>
          </p:spPr>
        </p:pic>
      </p:grp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6206C65D-0C64-41AD-A517-B64E86EFF0BB}"/>
              </a:ext>
            </a:extLst>
          </p:cNvPr>
          <p:cNvGrpSpPr/>
          <p:nvPr/>
        </p:nvGrpSpPr>
        <p:grpSpPr>
          <a:xfrm>
            <a:off x="4528542" y="1225632"/>
            <a:ext cx="415306" cy="415306"/>
            <a:chOff x="5046221" y="2819653"/>
            <a:chExt cx="415306" cy="415306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CBE5D939-27B3-48A4-AB55-3DC128B11F22}"/>
                </a:ext>
              </a:extLst>
            </p:cNvPr>
            <p:cNvSpPr/>
            <p:nvPr/>
          </p:nvSpPr>
          <p:spPr>
            <a:xfrm>
              <a:off x="5046221" y="2819653"/>
              <a:ext cx="415306" cy="415306"/>
            </a:xfrm>
            <a:prstGeom prst="ellipse">
              <a:avLst/>
            </a:prstGeom>
            <a:solidFill>
              <a:srgbClr val="DA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800" b="1" dirty="0">
                <a:solidFill>
                  <a:schemeClr val="bg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endParaRPr>
            </a:p>
          </p:txBody>
        </p:sp>
        <p:pic>
          <p:nvPicPr>
            <p:cNvPr id="42" name="Billede 41">
              <a:extLst>
                <a:ext uri="{FF2B5EF4-FFF2-40B4-BE49-F238E27FC236}">
                  <a16:creationId xmlns:a16="http://schemas.microsoft.com/office/drawing/2014/main" id="{97A3B453-134C-4249-B59C-80894F175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3567" y="2866739"/>
              <a:ext cx="320612" cy="320612"/>
            </a:xfrm>
            <a:prstGeom prst="rect">
              <a:avLst/>
            </a:prstGeom>
          </p:spPr>
        </p:pic>
      </p:grpSp>
      <p:grpSp>
        <p:nvGrpSpPr>
          <p:cNvPr id="47" name="Gruppe 46">
            <a:extLst>
              <a:ext uri="{FF2B5EF4-FFF2-40B4-BE49-F238E27FC236}">
                <a16:creationId xmlns:a16="http://schemas.microsoft.com/office/drawing/2014/main" id="{E58C796F-6404-4955-969A-0FCAACBB0C77}"/>
              </a:ext>
            </a:extLst>
          </p:cNvPr>
          <p:cNvGrpSpPr/>
          <p:nvPr/>
        </p:nvGrpSpPr>
        <p:grpSpPr>
          <a:xfrm>
            <a:off x="8692769" y="1225632"/>
            <a:ext cx="415306" cy="415306"/>
            <a:chOff x="5046221" y="2819653"/>
            <a:chExt cx="415306" cy="415306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3FEE7B51-EE26-46A5-8B9C-766A879B0429}"/>
                </a:ext>
              </a:extLst>
            </p:cNvPr>
            <p:cNvSpPr/>
            <p:nvPr/>
          </p:nvSpPr>
          <p:spPr>
            <a:xfrm>
              <a:off x="5046221" y="2819653"/>
              <a:ext cx="415306" cy="415306"/>
            </a:xfrm>
            <a:prstGeom prst="ellipse">
              <a:avLst/>
            </a:prstGeom>
            <a:solidFill>
              <a:srgbClr val="DA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1800" b="1" dirty="0">
                <a:solidFill>
                  <a:schemeClr val="bg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endParaRPr>
            </a:p>
          </p:txBody>
        </p:sp>
        <p:pic>
          <p:nvPicPr>
            <p:cNvPr id="49" name="Billede 48">
              <a:extLst>
                <a:ext uri="{FF2B5EF4-FFF2-40B4-BE49-F238E27FC236}">
                  <a16:creationId xmlns:a16="http://schemas.microsoft.com/office/drawing/2014/main" id="{85648D89-E03E-470D-A9FD-44AE2FF777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3567" y="2866739"/>
              <a:ext cx="320612" cy="320612"/>
            </a:xfrm>
            <a:prstGeom prst="rect">
              <a:avLst/>
            </a:prstGeom>
          </p:spPr>
        </p:pic>
      </p:grpSp>
      <p:sp>
        <p:nvSpPr>
          <p:cNvPr id="50" name="Tekstfelt 49">
            <a:extLst>
              <a:ext uri="{FF2B5EF4-FFF2-40B4-BE49-F238E27FC236}">
                <a16:creationId xmlns:a16="http://schemas.microsoft.com/office/drawing/2014/main" id="{3F93173D-9BA0-4D61-B1F7-1843C3A8744C}"/>
              </a:ext>
            </a:extLst>
          </p:cNvPr>
          <p:cNvSpPr txBox="1"/>
          <p:nvPr/>
        </p:nvSpPr>
        <p:spPr>
          <a:xfrm>
            <a:off x="912813" y="1225632"/>
            <a:ext cx="2504556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adgang til informationer, de ikke bør se</a:t>
            </a:r>
          </a:p>
          <a:p>
            <a:r>
              <a:rPr lang="da-DK" sz="14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(fortrolighed)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9A440A51-2F41-43C2-88BF-CD0B0F41F2A6}"/>
              </a:ext>
            </a:extLst>
          </p:cNvPr>
          <p:cNvSpPr txBox="1"/>
          <p:nvPr/>
        </p:nvSpPr>
        <p:spPr>
          <a:xfrm>
            <a:off x="5109350" y="1225632"/>
            <a:ext cx="295961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ikke adgang til de informationer, de skal bruge i deres arbejde</a:t>
            </a:r>
          </a:p>
          <a:p>
            <a:r>
              <a:rPr lang="da-DK" sz="14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(tilgængelighed)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3481E7FA-15BD-4374-BDA0-7458FD31509A}"/>
              </a:ext>
            </a:extLst>
          </p:cNvPr>
          <p:cNvSpPr txBox="1"/>
          <p:nvPr/>
        </p:nvSpPr>
        <p:spPr>
          <a:xfrm>
            <a:off x="9274629" y="1272718"/>
            <a:ext cx="295856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Der er fejl i vores informationer</a:t>
            </a:r>
          </a:p>
          <a:p>
            <a:r>
              <a:rPr lang="da-DK" sz="14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(integritet)</a:t>
            </a:r>
            <a:endParaRPr lang="da-DK" sz="1100" dirty="0">
              <a:solidFill>
                <a:srgbClr val="343536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7" name="Rektangel: foldet hjørne 6">
            <a:extLst>
              <a:ext uri="{FF2B5EF4-FFF2-40B4-BE49-F238E27FC236}">
                <a16:creationId xmlns:a16="http://schemas.microsoft.com/office/drawing/2014/main" id="{041BD900-3F00-4BFC-A32E-88A206988DC2}"/>
              </a:ext>
            </a:extLst>
          </p:cNvPr>
          <p:cNvSpPr/>
          <p:nvPr/>
        </p:nvSpPr>
        <p:spPr>
          <a:xfrm>
            <a:off x="1315391" y="4258362"/>
            <a:ext cx="1711411" cy="1711411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dine eksempler her</a:t>
            </a:r>
          </a:p>
        </p:txBody>
      </p:sp>
      <p:sp>
        <p:nvSpPr>
          <p:cNvPr id="53" name="Rektangel: foldet hjørne 52">
            <a:extLst>
              <a:ext uri="{FF2B5EF4-FFF2-40B4-BE49-F238E27FC236}">
                <a16:creationId xmlns:a16="http://schemas.microsoft.com/office/drawing/2014/main" id="{27F6DD1C-7A48-4810-B476-FC61639B613B}"/>
              </a:ext>
            </a:extLst>
          </p:cNvPr>
          <p:cNvSpPr/>
          <p:nvPr/>
        </p:nvSpPr>
        <p:spPr>
          <a:xfrm>
            <a:off x="5545094" y="4258363"/>
            <a:ext cx="1711411" cy="1711411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dine eksempler her</a:t>
            </a:r>
          </a:p>
        </p:txBody>
      </p:sp>
      <p:sp>
        <p:nvSpPr>
          <p:cNvPr id="54" name="Rektangel: foldet hjørne 53">
            <a:extLst>
              <a:ext uri="{FF2B5EF4-FFF2-40B4-BE49-F238E27FC236}">
                <a16:creationId xmlns:a16="http://schemas.microsoft.com/office/drawing/2014/main" id="{CF9D7FB8-4630-4443-AD40-8C46D6790BD5}"/>
              </a:ext>
            </a:extLst>
          </p:cNvPr>
          <p:cNvSpPr/>
          <p:nvPr/>
        </p:nvSpPr>
        <p:spPr>
          <a:xfrm>
            <a:off x="9719018" y="4258361"/>
            <a:ext cx="1711411" cy="1711411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dine eksempler her</a:t>
            </a:r>
          </a:p>
        </p:txBody>
      </p:sp>
    </p:spTree>
    <p:extLst>
      <p:ext uri="{BB962C8B-B14F-4D97-AF65-F5344CB8AC3E}">
        <p14:creationId xmlns:p14="http://schemas.microsoft.com/office/powerpoint/2010/main" val="411035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005F23A-8E32-4F1B-859A-D43892EFEA7B}"/>
              </a:ext>
            </a:extLst>
          </p:cNvPr>
          <p:cNvSpPr/>
          <p:nvPr/>
        </p:nvSpPr>
        <p:spPr>
          <a:xfrm>
            <a:off x="392671" y="976628"/>
            <a:ext cx="1714500" cy="172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5" name="Titel 1">
            <a:extLst>
              <a:ext uri="{FF2B5EF4-FFF2-40B4-BE49-F238E27FC236}">
                <a16:creationId xmlns:a16="http://schemas.microsoft.com/office/drawing/2014/main" id="{D651EF8C-32AC-429E-934C-D070393D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62" y="231957"/>
            <a:ext cx="9785384" cy="730491"/>
          </a:xfrm>
        </p:spPr>
        <p:txBody>
          <a:bodyPr/>
          <a:lstStyle/>
          <a:p>
            <a:r>
              <a:rPr lang="da-DK" sz="24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Vurder risikoen</a:t>
            </a:r>
            <a:br>
              <a:rPr lang="da-DK" sz="2400" dirty="0">
                <a:solidFill>
                  <a:srgbClr val="D600B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600" b="0" dirty="0">
                <a:latin typeface="Arial" panose="020B0604020202020204" pitchFamily="34" charset="0"/>
                <a:cs typeface="Arial" panose="020B0604020202020204" pitchFamily="34" charset="0"/>
              </a:rPr>
              <a:t>Tag udgangspunkt i de eksempler på mulige brud, du fandt frem til i sidste øvelse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B25670C1-726C-4EEC-97B8-4FDF26CBBE09}"/>
              </a:ext>
            </a:extLst>
          </p:cNvPr>
          <p:cNvSpPr/>
          <p:nvPr/>
        </p:nvSpPr>
        <p:spPr>
          <a:xfrm>
            <a:off x="2229366" y="981498"/>
            <a:ext cx="3918862" cy="172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Uddyb evt. beskrivelsen her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FB35EF08-ACC3-4349-92B0-F84A5A9F4A08}"/>
              </a:ext>
            </a:extLst>
          </p:cNvPr>
          <p:cNvSpPr/>
          <p:nvPr/>
        </p:nvSpPr>
        <p:spPr>
          <a:xfrm>
            <a:off x="392671" y="4194979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er sandsynligheden for, at det sker?</a:t>
            </a: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Overvej fx: har vi oplevet eller andre oplevet det før?</a:t>
            </a:r>
          </a:p>
          <a:p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C86F865C-55AE-49B2-93BD-C25C1E096B50}"/>
              </a:ext>
            </a:extLst>
          </p:cNvPr>
          <p:cNvSpPr/>
          <p:nvPr/>
        </p:nvSpPr>
        <p:spPr>
          <a:xfrm>
            <a:off x="2229366" y="4194979"/>
            <a:ext cx="3918862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D30F8376-A062-4CA9-99B5-F10A78E31C49}"/>
              </a:ext>
            </a:extLst>
          </p:cNvPr>
          <p:cNvSpPr txBox="1"/>
          <p:nvPr/>
        </p:nvSpPr>
        <p:spPr>
          <a:xfrm>
            <a:off x="2419048" y="4320419"/>
            <a:ext cx="164176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6B7A02CA-740E-4D30-B621-3EDDE538CDF6}"/>
              </a:ext>
            </a:extLst>
          </p:cNvPr>
          <p:cNvSpPr txBox="1"/>
          <p:nvPr/>
        </p:nvSpPr>
        <p:spPr>
          <a:xfrm>
            <a:off x="2419047" y="4972541"/>
            <a:ext cx="651163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aldrig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E7DA077E-E45A-4630-B5C3-F0C1882D727C}"/>
              </a:ext>
            </a:extLst>
          </p:cNvPr>
          <p:cNvSpPr txBox="1"/>
          <p:nvPr/>
        </p:nvSpPr>
        <p:spPr>
          <a:xfrm>
            <a:off x="4832920" y="4972115"/>
            <a:ext cx="111903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helt sikkert (igen)</a:t>
            </a:r>
          </a:p>
        </p:txBody>
      </p:sp>
      <p:cxnSp>
        <p:nvCxnSpPr>
          <p:cNvPr id="36" name="Lige forbindelse 35">
            <a:extLst>
              <a:ext uri="{FF2B5EF4-FFF2-40B4-BE49-F238E27FC236}">
                <a16:creationId xmlns:a16="http://schemas.microsoft.com/office/drawing/2014/main" id="{D625417E-91D4-4C9A-B4E6-4CDAF3E5B9CB}"/>
              </a:ext>
            </a:extLst>
          </p:cNvPr>
          <p:cNvCxnSpPr/>
          <p:nvPr/>
        </p:nvCxnSpPr>
        <p:spPr>
          <a:xfrm>
            <a:off x="2419048" y="4760122"/>
            <a:ext cx="3532907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>
            <a:extLst>
              <a:ext uri="{FF2B5EF4-FFF2-40B4-BE49-F238E27FC236}">
                <a16:creationId xmlns:a16="http://schemas.microsoft.com/office/drawing/2014/main" id="{F3A3DF20-A459-4B23-9CE4-164C275F1A6B}"/>
              </a:ext>
            </a:extLst>
          </p:cNvPr>
          <p:cNvSpPr/>
          <p:nvPr/>
        </p:nvSpPr>
        <p:spPr>
          <a:xfrm>
            <a:off x="2385319" y="4683242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86B472DE-8EB8-4AA4-A6B0-36E4D84A7856}"/>
              </a:ext>
            </a:extLst>
          </p:cNvPr>
          <p:cNvSpPr/>
          <p:nvPr/>
        </p:nvSpPr>
        <p:spPr>
          <a:xfrm>
            <a:off x="5822651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0FA9605E-31B1-43C9-9268-234301B763B2}"/>
              </a:ext>
            </a:extLst>
          </p:cNvPr>
          <p:cNvSpPr/>
          <p:nvPr/>
        </p:nvSpPr>
        <p:spPr>
          <a:xfrm>
            <a:off x="4963318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C7CDE72-6094-4A19-B23F-7EAE19137729}"/>
              </a:ext>
            </a:extLst>
          </p:cNvPr>
          <p:cNvSpPr/>
          <p:nvPr/>
        </p:nvSpPr>
        <p:spPr>
          <a:xfrm>
            <a:off x="4103985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9FA0946A-4E82-4BDB-8A94-D44D23CE20FA}"/>
              </a:ext>
            </a:extLst>
          </p:cNvPr>
          <p:cNvSpPr/>
          <p:nvPr/>
        </p:nvSpPr>
        <p:spPr>
          <a:xfrm>
            <a:off x="3244652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76FD51C5-A92F-47AD-ADED-B6C0251D70F1}"/>
              </a:ext>
            </a:extLst>
          </p:cNvPr>
          <p:cNvSpPr/>
          <p:nvPr/>
        </p:nvSpPr>
        <p:spPr>
          <a:xfrm>
            <a:off x="392671" y="5579966"/>
            <a:ext cx="1714500" cy="8680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 typer konsekvenser kan det få?</a:t>
            </a: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gerne flere kryds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704F078D-FCE8-4625-B408-A4456F02014A}"/>
              </a:ext>
            </a:extLst>
          </p:cNvPr>
          <p:cNvSpPr/>
          <p:nvPr/>
        </p:nvSpPr>
        <p:spPr>
          <a:xfrm>
            <a:off x="392671" y="6565884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Samlet set, hvor omfattende vil konsekvenserne så være?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E10901D7-5A62-424A-8133-67AF43101412}"/>
              </a:ext>
            </a:extLst>
          </p:cNvPr>
          <p:cNvSpPr/>
          <p:nvPr/>
        </p:nvSpPr>
        <p:spPr>
          <a:xfrm>
            <a:off x="2225766" y="6565884"/>
            <a:ext cx="3918862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7" name="Tekstfelt 56">
            <a:extLst>
              <a:ext uri="{FF2B5EF4-FFF2-40B4-BE49-F238E27FC236}">
                <a16:creationId xmlns:a16="http://schemas.microsoft.com/office/drawing/2014/main" id="{EFAAB7E0-5BFE-475C-A6C2-0ADDBC481656}"/>
              </a:ext>
            </a:extLst>
          </p:cNvPr>
          <p:cNvSpPr txBox="1"/>
          <p:nvPr/>
        </p:nvSpPr>
        <p:spPr>
          <a:xfrm>
            <a:off x="2415448" y="6742338"/>
            <a:ext cx="164176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58" name="Tekstfelt 57">
            <a:extLst>
              <a:ext uri="{FF2B5EF4-FFF2-40B4-BE49-F238E27FC236}">
                <a16:creationId xmlns:a16="http://schemas.microsoft.com/office/drawing/2014/main" id="{277825BF-1435-4839-836F-199384B881C6}"/>
              </a:ext>
            </a:extLst>
          </p:cNvPr>
          <p:cNvSpPr txBox="1"/>
          <p:nvPr/>
        </p:nvSpPr>
        <p:spPr>
          <a:xfrm>
            <a:off x="2415447" y="7390104"/>
            <a:ext cx="102436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ingen konsekvenser</a:t>
            </a:r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C9E3C879-CA3E-4FD2-83BB-7F599EBE6493}"/>
              </a:ext>
            </a:extLst>
          </p:cNvPr>
          <p:cNvSpPr txBox="1"/>
          <p:nvPr/>
        </p:nvSpPr>
        <p:spPr>
          <a:xfrm>
            <a:off x="4832920" y="7389678"/>
            <a:ext cx="111543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enorme konsekvenser</a:t>
            </a:r>
          </a:p>
        </p:txBody>
      </p: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6E6F24D3-2742-4BA3-B54A-CE754F1861A5}"/>
              </a:ext>
            </a:extLst>
          </p:cNvPr>
          <p:cNvCxnSpPr/>
          <p:nvPr/>
        </p:nvCxnSpPr>
        <p:spPr>
          <a:xfrm>
            <a:off x="2415448" y="7189804"/>
            <a:ext cx="3532907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75E754F0-496E-438B-B723-3AE088E80EFC}"/>
              </a:ext>
            </a:extLst>
          </p:cNvPr>
          <p:cNvSpPr/>
          <p:nvPr/>
        </p:nvSpPr>
        <p:spPr>
          <a:xfrm>
            <a:off x="2381719" y="7112924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AA7AEBC-323D-46DA-B9DA-7A00D0FEE509}"/>
              </a:ext>
            </a:extLst>
          </p:cNvPr>
          <p:cNvSpPr/>
          <p:nvPr/>
        </p:nvSpPr>
        <p:spPr>
          <a:xfrm>
            <a:off x="5819051" y="7099749"/>
            <a:ext cx="180109" cy="18010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4DE4F97C-09EE-4756-B16F-C3F787EF6D13}"/>
              </a:ext>
            </a:extLst>
          </p:cNvPr>
          <p:cNvSpPr/>
          <p:nvPr/>
        </p:nvSpPr>
        <p:spPr>
          <a:xfrm>
            <a:off x="4959718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CEA5B9B2-5610-40F0-8500-4200B73440A0}"/>
              </a:ext>
            </a:extLst>
          </p:cNvPr>
          <p:cNvSpPr/>
          <p:nvPr/>
        </p:nvSpPr>
        <p:spPr>
          <a:xfrm>
            <a:off x="4100385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6CE82A08-FC98-4884-BAC7-2DA58319E7C1}"/>
              </a:ext>
            </a:extLst>
          </p:cNvPr>
          <p:cNvSpPr/>
          <p:nvPr/>
        </p:nvSpPr>
        <p:spPr>
          <a:xfrm>
            <a:off x="3241052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75F5BC3C-B8F9-4116-90BE-F1AE713D546D}"/>
              </a:ext>
            </a:extLst>
          </p:cNvPr>
          <p:cNvSpPr/>
          <p:nvPr/>
        </p:nvSpPr>
        <p:spPr>
          <a:xfrm>
            <a:off x="2228386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8" name="Tekstfelt 67">
            <a:extLst>
              <a:ext uri="{FF2B5EF4-FFF2-40B4-BE49-F238E27FC236}">
                <a16:creationId xmlns:a16="http://schemas.microsoft.com/office/drawing/2014/main" id="{EEAFD61A-0FA6-420D-B289-44BD88B6F144}"/>
              </a:ext>
            </a:extLst>
          </p:cNvPr>
          <p:cNvSpPr txBox="1"/>
          <p:nvPr/>
        </p:nvSpPr>
        <p:spPr>
          <a:xfrm>
            <a:off x="2678439" y="5692638"/>
            <a:ext cx="10915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Økonomiske</a:t>
            </a:r>
            <a:r>
              <a:rPr lang="da-DK" sz="10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D0E048CC-6BD6-4212-ABF0-1B292350608A}"/>
              </a:ext>
            </a:extLst>
          </p:cNvPr>
          <p:cNvSpPr/>
          <p:nvPr/>
        </p:nvSpPr>
        <p:spPr>
          <a:xfrm>
            <a:off x="2229366" y="606555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0" name="Tekstfelt 69">
            <a:extLst>
              <a:ext uri="{FF2B5EF4-FFF2-40B4-BE49-F238E27FC236}">
                <a16:creationId xmlns:a16="http://schemas.microsoft.com/office/drawing/2014/main" id="{FA5E57A7-0E92-4B62-9B3C-372CC4A18D63}"/>
              </a:ext>
            </a:extLst>
          </p:cNvPr>
          <p:cNvSpPr txBox="1"/>
          <p:nvPr/>
        </p:nvSpPr>
        <p:spPr>
          <a:xfrm>
            <a:off x="2678440" y="6158394"/>
            <a:ext cx="9687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Personlige</a:t>
            </a:r>
            <a:endParaRPr lang="da-DK" sz="1000" dirty="0"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8C9B8626-D86C-47F0-89AA-337ED1CD3D0C}"/>
              </a:ext>
            </a:extLst>
          </p:cNvPr>
          <p:cNvSpPr/>
          <p:nvPr/>
        </p:nvSpPr>
        <p:spPr>
          <a:xfrm>
            <a:off x="3708166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2" name="Tekstfelt 71">
            <a:extLst>
              <a:ext uri="{FF2B5EF4-FFF2-40B4-BE49-F238E27FC236}">
                <a16:creationId xmlns:a16="http://schemas.microsoft.com/office/drawing/2014/main" id="{51D8F558-9E02-4C2B-A207-A34F0ABF46F0}"/>
              </a:ext>
            </a:extLst>
          </p:cNvPr>
          <p:cNvSpPr txBox="1"/>
          <p:nvPr/>
        </p:nvSpPr>
        <p:spPr>
          <a:xfrm>
            <a:off x="4158220" y="5692638"/>
            <a:ext cx="9687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Omdømme </a:t>
            </a: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596C1FD5-34CB-4299-B1BB-9F0737F160C3}"/>
              </a:ext>
            </a:extLst>
          </p:cNvPr>
          <p:cNvSpPr/>
          <p:nvPr/>
        </p:nvSpPr>
        <p:spPr>
          <a:xfrm>
            <a:off x="3708166" y="607380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4" name="Tekstfelt 73">
            <a:extLst>
              <a:ext uri="{FF2B5EF4-FFF2-40B4-BE49-F238E27FC236}">
                <a16:creationId xmlns:a16="http://schemas.microsoft.com/office/drawing/2014/main" id="{C784CE78-DEAD-46D2-9034-6D4A0357B489}"/>
              </a:ext>
            </a:extLst>
          </p:cNvPr>
          <p:cNvSpPr txBox="1"/>
          <p:nvPr/>
        </p:nvSpPr>
        <p:spPr>
          <a:xfrm>
            <a:off x="4158220" y="6096403"/>
            <a:ext cx="93101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 err="1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Opgave-mæssige</a:t>
            </a:r>
            <a:endParaRPr lang="da-DK" sz="1000" dirty="0"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75" name="Rektangel 74">
            <a:extLst>
              <a:ext uri="{FF2B5EF4-FFF2-40B4-BE49-F238E27FC236}">
                <a16:creationId xmlns:a16="http://schemas.microsoft.com/office/drawing/2014/main" id="{CB3C81C8-ADB4-491A-838E-281269D17F23}"/>
              </a:ext>
            </a:extLst>
          </p:cNvPr>
          <p:cNvSpPr/>
          <p:nvPr/>
        </p:nvSpPr>
        <p:spPr>
          <a:xfrm>
            <a:off x="5122349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6" name="Tekstfelt 75">
            <a:extLst>
              <a:ext uri="{FF2B5EF4-FFF2-40B4-BE49-F238E27FC236}">
                <a16:creationId xmlns:a16="http://schemas.microsoft.com/office/drawing/2014/main" id="{4B5A2C33-9FF3-44AC-813B-FC96A33DB8A5}"/>
              </a:ext>
            </a:extLst>
          </p:cNvPr>
          <p:cNvSpPr txBox="1"/>
          <p:nvPr/>
        </p:nvSpPr>
        <p:spPr>
          <a:xfrm>
            <a:off x="5572403" y="5693199"/>
            <a:ext cx="41334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Andre</a:t>
            </a:r>
          </a:p>
        </p:txBody>
      </p:sp>
      <p:sp>
        <p:nvSpPr>
          <p:cNvPr id="144" name="Rektangel 143">
            <a:extLst>
              <a:ext uri="{FF2B5EF4-FFF2-40B4-BE49-F238E27FC236}">
                <a16:creationId xmlns:a16="http://schemas.microsoft.com/office/drawing/2014/main" id="{81528962-ACD9-48ED-8F98-E50D3FBA9503}"/>
              </a:ext>
            </a:extLst>
          </p:cNvPr>
          <p:cNvSpPr/>
          <p:nvPr/>
        </p:nvSpPr>
        <p:spPr>
          <a:xfrm>
            <a:off x="392672" y="7957771"/>
            <a:ext cx="1714500" cy="138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4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 stor er den samlede risiko?</a:t>
            </a:r>
          </a:p>
          <a:p>
            <a:r>
              <a:rPr lang="da-DK" sz="1400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5" name="Rektangel 144">
            <a:extLst>
              <a:ext uri="{FF2B5EF4-FFF2-40B4-BE49-F238E27FC236}">
                <a16:creationId xmlns:a16="http://schemas.microsoft.com/office/drawing/2014/main" id="{FA72CA9B-7EBF-45EE-A065-6E00DAFFA562}"/>
              </a:ext>
            </a:extLst>
          </p:cNvPr>
          <p:cNvSpPr/>
          <p:nvPr/>
        </p:nvSpPr>
        <p:spPr>
          <a:xfrm>
            <a:off x="392672" y="2798637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Hvilke(t) type brud er der tale om?</a:t>
            </a:r>
            <a:endParaRPr lang="da-DK" sz="12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6" name="Rektangel 145">
            <a:extLst>
              <a:ext uri="{FF2B5EF4-FFF2-40B4-BE49-F238E27FC236}">
                <a16:creationId xmlns:a16="http://schemas.microsoft.com/office/drawing/2014/main" id="{6535B8E9-2047-43A9-8A99-182963633D1A}"/>
              </a:ext>
            </a:extLst>
          </p:cNvPr>
          <p:cNvSpPr/>
          <p:nvPr/>
        </p:nvSpPr>
        <p:spPr>
          <a:xfrm>
            <a:off x="2228386" y="279863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7" name="Rektangel 146">
            <a:extLst>
              <a:ext uri="{FF2B5EF4-FFF2-40B4-BE49-F238E27FC236}">
                <a16:creationId xmlns:a16="http://schemas.microsoft.com/office/drawing/2014/main" id="{EB28637F-D718-45D6-AB10-4E4BD7396209}"/>
              </a:ext>
            </a:extLst>
          </p:cNvPr>
          <p:cNvSpPr/>
          <p:nvPr/>
        </p:nvSpPr>
        <p:spPr>
          <a:xfrm>
            <a:off x="2228386" y="3254211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8" name="Rektangel 147">
            <a:extLst>
              <a:ext uri="{FF2B5EF4-FFF2-40B4-BE49-F238E27FC236}">
                <a16:creationId xmlns:a16="http://schemas.microsoft.com/office/drawing/2014/main" id="{0EB5A6CE-4AB4-4812-8CF9-B30966B6F713}"/>
              </a:ext>
            </a:extLst>
          </p:cNvPr>
          <p:cNvSpPr/>
          <p:nvPr/>
        </p:nvSpPr>
        <p:spPr>
          <a:xfrm>
            <a:off x="2225766" y="371594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9" name="Tekstfelt 148">
            <a:extLst>
              <a:ext uri="{FF2B5EF4-FFF2-40B4-BE49-F238E27FC236}">
                <a16:creationId xmlns:a16="http://schemas.microsoft.com/office/drawing/2014/main" id="{E5CE3584-837F-4564-BB8C-7840B9575135}"/>
              </a:ext>
            </a:extLst>
          </p:cNvPr>
          <p:cNvSpPr txBox="1"/>
          <p:nvPr/>
        </p:nvSpPr>
        <p:spPr>
          <a:xfrm>
            <a:off x="2711553" y="2809638"/>
            <a:ext cx="250455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adgang til informationer, de ikke bør se (fortrolighed)</a:t>
            </a:r>
          </a:p>
        </p:txBody>
      </p:sp>
      <p:sp>
        <p:nvSpPr>
          <p:cNvPr id="150" name="Tekstfelt 149">
            <a:extLst>
              <a:ext uri="{FF2B5EF4-FFF2-40B4-BE49-F238E27FC236}">
                <a16:creationId xmlns:a16="http://schemas.microsoft.com/office/drawing/2014/main" id="{22831F9A-47A3-4F78-AF0C-EF35CFF5F5A2}"/>
              </a:ext>
            </a:extLst>
          </p:cNvPr>
          <p:cNvSpPr txBox="1"/>
          <p:nvPr/>
        </p:nvSpPr>
        <p:spPr>
          <a:xfrm>
            <a:off x="2711553" y="3282240"/>
            <a:ext cx="289947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ikke adgang til de informationer, de skal bruge i deres arbejde (tilgængelighed)</a:t>
            </a:r>
          </a:p>
        </p:txBody>
      </p:sp>
      <p:sp>
        <p:nvSpPr>
          <p:cNvPr id="151" name="Tekstfelt 150">
            <a:extLst>
              <a:ext uri="{FF2B5EF4-FFF2-40B4-BE49-F238E27FC236}">
                <a16:creationId xmlns:a16="http://schemas.microsoft.com/office/drawing/2014/main" id="{DD6A30FA-B2A2-4DD8-AF3D-6353F8C719EF}"/>
              </a:ext>
            </a:extLst>
          </p:cNvPr>
          <p:cNvSpPr txBox="1"/>
          <p:nvPr/>
        </p:nvSpPr>
        <p:spPr>
          <a:xfrm>
            <a:off x="2709560" y="3813461"/>
            <a:ext cx="29740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Der er fejl i vores informationer (integritet)</a:t>
            </a:r>
          </a:p>
        </p:txBody>
      </p:sp>
      <p:sp>
        <p:nvSpPr>
          <p:cNvPr id="152" name="Rektangel: foldet hjørne 151">
            <a:extLst>
              <a:ext uri="{FF2B5EF4-FFF2-40B4-BE49-F238E27FC236}">
                <a16:creationId xmlns:a16="http://schemas.microsoft.com/office/drawing/2014/main" id="{2CCAA096-235C-4027-99C5-CA97A6DDA731}"/>
              </a:ext>
            </a:extLst>
          </p:cNvPr>
          <p:cNvSpPr/>
          <p:nvPr/>
        </p:nvSpPr>
        <p:spPr>
          <a:xfrm>
            <a:off x="514866" y="1102633"/>
            <a:ext cx="1470110" cy="1470110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dit eksempel her</a:t>
            </a:r>
          </a:p>
        </p:txBody>
      </p:sp>
      <p:sp>
        <p:nvSpPr>
          <p:cNvPr id="113" name="Tekstfelt 112">
            <a:extLst>
              <a:ext uri="{FF2B5EF4-FFF2-40B4-BE49-F238E27FC236}">
                <a16:creationId xmlns:a16="http://schemas.microsoft.com/office/drawing/2014/main" id="{39BE5BBF-43FB-4DC2-A2A6-93889E252CE1}"/>
              </a:ext>
            </a:extLst>
          </p:cNvPr>
          <p:cNvSpPr txBox="1"/>
          <p:nvPr/>
        </p:nvSpPr>
        <p:spPr>
          <a:xfrm>
            <a:off x="4096036" y="8093504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</a:p>
        </p:txBody>
      </p:sp>
      <p:sp>
        <p:nvSpPr>
          <p:cNvPr id="114" name="Tekstfelt 113">
            <a:extLst>
              <a:ext uri="{FF2B5EF4-FFF2-40B4-BE49-F238E27FC236}">
                <a16:creationId xmlns:a16="http://schemas.microsoft.com/office/drawing/2014/main" id="{171E1CEE-FEC8-424C-811A-FD5F188B82F8}"/>
              </a:ext>
            </a:extLst>
          </p:cNvPr>
          <p:cNvSpPr txBox="1"/>
          <p:nvPr/>
        </p:nvSpPr>
        <p:spPr>
          <a:xfrm>
            <a:off x="4130405" y="9070998"/>
            <a:ext cx="5348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</a:p>
        </p:txBody>
      </p:sp>
      <p:sp>
        <p:nvSpPr>
          <p:cNvPr id="115" name="Tekstfelt 114">
            <a:extLst>
              <a:ext uri="{FF2B5EF4-FFF2-40B4-BE49-F238E27FC236}">
                <a16:creationId xmlns:a16="http://schemas.microsoft.com/office/drawing/2014/main" id="{05E44166-A91C-4E50-890A-6795BAAAAD13}"/>
              </a:ext>
            </a:extLst>
          </p:cNvPr>
          <p:cNvSpPr txBox="1"/>
          <p:nvPr/>
        </p:nvSpPr>
        <p:spPr>
          <a:xfrm>
            <a:off x="4097731" y="8587458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</a:p>
        </p:txBody>
      </p:sp>
      <p:sp>
        <p:nvSpPr>
          <p:cNvPr id="116" name="Rektangel 115">
            <a:extLst>
              <a:ext uri="{FF2B5EF4-FFF2-40B4-BE49-F238E27FC236}">
                <a16:creationId xmlns:a16="http://schemas.microsoft.com/office/drawing/2014/main" id="{AC64A714-AD48-416D-BA4A-A6CE51E2C52D}"/>
              </a:ext>
            </a:extLst>
          </p:cNvPr>
          <p:cNvSpPr/>
          <p:nvPr/>
        </p:nvSpPr>
        <p:spPr>
          <a:xfrm>
            <a:off x="287004" y="866852"/>
            <a:ext cx="5976000" cy="859842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200" b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53" name="Rektangel 152">
            <a:extLst>
              <a:ext uri="{FF2B5EF4-FFF2-40B4-BE49-F238E27FC236}">
                <a16:creationId xmlns:a16="http://schemas.microsoft.com/office/drawing/2014/main" id="{5E164B60-0841-4BF9-99EB-24DF83BC164E}"/>
              </a:ext>
            </a:extLst>
          </p:cNvPr>
          <p:cNvSpPr/>
          <p:nvPr/>
        </p:nvSpPr>
        <p:spPr>
          <a:xfrm>
            <a:off x="3647238" y="7994403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54" name="Rektangel 153">
            <a:extLst>
              <a:ext uri="{FF2B5EF4-FFF2-40B4-BE49-F238E27FC236}">
                <a16:creationId xmlns:a16="http://schemas.microsoft.com/office/drawing/2014/main" id="{AC5FF3BE-302D-45B5-B120-1D9E1B0ED9E1}"/>
              </a:ext>
            </a:extLst>
          </p:cNvPr>
          <p:cNvSpPr/>
          <p:nvPr/>
        </p:nvSpPr>
        <p:spPr>
          <a:xfrm>
            <a:off x="3643117" y="8464772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55" name="Rektangel 154">
            <a:extLst>
              <a:ext uri="{FF2B5EF4-FFF2-40B4-BE49-F238E27FC236}">
                <a16:creationId xmlns:a16="http://schemas.microsoft.com/office/drawing/2014/main" id="{20A8E2C9-E417-4548-9518-FF0A0BF1EE28}"/>
              </a:ext>
            </a:extLst>
          </p:cNvPr>
          <p:cNvSpPr/>
          <p:nvPr/>
        </p:nvSpPr>
        <p:spPr>
          <a:xfrm>
            <a:off x="3638280" y="8948312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4F1938D6-CC4B-4625-9E8C-E5DA494D7040}"/>
              </a:ext>
            </a:extLst>
          </p:cNvPr>
          <p:cNvSpPr/>
          <p:nvPr/>
        </p:nvSpPr>
        <p:spPr>
          <a:xfrm rot="5400000">
            <a:off x="1669215" y="8523672"/>
            <a:ext cx="1381991" cy="25503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56" name="Rektangel 155">
            <a:extLst>
              <a:ext uri="{FF2B5EF4-FFF2-40B4-BE49-F238E27FC236}">
                <a16:creationId xmlns:a16="http://schemas.microsoft.com/office/drawing/2014/main" id="{E96120AC-8DB4-4D2C-86AA-44F25E0E540C}"/>
              </a:ext>
            </a:extLst>
          </p:cNvPr>
          <p:cNvSpPr/>
          <p:nvPr/>
        </p:nvSpPr>
        <p:spPr>
          <a:xfrm>
            <a:off x="6618781" y="976628"/>
            <a:ext cx="1714500" cy="172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57" name="Rektangel 156">
            <a:extLst>
              <a:ext uri="{FF2B5EF4-FFF2-40B4-BE49-F238E27FC236}">
                <a16:creationId xmlns:a16="http://schemas.microsoft.com/office/drawing/2014/main" id="{3DBA541F-D12E-43C6-A805-E6327286189B}"/>
              </a:ext>
            </a:extLst>
          </p:cNvPr>
          <p:cNvSpPr/>
          <p:nvPr/>
        </p:nvSpPr>
        <p:spPr>
          <a:xfrm>
            <a:off x="8455476" y="981498"/>
            <a:ext cx="3918862" cy="172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Uddyb evt. beskrivelsen her</a:t>
            </a:r>
          </a:p>
        </p:txBody>
      </p:sp>
      <p:sp>
        <p:nvSpPr>
          <p:cNvPr id="158" name="Rektangel 157">
            <a:extLst>
              <a:ext uri="{FF2B5EF4-FFF2-40B4-BE49-F238E27FC236}">
                <a16:creationId xmlns:a16="http://schemas.microsoft.com/office/drawing/2014/main" id="{96C64D68-1989-4AAA-96CF-7580C5DC3F05}"/>
              </a:ext>
            </a:extLst>
          </p:cNvPr>
          <p:cNvSpPr/>
          <p:nvPr/>
        </p:nvSpPr>
        <p:spPr>
          <a:xfrm>
            <a:off x="6618781" y="4194979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er sandsynligheden for, at det sker?</a:t>
            </a: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Overvej fx: har vi oplevet eller andre oplevet det før?</a:t>
            </a:r>
          </a:p>
          <a:p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59" name="Rektangel 158">
            <a:extLst>
              <a:ext uri="{FF2B5EF4-FFF2-40B4-BE49-F238E27FC236}">
                <a16:creationId xmlns:a16="http://schemas.microsoft.com/office/drawing/2014/main" id="{191C70CB-52AD-46CE-90C5-E131382D865E}"/>
              </a:ext>
            </a:extLst>
          </p:cNvPr>
          <p:cNvSpPr/>
          <p:nvPr/>
        </p:nvSpPr>
        <p:spPr>
          <a:xfrm>
            <a:off x="8455476" y="4194979"/>
            <a:ext cx="3918862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60" name="Tekstfelt 159">
            <a:extLst>
              <a:ext uri="{FF2B5EF4-FFF2-40B4-BE49-F238E27FC236}">
                <a16:creationId xmlns:a16="http://schemas.microsoft.com/office/drawing/2014/main" id="{AFE38387-05F6-4FC9-8C5F-8351323F063C}"/>
              </a:ext>
            </a:extLst>
          </p:cNvPr>
          <p:cNvSpPr txBox="1"/>
          <p:nvPr/>
        </p:nvSpPr>
        <p:spPr>
          <a:xfrm>
            <a:off x="8645158" y="4320419"/>
            <a:ext cx="164176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161" name="Tekstfelt 160">
            <a:extLst>
              <a:ext uri="{FF2B5EF4-FFF2-40B4-BE49-F238E27FC236}">
                <a16:creationId xmlns:a16="http://schemas.microsoft.com/office/drawing/2014/main" id="{0F3F6F8C-9DB5-42C5-8373-880498564FCA}"/>
              </a:ext>
            </a:extLst>
          </p:cNvPr>
          <p:cNvSpPr txBox="1"/>
          <p:nvPr/>
        </p:nvSpPr>
        <p:spPr>
          <a:xfrm>
            <a:off x="8645157" y="4972541"/>
            <a:ext cx="651163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aldrig</a:t>
            </a:r>
          </a:p>
        </p:txBody>
      </p:sp>
      <p:sp>
        <p:nvSpPr>
          <p:cNvPr id="162" name="Tekstfelt 161">
            <a:extLst>
              <a:ext uri="{FF2B5EF4-FFF2-40B4-BE49-F238E27FC236}">
                <a16:creationId xmlns:a16="http://schemas.microsoft.com/office/drawing/2014/main" id="{571FD449-D19F-4ADF-8A76-D093FC90F37F}"/>
              </a:ext>
            </a:extLst>
          </p:cNvPr>
          <p:cNvSpPr txBox="1"/>
          <p:nvPr/>
        </p:nvSpPr>
        <p:spPr>
          <a:xfrm>
            <a:off x="11059030" y="4972115"/>
            <a:ext cx="111903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helt sikkert (igen)</a:t>
            </a:r>
          </a:p>
        </p:txBody>
      </p:sp>
      <p:cxnSp>
        <p:nvCxnSpPr>
          <p:cNvPr id="163" name="Lige forbindelse 162">
            <a:extLst>
              <a:ext uri="{FF2B5EF4-FFF2-40B4-BE49-F238E27FC236}">
                <a16:creationId xmlns:a16="http://schemas.microsoft.com/office/drawing/2014/main" id="{ABE1FABD-321A-47E3-B0C8-EF21DF332516}"/>
              </a:ext>
            </a:extLst>
          </p:cNvPr>
          <p:cNvCxnSpPr/>
          <p:nvPr/>
        </p:nvCxnSpPr>
        <p:spPr>
          <a:xfrm>
            <a:off x="8645158" y="4760122"/>
            <a:ext cx="3532907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>
            <a:extLst>
              <a:ext uri="{FF2B5EF4-FFF2-40B4-BE49-F238E27FC236}">
                <a16:creationId xmlns:a16="http://schemas.microsoft.com/office/drawing/2014/main" id="{38C428A0-8420-478F-9F0E-9C2732EDB974}"/>
              </a:ext>
            </a:extLst>
          </p:cNvPr>
          <p:cNvSpPr/>
          <p:nvPr/>
        </p:nvSpPr>
        <p:spPr>
          <a:xfrm>
            <a:off x="8611429" y="4683242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B0DCF7FB-F454-4876-9778-6A8FAE22A6DC}"/>
              </a:ext>
            </a:extLst>
          </p:cNvPr>
          <p:cNvSpPr/>
          <p:nvPr/>
        </p:nvSpPr>
        <p:spPr>
          <a:xfrm>
            <a:off x="12048761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0253725D-4A35-4BEC-856B-518B80D1C896}"/>
              </a:ext>
            </a:extLst>
          </p:cNvPr>
          <p:cNvSpPr/>
          <p:nvPr/>
        </p:nvSpPr>
        <p:spPr>
          <a:xfrm>
            <a:off x="11189428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256EC86E-701E-419C-BFC0-AD68BE620753}"/>
              </a:ext>
            </a:extLst>
          </p:cNvPr>
          <p:cNvSpPr/>
          <p:nvPr/>
        </p:nvSpPr>
        <p:spPr>
          <a:xfrm>
            <a:off x="10330095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C4BFB82A-F583-454A-9D70-21934D12F5D5}"/>
              </a:ext>
            </a:extLst>
          </p:cNvPr>
          <p:cNvSpPr/>
          <p:nvPr/>
        </p:nvSpPr>
        <p:spPr>
          <a:xfrm>
            <a:off x="9470762" y="4670067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69" name="Rektangel 168">
            <a:extLst>
              <a:ext uri="{FF2B5EF4-FFF2-40B4-BE49-F238E27FC236}">
                <a16:creationId xmlns:a16="http://schemas.microsoft.com/office/drawing/2014/main" id="{93B7EDF4-ECC2-4348-AA9B-8A23CE5E5A01}"/>
              </a:ext>
            </a:extLst>
          </p:cNvPr>
          <p:cNvSpPr/>
          <p:nvPr/>
        </p:nvSpPr>
        <p:spPr>
          <a:xfrm>
            <a:off x="6618781" y="5579966"/>
            <a:ext cx="1714500" cy="8680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 typer konsekvenser kan det få?</a:t>
            </a: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gerne flere kryds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70" name="Rektangel 169">
            <a:extLst>
              <a:ext uri="{FF2B5EF4-FFF2-40B4-BE49-F238E27FC236}">
                <a16:creationId xmlns:a16="http://schemas.microsoft.com/office/drawing/2014/main" id="{612312CD-1EC4-48CF-BBF4-05ACB7B1C709}"/>
              </a:ext>
            </a:extLst>
          </p:cNvPr>
          <p:cNvSpPr/>
          <p:nvPr/>
        </p:nvSpPr>
        <p:spPr>
          <a:xfrm>
            <a:off x="6618781" y="6565884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Samlet set, hvor omfattende vil konsekvenserne så være?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71" name="Rektangel 170">
            <a:extLst>
              <a:ext uri="{FF2B5EF4-FFF2-40B4-BE49-F238E27FC236}">
                <a16:creationId xmlns:a16="http://schemas.microsoft.com/office/drawing/2014/main" id="{009A07F2-D29D-4823-A59E-C3E325F08D61}"/>
              </a:ext>
            </a:extLst>
          </p:cNvPr>
          <p:cNvSpPr/>
          <p:nvPr/>
        </p:nvSpPr>
        <p:spPr>
          <a:xfrm>
            <a:off x="8451876" y="6565884"/>
            <a:ext cx="3918862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72" name="Tekstfelt 171">
            <a:extLst>
              <a:ext uri="{FF2B5EF4-FFF2-40B4-BE49-F238E27FC236}">
                <a16:creationId xmlns:a16="http://schemas.microsoft.com/office/drawing/2014/main" id="{DAEA49C2-6FB7-4B1A-8950-EE31ED01C206}"/>
              </a:ext>
            </a:extLst>
          </p:cNvPr>
          <p:cNvSpPr txBox="1"/>
          <p:nvPr/>
        </p:nvSpPr>
        <p:spPr>
          <a:xfrm>
            <a:off x="8641558" y="6742338"/>
            <a:ext cx="164176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2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173" name="Tekstfelt 172">
            <a:extLst>
              <a:ext uri="{FF2B5EF4-FFF2-40B4-BE49-F238E27FC236}">
                <a16:creationId xmlns:a16="http://schemas.microsoft.com/office/drawing/2014/main" id="{1515F6A0-221C-41C6-8B3F-3C51901541E6}"/>
              </a:ext>
            </a:extLst>
          </p:cNvPr>
          <p:cNvSpPr txBox="1"/>
          <p:nvPr/>
        </p:nvSpPr>
        <p:spPr>
          <a:xfrm>
            <a:off x="8641557" y="7390104"/>
            <a:ext cx="102436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ingen konsekvenser</a:t>
            </a:r>
          </a:p>
        </p:txBody>
      </p:sp>
      <p:sp>
        <p:nvSpPr>
          <p:cNvPr id="174" name="Tekstfelt 173">
            <a:extLst>
              <a:ext uri="{FF2B5EF4-FFF2-40B4-BE49-F238E27FC236}">
                <a16:creationId xmlns:a16="http://schemas.microsoft.com/office/drawing/2014/main" id="{02FB303F-CD3A-49ED-B989-5F7D63315ABA}"/>
              </a:ext>
            </a:extLst>
          </p:cNvPr>
          <p:cNvSpPr txBox="1"/>
          <p:nvPr/>
        </p:nvSpPr>
        <p:spPr>
          <a:xfrm>
            <a:off x="11059030" y="7389678"/>
            <a:ext cx="111543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enorme konsekvenser</a:t>
            </a:r>
          </a:p>
        </p:txBody>
      </p:sp>
      <p:cxnSp>
        <p:nvCxnSpPr>
          <p:cNvPr id="175" name="Lige forbindelse 174">
            <a:extLst>
              <a:ext uri="{FF2B5EF4-FFF2-40B4-BE49-F238E27FC236}">
                <a16:creationId xmlns:a16="http://schemas.microsoft.com/office/drawing/2014/main" id="{2BC8C3CD-F2DE-48D8-8336-4F46A9265D9E}"/>
              </a:ext>
            </a:extLst>
          </p:cNvPr>
          <p:cNvCxnSpPr/>
          <p:nvPr/>
        </p:nvCxnSpPr>
        <p:spPr>
          <a:xfrm>
            <a:off x="8641558" y="7189804"/>
            <a:ext cx="3532907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Ellipse 204">
            <a:extLst>
              <a:ext uri="{FF2B5EF4-FFF2-40B4-BE49-F238E27FC236}">
                <a16:creationId xmlns:a16="http://schemas.microsoft.com/office/drawing/2014/main" id="{F250199E-988B-47B6-A627-8EF6448140E8}"/>
              </a:ext>
            </a:extLst>
          </p:cNvPr>
          <p:cNvSpPr/>
          <p:nvPr/>
        </p:nvSpPr>
        <p:spPr>
          <a:xfrm>
            <a:off x="8607829" y="7112924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2F181839-5DB5-4CE5-B2FB-5276FC984D87}"/>
              </a:ext>
            </a:extLst>
          </p:cNvPr>
          <p:cNvSpPr/>
          <p:nvPr/>
        </p:nvSpPr>
        <p:spPr>
          <a:xfrm>
            <a:off x="12045161" y="7099749"/>
            <a:ext cx="180109" cy="18010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9F2A501-A125-4FD8-9BC6-F68C46266736}"/>
              </a:ext>
            </a:extLst>
          </p:cNvPr>
          <p:cNvSpPr/>
          <p:nvPr/>
        </p:nvSpPr>
        <p:spPr>
          <a:xfrm>
            <a:off x="11185828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5B2138E6-07F3-4EAD-977C-CF28F70413F3}"/>
              </a:ext>
            </a:extLst>
          </p:cNvPr>
          <p:cNvSpPr/>
          <p:nvPr/>
        </p:nvSpPr>
        <p:spPr>
          <a:xfrm>
            <a:off x="10326495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F1C03BE7-A32B-4594-8318-89313B235680}"/>
              </a:ext>
            </a:extLst>
          </p:cNvPr>
          <p:cNvSpPr/>
          <p:nvPr/>
        </p:nvSpPr>
        <p:spPr>
          <a:xfrm>
            <a:off x="9467162" y="7099749"/>
            <a:ext cx="180109" cy="180109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0" name="Rektangel 209">
            <a:extLst>
              <a:ext uri="{FF2B5EF4-FFF2-40B4-BE49-F238E27FC236}">
                <a16:creationId xmlns:a16="http://schemas.microsoft.com/office/drawing/2014/main" id="{01ABAAB2-EEA3-497B-A833-59BC4EB8E58E}"/>
              </a:ext>
            </a:extLst>
          </p:cNvPr>
          <p:cNvSpPr/>
          <p:nvPr/>
        </p:nvSpPr>
        <p:spPr>
          <a:xfrm>
            <a:off x="8454496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1" name="Tekstfelt 210">
            <a:extLst>
              <a:ext uri="{FF2B5EF4-FFF2-40B4-BE49-F238E27FC236}">
                <a16:creationId xmlns:a16="http://schemas.microsoft.com/office/drawing/2014/main" id="{B9155958-0682-47FF-A544-8561DCA6CA96}"/>
              </a:ext>
            </a:extLst>
          </p:cNvPr>
          <p:cNvSpPr txBox="1"/>
          <p:nvPr/>
        </p:nvSpPr>
        <p:spPr>
          <a:xfrm>
            <a:off x="8904549" y="5692638"/>
            <a:ext cx="10915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Økonomiske</a:t>
            </a:r>
            <a:r>
              <a:rPr lang="da-DK" sz="10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2" name="Rektangel 211">
            <a:extLst>
              <a:ext uri="{FF2B5EF4-FFF2-40B4-BE49-F238E27FC236}">
                <a16:creationId xmlns:a16="http://schemas.microsoft.com/office/drawing/2014/main" id="{423497EE-C656-46D9-AFF5-ED622256038C}"/>
              </a:ext>
            </a:extLst>
          </p:cNvPr>
          <p:cNvSpPr/>
          <p:nvPr/>
        </p:nvSpPr>
        <p:spPr>
          <a:xfrm>
            <a:off x="8455476" y="606555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3" name="Tekstfelt 212">
            <a:extLst>
              <a:ext uri="{FF2B5EF4-FFF2-40B4-BE49-F238E27FC236}">
                <a16:creationId xmlns:a16="http://schemas.microsoft.com/office/drawing/2014/main" id="{4C771A19-7CFF-4AD9-AC4B-5B376658B912}"/>
              </a:ext>
            </a:extLst>
          </p:cNvPr>
          <p:cNvSpPr txBox="1"/>
          <p:nvPr/>
        </p:nvSpPr>
        <p:spPr>
          <a:xfrm>
            <a:off x="8904550" y="6158394"/>
            <a:ext cx="9687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Personlige</a:t>
            </a:r>
            <a:endParaRPr lang="da-DK" sz="1000" dirty="0"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14" name="Rektangel 213">
            <a:extLst>
              <a:ext uri="{FF2B5EF4-FFF2-40B4-BE49-F238E27FC236}">
                <a16:creationId xmlns:a16="http://schemas.microsoft.com/office/drawing/2014/main" id="{6926E0AA-10BF-4752-99D7-41DA497D61F3}"/>
              </a:ext>
            </a:extLst>
          </p:cNvPr>
          <p:cNvSpPr/>
          <p:nvPr/>
        </p:nvSpPr>
        <p:spPr>
          <a:xfrm>
            <a:off x="9934276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5" name="Tekstfelt 214">
            <a:extLst>
              <a:ext uri="{FF2B5EF4-FFF2-40B4-BE49-F238E27FC236}">
                <a16:creationId xmlns:a16="http://schemas.microsoft.com/office/drawing/2014/main" id="{EC263BE5-2AB0-4E1C-A918-669D12980779}"/>
              </a:ext>
            </a:extLst>
          </p:cNvPr>
          <p:cNvSpPr txBox="1"/>
          <p:nvPr/>
        </p:nvSpPr>
        <p:spPr>
          <a:xfrm>
            <a:off x="10384330" y="5692638"/>
            <a:ext cx="9687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Omdømme </a:t>
            </a:r>
          </a:p>
        </p:txBody>
      </p:sp>
      <p:sp>
        <p:nvSpPr>
          <p:cNvPr id="216" name="Rektangel 215">
            <a:extLst>
              <a:ext uri="{FF2B5EF4-FFF2-40B4-BE49-F238E27FC236}">
                <a16:creationId xmlns:a16="http://schemas.microsoft.com/office/drawing/2014/main" id="{97BDBA75-D3AC-44BC-A03F-03724AC9A7DC}"/>
              </a:ext>
            </a:extLst>
          </p:cNvPr>
          <p:cNvSpPr/>
          <p:nvPr/>
        </p:nvSpPr>
        <p:spPr>
          <a:xfrm>
            <a:off x="9934276" y="607380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7" name="Tekstfelt 216">
            <a:extLst>
              <a:ext uri="{FF2B5EF4-FFF2-40B4-BE49-F238E27FC236}">
                <a16:creationId xmlns:a16="http://schemas.microsoft.com/office/drawing/2014/main" id="{124F5B8C-7DEC-4ED1-927D-9BB0E6EB1E86}"/>
              </a:ext>
            </a:extLst>
          </p:cNvPr>
          <p:cNvSpPr txBox="1"/>
          <p:nvPr/>
        </p:nvSpPr>
        <p:spPr>
          <a:xfrm>
            <a:off x="10384330" y="6096403"/>
            <a:ext cx="93101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 err="1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Opgave-mæssige</a:t>
            </a:r>
            <a:endParaRPr lang="da-DK" sz="1000" dirty="0"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18" name="Rektangel 217">
            <a:extLst>
              <a:ext uri="{FF2B5EF4-FFF2-40B4-BE49-F238E27FC236}">
                <a16:creationId xmlns:a16="http://schemas.microsoft.com/office/drawing/2014/main" id="{3A33102B-59CA-484C-8949-ABE82B031AD8}"/>
              </a:ext>
            </a:extLst>
          </p:cNvPr>
          <p:cNvSpPr/>
          <p:nvPr/>
        </p:nvSpPr>
        <p:spPr>
          <a:xfrm>
            <a:off x="11348459" y="5579966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19" name="Tekstfelt 218">
            <a:extLst>
              <a:ext uri="{FF2B5EF4-FFF2-40B4-BE49-F238E27FC236}">
                <a16:creationId xmlns:a16="http://schemas.microsoft.com/office/drawing/2014/main" id="{0D6FDCA1-92AA-492B-ABD6-1DF5CD2FB216}"/>
              </a:ext>
            </a:extLst>
          </p:cNvPr>
          <p:cNvSpPr txBox="1"/>
          <p:nvPr/>
        </p:nvSpPr>
        <p:spPr>
          <a:xfrm>
            <a:off x="11798513" y="5693199"/>
            <a:ext cx="41334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Andre</a:t>
            </a:r>
          </a:p>
        </p:txBody>
      </p:sp>
      <p:sp>
        <p:nvSpPr>
          <p:cNvPr id="220" name="Rektangel 219">
            <a:extLst>
              <a:ext uri="{FF2B5EF4-FFF2-40B4-BE49-F238E27FC236}">
                <a16:creationId xmlns:a16="http://schemas.microsoft.com/office/drawing/2014/main" id="{B61CB48B-EA3D-406A-984A-32BC4BC875F3}"/>
              </a:ext>
            </a:extLst>
          </p:cNvPr>
          <p:cNvSpPr/>
          <p:nvPr/>
        </p:nvSpPr>
        <p:spPr>
          <a:xfrm>
            <a:off x="6618782" y="7957771"/>
            <a:ext cx="1714500" cy="138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4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 stor er den samlede risiko?</a:t>
            </a:r>
          </a:p>
          <a:p>
            <a:r>
              <a:rPr lang="da-DK" sz="1400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</a:t>
            </a: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21" name="Rektangel 220">
            <a:extLst>
              <a:ext uri="{FF2B5EF4-FFF2-40B4-BE49-F238E27FC236}">
                <a16:creationId xmlns:a16="http://schemas.microsoft.com/office/drawing/2014/main" id="{64470759-FE1D-4BA7-A465-705F4E642940}"/>
              </a:ext>
            </a:extLst>
          </p:cNvPr>
          <p:cNvSpPr/>
          <p:nvPr/>
        </p:nvSpPr>
        <p:spPr>
          <a:xfrm>
            <a:off x="6618782" y="2798637"/>
            <a:ext cx="1714500" cy="1290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Hvilke(t) type brud er der tale om?</a:t>
            </a:r>
            <a:endParaRPr lang="da-DK" sz="12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22" name="Rektangel 221">
            <a:extLst>
              <a:ext uri="{FF2B5EF4-FFF2-40B4-BE49-F238E27FC236}">
                <a16:creationId xmlns:a16="http://schemas.microsoft.com/office/drawing/2014/main" id="{60F8F3EE-AF7B-4200-B323-28113439D47A}"/>
              </a:ext>
            </a:extLst>
          </p:cNvPr>
          <p:cNvSpPr/>
          <p:nvPr/>
        </p:nvSpPr>
        <p:spPr>
          <a:xfrm>
            <a:off x="8454496" y="279863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23" name="Rektangel 222">
            <a:extLst>
              <a:ext uri="{FF2B5EF4-FFF2-40B4-BE49-F238E27FC236}">
                <a16:creationId xmlns:a16="http://schemas.microsoft.com/office/drawing/2014/main" id="{141820F2-E63F-415D-97CC-A1CFBD8E2C8E}"/>
              </a:ext>
            </a:extLst>
          </p:cNvPr>
          <p:cNvSpPr/>
          <p:nvPr/>
        </p:nvSpPr>
        <p:spPr>
          <a:xfrm>
            <a:off x="8454496" y="3254211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24" name="Rektangel 223">
            <a:extLst>
              <a:ext uri="{FF2B5EF4-FFF2-40B4-BE49-F238E27FC236}">
                <a16:creationId xmlns:a16="http://schemas.microsoft.com/office/drawing/2014/main" id="{67C413A6-7563-4B9C-AB5B-A5AD3FC07025}"/>
              </a:ext>
            </a:extLst>
          </p:cNvPr>
          <p:cNvSpPr/>
          <p:nvPr/>
        </p:nvSpPr>
        <p:spPr>
          <a:xfrm>
            <a:off x="8451876" y="3715948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25" name="Tekstfelt 224">
            <a:extLst>
              <a:ext uri="{FF2B5EF4-FFF2-40B4-BE49-F238E27FC236}">
                <a16:creationId xmlns:a16="http://schemas.microsoft.com/office/drawing/2014/main" id="{F1376092-4D77-44EF-A75D-31B64EDE2215}"/>
              </a:ext>
            </a:extLst>
          </p:cNvPr>
          <p:cNvSpPr txBox="1"/>
          <p:nvPr/>
        </p:nvSpPr>
        <p:spPr>
          <a:xfrm>
            <a:off x="8937663" y="2809638"/>
            <a:ext cx="250455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adgang til informationer, de ikke bør se (fortrolighed)</a:t>
            </a:r>
          </a:p>
        </p:txBody>
      </p:sp>
      <p:sp>
        <p:nvSpPr>
          <p:cNvPr id="226" name="Tekstfelt 225">
            <a:extLst>
              <a:ext uri="{FF2B5EF4-FFF2-40B4-BE49-F238E27FC236}">
                <a16:creationId xmlns:a16="http://schemas.microsoft.com/office/drawing/2014/main" id="{DCF87FE7-B4AC-4FA3-A919-086977A12DB4}"/>
              </a:ext>
            </a:extLst>
          </p:cNvPr>
          <p:cNvSpPr txBox="1"/>
          <p:nvPr/>
        </p:nvSpPr>
        <p:spPr>
          <a:xfrm>
            <a:off x="8937663" y="3282240"/>
            <a:ext cx="289947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ikke adgang til de informationer, de skal bruge i deres arbejde (tilgængelighed)</a:t>
            </a:r>
          </a:p>
        </p:txBody>
      </p:sp>
      <p:sp>
        <p:nvSpPr>
          <p:cNvPr id="227" name="Tekstfelt 226">
            <a:extLst>
              <a:ext uri="{FF2B5EF4-FFF2-40B4-BE49-F238E27FC236}">
                <a16:creationId xmlns:a16="http://schemas.microsoft.com/office/drawing/2014/main" id="{5E628DEB-B4C7-498A-BCC6-58DFB740BB42}"/>
              </a:ext>
            </a:extLst>
          </p:cNvPr>
          <p:cNvSpPr txBox="1"/>
          <p:nvPr/>
        </p:nvSpPr>
        <p:spPr>
          <a:xfrm>
            <a:off x="8935670" y="3813461"/>
            <a:ext cx="29740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Der er fejl i vores informationer (integritet)</a:t>
            </a:r>
          </a:p>
        </p:txBody>
      </p:sp>
      <p:sp>
        <p:nvSpPr>
          <p:cNvPr id="228" name="Rektangel: foldet hjørne 227">
            <a:extLst>
              <a:ext uri="{FF2B5EF4-FFF2-40B4-BE49-F238E27FC236}">
                <a16:creationId xmlns:a16="http://schemas.microsoft.com/office/drawing/2014/main" id="{39B43178-BE60-4492-93E3-038C92D4935A}"/>
              </a:ext>
            </a:extLst>
          </p:cNvPr>
          <p:cNvSpPr/>
          <p:nvPr/>
        </p:nvSpPr>
        <p:spPr>
          <a:xfrm>
            <a:off x="6740976" y="1102633"/>
            <a:ext cx="1470110" cy="1470110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dit eksempel her</a:t>
            </a:r>
          </a:p>
        </p:txBody>
      </p:sp>
      <p:sp>
        <p:nvSpPr>
          <p:cNvPr id="229" name="Tekstfelt 228">
            <a:extLst>
              <a:ext uri="{FF2B5EF4-FFF2-40B4-BE49-F238E27FC236}">
                <a16:creationId xmlns:a16="http://schemas.microsoft.com/office/drawing/2014/main" id="{63A5E775-F2E3-4347-93C6-DD4A86C14A67}"/>
              </a:ext>
            </a:extLst>
          </p:cNvPr>
          <p:cNvSpPr txBox="1"/>
          <p:nvPr/>
        </p:nvSpPr>
        <p:spPr>
          <a:xfrm>
            <a:off x="10322146" y="8093504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</a:p>
        </p:txBody>
      </p:sp>
      <p:sp>
        <p:nvSpPr>
          <p:cNvPr id="230" name="Tekstfelt 229">
            <a:extLst>
              <a:ext uri="{FF2B5EF4-FFF2-40B4-BE49-F238E27FC236}">
                <a16:creationId xmlns:a16="http://schemas.microsoft.com/office/drawing/2014/main" id="{871A75CD-7922-43DD-ACC4-1D19EEA15A9E}"/>
              </a:ext>
            </a:extLst>
          </p:cNvPr>
          <p:cNvSpPr txBox="1"/>
          <p:nvPr/>
        </p:nvSpPr>
        <p:spPr>
          <a:xfrm>
            <a:off x="10356515" y="9070998"/>
            <a:ext cx="5348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</a:p>
        </p:txBody>
      </p:sp>
      <p:sp>
        <p:nvSpPr>
          <p:cNvPr id="231" name="Tekstfelt 230">
            <a:extLst>
              <a:ext uri="{FF2B5EF4-FFF2-40B4-BE49-F238E27FC236}">
                <a16:creationId xmlns:a16="http://schemas.microsoft.com/office/drawing/2014/main" id="{9BB73889-AAC8-49D4-B80E-52208DE94874}"/>
              </a:ext>
            </a:extLst>
          </p:cNvPr>
          <p:cNvSpPr txBox="1"/>
          <p:nvPr/>
        </p:nvSpPr>
        <p:spPr>
          <a:xfrm>
            <a:off x="10323841" y="8587458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</a:p>
        </p:txBody>
      </p:sp>
      <p:sp>
        <p:nvSpPr>
          <p:cNvPr id="232" name="Rektangel 231">
            <a:extLst>
              <a:ext uri="{FF2B5EF4-FFF2-40B4-BE49-F238E27FC236}">
                <a16:creationId xmlns:a16="http://schemas.microsoft.com/office/drawing/2014/main" id="{86A0D5F8-3F7F-474E-8637-F29989F2A822}"/>
              </a:ext>
            </a:extLst>
          </p:cNvPr>
          <p:cNvSpPr/>
          <p:nvPr/>
        </p:nvSpPr>
        <p:spPr>
          <a:xfrm>
            <a:off x="6513114" y="866852"/>
            <a:ext cx="5976000" cy="859842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200" b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33" name="Rektangel 232">
            <a:extLst>
              <a:ext uri="{FF2B5EF4-FFF2-40B4-BE49-F238E27FC236}">
                <a16:creationId xmlns:a16="http://schemas.microsoft.com/office/drawing/2014/main" id="{E4BB2AC8-0734-4FE2-8ABC-3FAD05929F0E}"/>
              </a:ext>
            </a:extLst>
          </p:cNvPr>
          <p:cNvSpPr/>
          <p:nvPr/>
        </p:nvSpPr>
        <p:spPr>
          <a:xfrm>
            <a:off x="9873348" y="7994403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34" name="Rektangel 233">
            <a:extLst>
              <a:ext uri="{FF2B5EF4-FFF2-40B4-BE49-F238E27FC236}">
                <a16:creationId xmlns:a16="http://schemas.microsoft.com/office/drawing/2014/main" id="{D175126D-1D0A-41ED-B572-326A368AEB74}"/>
              </a:ext>
            </a:extLst>
          </p:cNvPr>
          <p:cNvSpPr/>
          <p:nvPr/>
        </p:nvSpPr>
        <p:spPr>
          <a:xfrm>
            <a:off x="9869227" y="8464772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35" name="Rektangel 234">
            <a:extLst>
              <a:ext uri="{FF2B5EF4-FFF2-40B4-BE49-F238E27FC236}">
                <a16:creationId xmlns:a16="http://schemas.microsoft.com/office/drawing/2014/main" id="{682C58E9-0433-46BD-B3AE-F3A0546D189B}"/>
              </a:ext>
            </a:extLst>
          </p:cNvPr>
          <p:cNvSpPr/>
          <p:nvPr/>
        </p:nvSpPr>
        <p:spPr>
          <a:xfrm>
            <a:off x="9864390" y="8948312"/>
            <a:ext cx="377467" cy="377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36" name="Ligebenet trekant 235">
            <a:extLst>
              <a:ext uri="{FF2B5EF4-FFF2-40B4-BE49-F238E27FC236}">
                <a16:creationId xmlns:a16="http://schemas.microsoft.com/office/drawing/2014/main" id="{D93F92BE-C9B6-4AFF-84FB-75C773D373AC}"/>
              </a:ext>
            </a:extLst>
          </p:cNvPr>
          <p:cNvSpPr/>
          <p:nvPr/>
        </p:nvSpPr>
        <p:spPr>
          <a:xfrm rot="5400000">
            <a:off x="7895325" y="8523672"/>
            <a:ext cx="1381991" cy="25503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8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ktangel 94">
            <a:extLst>
              <a:ext uri="{FF2B5EF4-FFF2-40B4-BE49-F238E27FC236}">
                <a16:creationId xmlns:a16="http://schemas.microsoft.com/office/drawing/2014/main" id="{7F38AF73-4CCE-4145-B9C9-E5536E17E95D}"/>
              </a:ext>
            </a:extLst>
          </p:cNvPr>
          <p:cNvSpPr/>
          <p:nvPr/>
        </p:nvSpPr>
        <p:spPr>
          <a:xfrm>
            <a:off x="2437576" y="974712"/>
            <a:ext cx="3724128" cy="563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Hvilket risikoniveau er der tale om?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13375013-32C6-43E2-8201-28BB6BB09BB3}"/>
              </a:ext>
            </a:extLst>
          </p:cNvPr>
          <p:cNvSpPr/>
          <p:nvPr/>
        </p:nvSpPr>
        <p:spPr>
          <a:xfrm>
            <a:off x="392671" y="976628"/>
            <a:ext cx="1947029" cy="1955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1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25" name="Titel 1">
            <a:extLst>
              <a:ext uri="{FF2B5EF4-FFF2-40B4-BE49-F238E27FC236}">
                <a16:creationId xmlns:a16="http://schemas.microsoft.com/office/drawing/2014/main" id="{D651EF8C-32AC-429E-934C-D070393D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62" y="231957"/>
            <a:ext cx="9785384" cy="730491"/>
          </a:xfrm>
        </p:spPr>
        <p:txBody>
          <a:bodyPr/>
          <a:lstStyle/>
          <a:p>
            <a:r>
              <a:rPr lang="da-DK" sz="24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styrker vi informationssikkerheden i praksis?</a:t>
            </a:r>
            <a:br>
              <a:rPr lang="da-DK" sz="12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600" b="0" dirty="0">
                <a:latin typeface="Arial" panose="020B0604020202020204" pitchFamily="34" charset="0"/>
                <a:cs typeface="Arial" panose="020B0604020202020204" pitchFamily="34" charset="0"/>
              </a:rPr>
              <a:t>Arbejd videre med de eksempler på mulige brud, du netop har risikovurderet.</a:t>
            </a:r>
            <a:endParaRPr lang="da-DK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FB35EF08-ACC3-4349-92B0-F84A5A9F4A08}"/>
              </a:ext>
            </a:extLst>
          </p:cNvPr>
          <p:cNvSpPr/>
          <p:nvPr/>
        </p:nvSpPr>
        <p:spPr>
          <a:xfrm>
            <a:off x="392670" y="3158131"/>
            <a:ext cx="5758653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Hvordan skal vi umiddelbart forholde os til risikoen? Sæt kryds.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76FD51C5-A92F-47AD-ADED-B6C0251D70F1}"/>
              </a:ext>
            </a:extLst>
          </p:cNvPr>
          <p:cNvSpPr/>
          <p:nvPr/>
        </p:nvSpPr>
        <p:spPr>
          <a:xfrm>
            <a:off x="392670" y="4663526"/>
            <a:ext cx="5758653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vi gøre hel lavpraktisk?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Kom gerne med flere bud/idéer.</a:t>
            </a:r>
          </a:p>
        </p:txBody>
      </p:sp>
      <p:sp>
        <p:nvSpPr>
          <p:cNvPr id="123" name="Rektangel 122">
            <a:extLst>
              <a:ext uri="{FF2B5EF4-FFF2-40B4-BE49-F238E27FC236}">
                <a16:creationId xmlns:a16="http://schemas.microsoft.com/office/drawing/2014/main" id="{9959296E-AA24-43D0-A05D-EBA1D4B88A1A}"/>
              </a:ext>
            </a:extLst>
          </p:cNvPr>
          <p:cNvSpPr/>
          <p:nvPr/>
        </p:nvSpPr>
        <p:spPr>
          <a:xfrm>
            <a:off x="865495" y="4081454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Flyt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26" name="Rektangel 125">
            <a:extLst>
              <a:ext uri="{FF2B5EF4-FFF2-40B4-BE49-F238E27FC236}">
                <a16:creationId xmlns:a16="http://schemas.microsoft.com/office/drawing/2014/main" id="{F638B687-7D66-4F96-8740-A82725FECD46}"/>
              </a:ext>
            </a:extLst>
          </p:cNvPr>
          <p:cNvSpPr/>
          <p:nvPr/>
        </p:nvSpPr>
        <p:spPr>
          <a:xfrm>
            <a:off x="404482" y="4071953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0" name="Rektangel: foldet hjørne 79">
            <a:extLst>
              <a:ext uri="{FF2B5EF4-FFF2-40B4-BE49-F238E27FC236}">
                <a16:creationId xmlns:a16="http://schemas.microsoft.com/office/drawing/2014/main" id="{F1C06C52-2DF9-484B-9E75-D4CC1EA83473}"/>
              </a:ext>
            </a:extLst>
          </p:cNvPr>
          <p:cNvSpPr/>
          <p:nvPr/>
        </p:nvSpPr>
        <p:spPr>
          <a:xfrm>
            <a:off x="550799" y="1127063"/>
            <a:ext cx="1648982" cy="1623850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dit eksempel her</a:t>
            </a: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F673A49F-8753-4B46-9C54-33831E4EC0EB}"/>
              </a:ext>
            </a:extLst>
          </p:cNvPr>
          <p:cNvSpPr/>
          <p:nvPr/>
        </p:nvSpPr>
        <p:spPr>
          <a:xfrm>
            <a:off x="392670" y="5121935"/>
            <a:ext cx="1621123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du selv/din afdeling gøre?</a:t>
            </a:r>
          </a:p>
          <a:p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Fx ændre arbejdsgange, adfærd e.l.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2F91F954-5016-4218-A514-8DEC26951AD5}"/>
              </a:ext>
            </a:extLst>
          </p:cNvPr>
          <p:cNvSpPr/>
          <p:nvPr/>
        </p:nvSpPr>
        <p:spPr>
          <a:xfrm>
            <a:off x="392671" y="7284102"/>
            <a:ext cx="1616598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kunne man gøre andre steder i organisationen?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5" name="Rektangel 84">
            <a:extLst>
              <a:ext uri="{FF2B5EF4-FFF2-40B4-BE49-F238E27FC236}">
                <a16:creationId xmlns:a16="http://schemas.microsoft.com/office/drawing/2014/main" id="{BD86D63A-8A1D-4518-A532-1F8F6AC06566}"/>
              </a:ext>
            </a:extLst>
          </p:cNvPr>
          <p:cNvSpPr/>
          <p:nvPr/>
        </p:nvSpPr>
        <p:spPr>
          <a:xfrm>
            <a:off x="2125473" y="5121935"/>
            <a:ext cx="4025851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1804FB3F-39D9-46B4-869C-CB2CDA6D5409}"/>
              </a:ext>
            </a:extLst>
          </p:cNvPr>
          <p:cNvSpPr/>
          <p:nvPr/>
        </p:nvSpPr>
        <p:spPr>
          <a:xfrm>
            <a:off x="2125473" y="7284102"/>
            <a:ext cx="4021327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7" name="Rektangel 86">
            <a:extLst>
              <a:ext uri="{FF2B5EF4-FFF2-40B4-BE49-F238E27FC236}">
                <a16:creationId xmlns:a16="http://schemas.microsoft.com/office/drawing/2014/main" id="{D56E5155-2DA3-4411-BB61-1806FFF26EB9}"/>
              </a:ext>
            </a:extLst>
          </p:cNvPr>
          <p:cNvSpPr/>
          <p:nvPr/>
        </p:nvSpPr>
        <p:spPr>
          <a:xfrm>
            <a:off x="865495" y="3620163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Accepter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BE6F9303-8DB2-4B8E-BD68-A959DB526896}"/>
              </a:ext>
            </a:extLst>
          </p:cNvPr>
          <p:cNvSpPr/>
          <p:nvPr/>
        </p:nvSpPr>
        <p:spPr>
          <a:xfrm>
            <a:off x="404482" y="3610071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9" name="Rektangel 88">
            <a:extLst>
              <a:ext uri="{FF2B5EF4-FFF2-40B4-BE49-F238E27FC236}">
                <a16:creationId xmlns:a16="http://schemas.microsoft.com/office/drawing/2014/main" id="{F32F8F81-FFA6-4496-8F33-57009B6A410A}"/>
              </a:ext>
            </a:extLst>
          </p:cNvPr>
          <p:cNvSpPr/>
          <p:nvPr/>
        </p:nvSpPr>
        <p:spPr>
          <a:xfrm>
            <a:off x="4041733" y="4083632"/>
            <a:ext cx="2095758" cy="3911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Undgå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0" name="Rektangel 89">
            <a:extLst>
              <a:ext uri="{FF2B5EF4-FFF2-40B4-BE49-F238E27FC236}">
                <a16:creationId xmlns:a16="http://schemas.microsoft.com/office/drawing/2014/main" id="{B0653E68-82F9-4AB4-8530-772685393690}"/>
              </a:ext>
            </a:extLst>
          </p:cNvPr>
          <p:cNvSpPr/>
          <p:nvPr/>
        </p:nvSpPr>
        <p:spPr>
          <a:xfrm>
            <a:off x="3582232" y="4083632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1" name="Rektangel 90">
            <a:extLst>
              <a:ext uri="{FF2B5EF4-FFF2-40B4-BE49-F238E27FC236}">
                <a16:creationId xmlns:a16="http://schemas.microsoft.com/office/drawing/2014/main" id="{FAD97924-09ED-46B0-A7DE-0B55E5C83460}"/>
              </a:ext>
            </a:extLst>
          </p:cNvPr>
          <p:cNvSpPr/>
          <p:nvPr/>
        </p:nvSpPr>
        <p:spPr>
          <a:xfrm>
            <a:off x="4041733" y="3624920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Minimer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2" name="Rektangel 91">
            <a:extLst>
              <a:ext uri="{FF2B5EF4-FFF2-40B4-BE49-F238E27FC236}">
                <a16:creationId xmlns:a16="http://schemas.microsoft.com/office/drawing/2014/main" id="{0BCB84EB-57DC-4C53-A2B0-0E0E79098B38}"/>
              </a:ext>
            </a:extLst>
          </p:cNvPr>
          <p:cNvSpPr/>
          <p:nvPr/>
        </p:nvSpPr>
        <p:spPr>
          <a:xfrm>
            <a:off x="3582232" y="3619874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81D00C62-A632-4DB5-92AE-8EFD393F356F}"/>
              </a:ext>
            </a:extLst>
          </p:cNvPr>
          <p:cNvSpPr/>
          <p:nvPr/>
        </p:nvSpPr>
        <p:spPr>
          <a:xfrm>
            <a:off x="287004" y="866852"/>
            <a:ext cx="5976000" cy="859842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200" b="1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6" name="Rektangel 95">
            <a:extLst>
              <a:ext uri="{FF2B5EF4-FFF2-40B4-BE49-F238E27FC236}">
                <a16:creationId xmlns:a16="http://schemas.microsoft.com/office/drawing/2014/main" id="{9E098139-6C37-4CE2-8E2F-CC62A5F63C18}"/>
              </a:ext>
            </a:extLst>
          </p:cNvPr>
          <p:cNvSpPr/>
          <p:nvPr/>
        </p:nvSpPr>
        <p:spPr>
          <a:xfrm>
            <a:off x="2441173" y="1607815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7" name="Rektangel 96">
            <a:extLst>
              <a:ext uri="{FF2B5EF4-FFF2-40B4-BE49-F238E27FC236}">
                <a16:creationId xmlns:a16="http://schemas.microsoft.com/office/drawing/2014/main" id="{C20B8F29-E6C1-4F6D-AFDD-2DF03054BADB}"/>
              </a:ext>
            </a:extLst>
          </p:cNvPr>
          <p:cNvSpPr/>
          <p:nvPr/>
        </p:nvSpPr>
        <p:spPr>
          <a:xfrm>
            <a:off x="2441173" y="2075859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8" name="Rektangel 97">
            <a:extLst>
              <a:ext uri="{FF2B5EF4-FFF2-40B4-BE49-F238E27FC236}">
                <a16:creationId xmlns:a16="http://schemas.microsoft.com/office/drawing/2014/main" id="{848ED08C-CBC4-488C-B3A6-4EA44284FAFB}"/>
              </a:ext>
            </a:extLst>
          </p:cNvPr>
          <p:cNvSpPr/>
          <p:nvPr/>
        </p:nvSpPr>
        <p:spPr>
          <a:xfrm>
            <a:off x="2441173" y="2543903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9" name="Rektangel 98">
            <a:extLst>
              <a:ext uri="{FF2B5EF4-FFF2-40B4-BE49-F238E27FC236}">
                <a16:creationId xmlns:a16="http://schemas.microsoft.com/office/drawing/2014/main" id="{99D45995-D74F-45B2-A191-0E1249D26265}"/>
              </a:ext>
            </a:extLst>
          </p:cNvPr>
          <p:cNvSpPr/>
          <p:nvPr/>
        </p:nvSpPr>
        <p:spPr>
          <a:xfrm>
            <a:off x="2932820" y="1601897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0" name="Rektangel 99">
            <a:extLst>
              <a:ext uri="{FF2B5EF4-FFF2-40B4-BE49-F238E27FC236}">
                <a16:creationId xmlns:a16="http://schemas.microsoft.com/office/drawing/2014/main" id="{C8AE01BE-CE0A-4FF7-8A1F-FEEA6D80E8DC}"/>
              </a:ext>
            </a:extLst>
          </p:cNvPr>
          <p:cNvSpPr/>
          <p:nvPr/>
        </p:nvSpPr>
        <p:spPr>
          <a:xfrm>
            <a:off x="2932820" y="2069941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1" name="Rektangel 100">
            <a:extLst>
              <a:ext uri="{FF2B5EF4-FFF2-40B4-BE49-F238E27FC236}">
                <a16:creationId xmlns:a16="http://schemas.microsoft.com/office/drawing/2014/main" id="{5612D330-8828-4F7E-AD3B-DCA2C42574A1}"/>
              </a:ext>
            </a:extLst>
          </p:cNvPr>
          <p:cNvSpPr/>
          <p:nvPr/>
        </p:nvSpPr>
        <p:spPr>
          <a:xfrm>
            <a:off x="2921934" y="2547193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2" name="Rektangel 101">
            <a:extLst>
              <a:ext uri="{FF2B5EF4-FFF2-40B4-BE49-F238E27FC236}">
                <a16:creationId xmlns:a16="http://schemas.microsoft.com/office/drawing/2014/main" id="{09B3C90F-F6BD-4019-AFDE-9EDC5F426E38}"/>
              </a:ext>
            </a:extLst>
          </p:cNvPr>
          <p:cNvSpPr/>
          <p:nvPr/>
        </p:nvSpPr>
        <p:spPr>
          <a:xfrm>
            <a:off x="8680843" y="974712"/>
            <a:ext cx="3724128" cy="563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Hvilket risikoniveau er der tale om?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</a:t>
            </a:r>
          </a:p>
        </p:txBody>
      </p:sp>
      <p:sp>
        <p:nvSpPr>
          <p:cNvPr id="103" name="Rektangel 102">
            <a:extLst>
              <a:ext uri="{FF2B5EF4-FFF2-40B4-BE49-F238E27FC236}">
                <a16:creationId xmlns:a16="http://schemas.microsoft.com/office/drawing/2014/main" id="{05CDBD7B-042A-4285-888F-192FFCC0455E}"/>
              </a:ext>
            </a:extLst>
          </p:cNvPr>
          <p:cNvSpPr/>
          <p:nvPr/>
        </p:nvSpPr>
        <p:spPr>
          <a:xfrm>
            <a:off x="6635938" y="976628"/>
            <a:ext cx="1947029" cy="1955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00" b="1" dirty="0" err="1">
              <a:solidFill>
                <a:schemeClr val="tx1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04" name="Rektangel 103">
            <a:extLst>
              <a:ext uri="{FF2B5EF4-FFF2-40B4-BE49-F238E27FC236}">
                <a16:creationId xmlns:a16="http://schemas.microsoft.com/office/drawing/2014/main" id="{DE726805-F115-4664-B11C-E758C662A7C4}"/>
              </a:ext>
            </a:extLst>
          </p:cNvPr>
          <p:cNvSpPr/>
          <p:nvPr/>
        </p:nvSpPr>
        <p:spPr>
          <a:xfrm>
            <a:off x="6635937" y="3158131"/>
            <a:ext cx="5758653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Hvordan skal vi umiddelbart forholde os til risikoen? Sæt kryds.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5" name="Rektangel 104">
            <a:extLst>
              <a:ext uri="{FF2B5EF4-FFF2-40B4-BE49-F238E27FC236}">
                <a16:creationId xmlns:a16="http://schemas.microsoft.com/office/drawing/2014/main" id="{C47EEDFD-A2A3-4395-824D-9A49BB60370E}"/>
              </a:ext>
            </a:extLst>
          </p:cNvPr>
          <p:cNvSpPr/>
          <p:nvPr/>
        </p:nvSpPr>
        <p:spPr>
          <a:xfrm>
            <a:off x="6635937" y="4663526"/>
            <a:ext cx="5758653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vi gøre hel lavpraktisk?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Kom gerne med flere bud/idéer.</a:t>
            </a:r>
          </a:p>
        </p:txBody>
      </p:sp>
      <p:sp>
        <p:nvSpPr>
          <p:cNvPr id="106" name="Rektangel 105">
            <a:extLst>
              <a:ext uri="{FF2B5EF4-FFF2-40B4-BE49-F238E27FC236}">
                <a16:creationId xmlns:a16="http://schemas.microsoft.com/office/drawing/2014/main" id="{3BC9669F-BE6F-400D-943D-83F5DF8422D1}"/>
              </a:ext>
            </a:extLst>
          </p:cNvPr>
          <p:cNvSpPr/>
          <p:nvPr/>
        </p:nvSpPr>
        <p:spPr>
          <a:xfrm>
            <a:off x="7108762" y="4081454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Flyt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7" name="Rektangel 106">
            <a:extLst>
              <a:ext uri="{FF2B5EF4-FFF2-40B4-BE49-F238E27FC236}">
                <a16:creationId xmlns:a16="http://schemas.microsoft.com/office/drawing/2014/main" id="{89C7EB48-DD29-40A5-874B-8F887B3ED44D}"/>
              </a:ext>
            </a:extLst>
          </p:cNvPr>
          <p:cNvSpPr/>
          <p:nvPr/>
        </p:nvSpPr>
        <p:spPr>
          <a:xfrm>
            <a:off x="6647749" y="4071953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08" name="Rektangel: foldet hjørne 107">
            <a:extLst>
              <a:ext uri="{FF2B5EF4-FFF2-40B4-BE49-F238E27FC236}">
                <a16:creationId xmlns:a16="http://schemas.microsoft.com/office/drawing/2014/main" id="{7422D7D3-C1F8-4A97-9086-349C8B5DCA46}"/>
              </a:ext>
            </a:extLst>
          </p:cNvPr>
          <p:cNvSpPr/>
          <p:nvPr/>
        </p:nvSpPr>
        <p:spPr>
          <a:xfrm>
            <a:off x="6794066" y="1127063"/>
            <a:ext cx="1648982" cy="1623850"/>
          </a:xfrm>
          <a:prstGeom prst="foldedCorner">
            <a:avLst/>
          </a:prstGeom>
          <a:solidFill>
            <a:srgbClr val="E0E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Placer dit eksempel her</a:t>
            </a:r>
          </a:p>
        </p:txBody>
      </p:sp>
      <p:sp>
        <p:nvSpPr>
          <p:cNvPr id="109" name="Rektangel 108">
            <a:extLst>
              <a:ext uri="{FF2B5EF4-FFF2-40B4-BE49-F238E27FC236}">
                <a16:creationId xmlns:a16="http://schemas.microsoft.com/office/drawing/2014/main" id="{03F58571-370E-4030-B939-B0641F5CEA97}"/>
              </a:ext>
            </a:extLst>
          </p:cNvPr>
          <p:cNvSpPr/>
          <p:nvPr/>
        </p:nvSpPr>
        <p:spPr>
          <a:xfrm>
            <a:off x="6635937" y="5121935"/>
            <a:ext cx="1621123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du selv/din afdeling gøre?</a:t>
            </a:r>
          </a:p>
          <a:p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Fx ændre arbejdsgange, adfærd e.l.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0" name="Rektangel 109">
            <a:extLst>
              <a:ext uri="{FF2B5EF4-FFF2-40B4-BE49-F238E27FC236}">
                <a16:creationId xmlns:a16="http://schemas.microsoft.com/office/drawing/2014/main" id="{C4CD15B8-B7C5-4D07-80EC-4AED6F25A06C}"/>
              </a:ext>
            </a:extLst>
          </p:cNvPr>
          <p:cNvSpPr/>
          <p:nvPr/>
        </p:nvSpPr>
        <p:spPr>
          <a:xfrm>
            <a:off x="6635938" y="7284102"/>
            <a:ext cx="1616598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kunne man gøre andre steder i organisationen?</a:t>
            </a:r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1" name="Rektangel 110">
            <a:extLst>
              <a:ext uri="{FF2B5EF4-FFF2-40B4-BE49-F238E27FC236}">
                <a16:creationId xmlns:a16="http://schemas.microsoft.com/office/drawing/2014/main" id="{5E5FBAA8-0955-449B-913D-CB5A080A6839}"/>
              </a:ext>
            </a:extLst>
          </p:cNvPr>
          <p:cNvSpPr/>
          <p:nvPr/>
        </p:nvSpPr>
        <p:spPr>
          <a:xfrm>
            <a:off x="8368740" y="5121935"/>
            <a:ext cx="4025851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2" name="Rektangel 111">
            <a:extLst>
              <a:ext uri="{FF2B5EF4-FFF2-40B4-BE49-F238E27FC236}">
                <a16:creationId xmlns:a16="http://schemas.microsoft.com/office/drawing/2014/main" id="{82E5B625-F6DC-428B-A9E4-C29D7745B665}"/>
              </a:ext>
            </a:extLst>
          </p:cNvPr>
          <p:cNvSpPr/>
          <p:nvPr/>
        </p:nvSpPr>
        <p:spPr>
          <a:xfrm>
            <a:off x="8368740" y="7284102"/>
            <a:ext cx="4021327" cy="2063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9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3" name="Rektangel 112">
            <a:extLst>
              <a:ext uri="{FF2B5EF4-FFF2-40B4-BE49-F238E27FC236}">
                <a16:creationId xmlns:a16="http://schemas.microsoft.com/office/drawing/2014/main" id="{036255B8-7319-4FBE-AAC0-0B3047F1837E}"/>
              </a:ext>
            </a:extLst>
          </p:cNvPr>
          <p:cNvSpPr/>
          <p:nvPr/>
        </p:nvSpPr>
        <p:spPr>
          <a:xfrm>
            <a:off x="7108762" y="3620163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Accepter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4" name="Rektangel 113">
            <a:extLst>
              <a:ext uri="{FF2B5EF4-FFF2-40B4-BE49-F238E27FC236}">
                <a16:creationId xmlns:a16="http://schemas.microsoft.com/office/drawing/2014/main" id="{6AB18311-F355-46AB-936F-0D4E6FC919BB}"/>
              </a:ext>
            </a:extLst>
          </p:cNvPr>
          <p:cNvSpPr/>
          <p:nvPr/>
        </p:nvSpPr>
        <p:spPr>
          <a:xfrm>
            <a:off x="6647749" y="3610071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5" name="Rektangel 114">
            <a:extLst>
              <a:ext uri="{FF2B5EF4-FFF2-40B4-BE49-F238E27FC236}">
                <a16:creationId xmlns:a16="http://schemas.microsoft.com/office/drawing/2014/main" id="{28781B56-C645-49F9-91BA-C81555B7AC48}"/>
              </a:ext>
            </a:extLst>
          </p:cNvPr>
          <p:cNvSpPr/>
          <p:nvPr/>
        </p:nvSpPr>
        <p:spPr>
          <a:xfrm>
            <a:off x="10285000" y="4083632"/>
            <a:ext cx="2095758" cy="3911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Undgå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6" name="Rektangel 115">
            <a:extLst>
              <a:ext uri="{FF2B5EF4-FFF2-40B4-BE49-F238E27FC236}">
                <a16:creationId xmlns:a16="http://schemas.microsoft.com/office/drawing/2014/main" id="{67BE2D14-E7D0-4A75-A031-26F22F68E39D}"/>
              </a:ext>
            </a:extLst>
          </p:cNvPr>
          <p:cNvSpPr/>
          <p:nvPr/>
        </p:nvSpPr>
        <p:spPr>
          <a:xfrm>
            <a:off x="9825499" y="4083632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7" name="Rektangel 116">
            <a:extLst>
              <a:ext uri="{FF2B5EF4-FFF2-40B4-BE49-F238E27FC236}">
                <a16:creationId xmlns:a16="http://schemas.microsoft.com/office/drawing/2014/main" id="{BEBDCEB3-FA17-4C00-9008-794299198B35}"/>
              </a:ext>
            </a:extLst>
          </p:cNvPr>
          <p:cNvSpPr/>
          <p:nvPr/>
        </p:nvSpPr>
        <p:spPr>
          <a:xfrm>
            <a:off x="10285000" y="3624920"/>
            <a:ext cx="2095758" cy="37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Minimer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8" name="Rektangel 117">
            <a:extLst>
              <a:ext uri="{FF2B5EF4-FFF2-40B4-BE49-F238E27FC236}">
                <a16:creationId xmlns:a16="http://schemas.microsoft.com/office/drawing/2014/main" id="{DB890858-B80B-463B-A5FC-AC4E3A6CD8CC}"/>
              </a:ext>
            </a:extLst>
          </p:cNvPr>
          <p:cNvSpPr/>
          <p:nvPr/>
        </p:nvSpPr>
        <p:spPr>
          <a:xfrm>
            <a:off x="9825499" y="3619874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19" name="Rektangel 118">
            <a:extLst>
              <a:ext uri="{FF2B5EF4-FFF2-40B4-BE49-F238E27FC236}">
                <a16:creationId xmlns:a16="http://schemas.microsoft.com/office/drawing/2014/main" id="{0CD9216D-9F40-4959-9104-DCE462CD5676}"/>
              </a:ext>
            </a:extLst>
          </p:cNvPr>
          <p:cNvSpPr/>
          <p:nvPr/>
        </p:nvSpPr>
        <p:spPr>
          <a:xfrm>
            <a:off x="6530271" y="866852"/>
            <a:ext cx="5976000" cy="859842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200" b="1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20" name="Rektangel 119">
            <a:extLst>
              <a:ext uri="{FF2B5EF4-FFF2-40B4-BE49-F238E27FC236}">
                <a16:creationId xmlns:a16="http://schemas.microsoft.com/office/drawing/2014/main" id="{9F6F6CC3-9CCA-4B81-B5AA-6C56A4C2BC7A}"/>
              </a:ext>
            </a:extLst>
          </p:cNvPr>
          <p:cNvSpPr/>
          <p:nvPr/>
        </p:nvSpPr>
        <p:spPr>
          <a:xfrm>
            <a:off x="8684440" y="1607815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37" name="Rektangel 136">
            <a:extLst>
              <a:ext uri="{FF2B5EF4-FFF2-40B4-BE49-F238E27FC236}">
                <a16:creationId xmlns:a16="http://schemas.microsoft.com/office/drawing/2014/main" id="{823EDBF7-4231-48F5-A200-93EF85140B9E}"/>
              </a:ext>
            </a:extLst>
          </p:cNvPr>
          <p:cNvSpPr/>
          <p:nvPr/>
        </p:nvSpPr>
        <p:spPr>
          <a:xfrm>
            <a:off x="8684440" y="2075859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38" name="Rektangel 137">
            <a:extLst>
              <a:ext uri="{FF2B5EF4-FFF2-40B4-BE49-F238E27FC236}">
                <a16:creationId xmlns:a16="http://schemas.microsoft.com/office/drawing/2014/main" id="{D8F1F48E-099B-4305-874C-745E3DC7E6D9}"/>
              </a:ext>
            </a:extLst>
          </p:cNvPr>
          <p:cNvSpPr/>
          <p:nvPr/>
        </p:nvSpPr>
        <p:spPr>
          <a:xfrm>
            <a:off x="8684440" y="2543903"/>
            <a:ext cx="391519" cy="38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39" name="Rektangel 138">
            <a:extLst>
              <a:ext uri="{FF2B5EF4-FFF2-40B4-BE49-F238E27FC236}">
                <a16:creationId xmlns:a16="http://schemas.microsoft.com/office/drawing/2014/main" id="{A6A20581-2DE1-45F8-B9C2-41E2CAD44F62}"/>
              </a:ext>
            </a:extLst>
          </p:cNvPr>
          <p:cNvSpPr/>
          <p:nvPr/>
        </p:nvSpPr>
        <p:spPr>
          <a:xfrm>
            <a:off x="9176087" y="1601897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0" name="Rektangel 139">
            <a:extLst>
              <a:ext uri="{FF2B5EF4-FFF2-40B4-BE49-F238E27FC236}">
                <a16:creationId xmlns:a16="http://schemas.microsoft.com/office/drawing/2014/main" id="{34C95D90-BEDC-46AD-91B1-F441BB69A8D4}"/>
              </a:ext>
            </a:extLst>
          </p:cNvPr>
          <p:cNvSpPr/>
          <p:nvPr/>
        </p:nvSpPr>
        <p:spPr>
          <a:xfrm>
            <a:off x="9176087" y="2069941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1" name="Rektangel 140">
            <a:extLst>
              <a:ext uri="{FF2B5EF4-FFF2-40B4-BE49-F238E27FC236}">
                <a16:creationId xmlns:a16="http://schemas.microsoft.com/office/drawing/2014/main" id="{706D57F0-9EA9-4504-8AEB-79D64FD3C956}"/>
              </a:ext>
            </a:extLst>
          </p:cNvPr>
          <p:cNvSpPr/>
          <p:nvPr/>
        </p:nvSpPr>
        <p:spPr>
          <a:xfrm>
            <a:off x="9165201" y="2547193"/>
            <a:ext cx="3228884" cy="39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05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94971"/>
      </p:ext>
    </p:extLst>
  </p:cSld>
  <p:clrMapOvr>
    <a:masterClrMapping/>
  </p:clrMapOvr>
</p:sld>
</file>

<file path=ppt/theme/theme1.xml><?xml version="1.0" encoding="utf-8"?>
<a:theme xmlns:a="http://schemas.openxmlformats.org/drawingml/2006/main" name="Operate skabel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b="1" dirty="0" err="1" smtClean="0">
            <a:solidFill>
              <a:schemeClr val="tx2"/>
            </a:solidFill>
            <a:latin typeface="Work Sans" charset="0"/>
            <a:ea typeface="Work Sans" charset="0"/>
            <a:cs typeface="Work Sans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200" b="1" dirty="0" err="1" smtClean="0">
            <a:latin typeface="Work Sans" charset="0"/>
            <a:ea typeface="Work Sans" charset="0"/>
            <a:cs typeface="Work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9FF3547E-E6A4-4DFC-BEC8-9AE6AE8DA6D5}" vid="{F575626F-23C8-47E5-AC66-3383B11F06C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6C4C6CF-AABF-4623-A211-0F7DE64939BE}">
  <we:reference id="wa104381063" version="1.0.0.0" store="da-DK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Operate skabelon</Template>
  <TotalTime>3871</TotalTime>
  <Words>756</Words>
  <Application>Microsoft Office PowerPoint</Application>
  <PresentationFormat>A3-papir (297 x 420 mm)</PresentationFormat>
  <Paragraphs>130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Work Sans</vt:lpstr>
      <vt:lpstr>Operate skabelon</vt:lpstr>
      <vt:lpstr>PowerPoint-præsentation</vt:lpstr>
      <vt:lpstr>Hvor kan der ske brud på informationssikkerheden?  Skriv eksempler på post’its og placer dem nedenfor</vt:lpstr>
      <vt:lpstr>Vurder risikoen Tag udgangspunkt i de eksempler på mulige brud, du fandt frem til i sidste øvelse</vt:lpstr>
      <vt:lpstr>Hvordan styrker vi informationssikkerheden i praksis? Arbejd videre med de eksempler på mulige brud, du netop har risikovurderet.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Grundpakke</dc:title>
  <dc:creator>Kristoffer Milling</dc:creator>
  <cp:lastModifiedBy>Kristoffer Milling</cp:lastModifiedBy>
  <cp:revision>122</cp:revision>
  <cp:lastPrinted>2018-08-02T07:40:37Z</cp:lastPrinted>
  <dcterms:created xsi:type="dcterms:W3CDTF">2019-08-29T11:09:11Z</dcterms:created>
  <dcterms:modified xsi:type="dcterms:W3CDTF">2019-10-30T16:33:03Z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InfoFinished">
    <vt:lpwstr>True</vt:lpwstr>
  </property>
</Properties>
</file>