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621" r:id="rId2"/>
    <p:sldId id="1620" r:id="rId3"/>
  </p:sldIdLst>
  <p:sldSz cx="6858000" cy="9906000" type="A4"/>
  <p:notesSz cx="9926638" cy="6797675"/>
  <p:defaultTextStyle>
    <a:defPPr>
      <a:defRPr lang="da-DK"/>
    </a:defPPr>
    <a:lvl1pPr marL="0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1pPr>
    <a:lvl2pPr marL="342328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2pPr>
    <a:lvl3pPr marL="684654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3pPr>
    <a:lvl4pPr marL="1026981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4pPr>
    <a:lvl5pPr marL="1369308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5pPr>
    <a:lvl6pPr marL="1711634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6pPr>
    <a:lvl7pPr marL="2053961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7pPr>
    <a:lvl8pPr marL="2396289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8pPr>
    <a:lvl9pPr marL="2738615" algn="l" defTabSz="684654" rtl="0" eaLnBrk="1" latinLnBrk="0" hangingPunct="1">
      <a:defRPr sz="13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36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ene E" initials="ME" lastIdx="1" clrIdx="0"/>
  <p:cmAuthor id="2" name="John Pedersen" initials="JP" lastIdx="6" clrIdx="1"/>
  <p:cmAuthor id="3" name="Anne Vium" initials="AV" lastIdx="1" clrIdx="2">
    <p:extLst>
      <p:ext uri="{19B8F6BF-5375-455C-9EA6-DF929625EA0E}">
        <p15:presenceInfo xmlns:p15="http://schemas.microsoft.com/office/powerpoint/2012/main" userId="Anne Vium" providerId="None"/>
      </p:ext>
    </p:extLst>
  </p:cmAuthor>
  <p:cmAuthor id="4" name="Flemming Engstrøm" initials="FE" lastIdx="3" clrIdx="3">
    <p:extLst>
      <p:ext uri="{19B8F6BF-5375-455C-9EA6-DF929625EA0E}">
        <p15:presenceInfo xmlns:p15="http://schemas.microsoft.com/office/powerpoint/2012/main" userId="1f5099fd973daa9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F2"/>
    <a:srgbClr val="ECECEC"/>
    <a:srgbClr val="3F4DC2"/>
    <a:srgbClr val="343536"/>
    <a:srgbClr val="E0E564"/>
    <a:srgbClr val="D600BA"/>
    <a:srgbClr val="DEE80D"/>
    <a:srgbClr val="D90000"/>
    <a:srgbClr val="29B33E"/>
    <a:srgbClr val="222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5" autoAdjust="0"/>
    <p:restoredTop sz="95244" autoAdjust="0"/>
  </p:normalViewPr>
  <p:slideViewPr>
    <p:cSldViewPr snapToGrid="0" snapToObjects="1">
      <p:cViewPr varScale="1">
        <p:scale>
          <a:sx n="60" d="100"/>
          <a:sy n="60" d="100"/>
        </p:scale>
        <p:origin x="2842" y="48"/>
      </p:cViewPr>
      <p:guideLst>
        <p:guide orient="horz" pos="2936"/>
        <p:guide pos="21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182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4301543" cy="341064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5622808" y="2"/>
            <a:ext cx="4301543" cy="341064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r">
              <a:defRPr sz="1200"/>
            </a:lvl1pPr>
          </a:lstStyle>
          <a:p>
            <a:fld id="{2DD88BEE-7884-42D5-A164-905D672B3861}" type="datetimeFigureOut">
              <a:rPr lang="da-DK" smtClean="0"/>
              <a:t>28-10-2019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0" y="6456615"/>
            <a:ext cx="4301543" cy="341063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5622808" y="6456615"/>
            <a:ext cx="4301543" cy="341063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r">
              <a:defRPr sz="1200"/>
            </a:lvl1pPr>
          </a:lstStyle>
          <a:p>
            <a:fld id="{A4BD87DE-1D92-4B63-99FE-B8C4A7447A6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3123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1699" y="3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/>
          <a:lstStyle>
            <a:lvl1pPr algn="r">
              <a:defRPr sz="1200"/>
            </a:lvl1pPr>
          </a:lstStyle>
          <a:p>
            <a:fld id="{EB3AF25F-8E34-4050-81DA-8209144BB9EF}" type="datetimeFigureOut">
              <a:rPr lang="da-DK" smtClean="0"/>
              <a:t>28-10-2019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168775" y="849313"/>
            <a:ext cx="158908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7" tIns="46213" rIns="92427" bIns="4621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206" y="3271670"/>
            <a:ext cx="7942237" cy="2676027"/>
          </a:xfrm>
          <a:prstGeom prst="rect">
            <a:avLst/>
          </a:prstGeom>
        </p:spPr>
        <p:txBody>
          <a:bodyPr vert="horz" lIns="92427" tIns="46213" rIns="92427" bIns="46213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5" y="6456382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1699" y="6456382"/>
            <a:ext cx="4302625" cy="341297"/>
          </a:xfrm>
          <a:prstGeom prst="rect">
            <a:avLst/>
          </a:prstGeom>
        </p:spPr>
        <p:txBody>
          <a:bodyPr vert="horz" lIns="92427" tIns="46213" rIns="92427" bIns="46213" rtlCol="0" anchor="b"/>
          <a:lstStyle>
            <a:lvl1pPr algn="r">
              <a:defRPr sz="1200"/>
            </a:lvl1pPr>
          </a:lstStyle>
          <a:p>
            <a:fld id="{12E19CD3-F52E-40B0-B58E-2129459FB5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4507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1pPr>
    <a:lvl2pPr marL="342328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2pPr>
    <a:lvl3pPr marL="684654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3pPr>
    <a:lvl4pPr marL="1026981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4pPr>
    <a:lvl5pPr marL="1369308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5pPr>
    <a:lvl6pPr marL="1711634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6pPr>
    <a:lvl7pPr marL="2053961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7pPr>
    <a:lvl8pPr marL="2396289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8pPr>
    <a:lvl9pPr marL="2738615" algn="l" defTabSz="684654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- 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idefod 5"/>
          <p:cNvSpPr txBox="1">
            <a:spLocks/>
          </p:cNvSpPr>
          <p:nvPr userDrawn="1"/>
        </p:nvSpPr>
        <p:spPr>
          <a:xfrm>
            <a:off x="64295" y="9185990"/>
            <a:ext cx="2314575" cy="527404"/>
          </a:xfrm>
          <a:prstGeom prst="rect">
            <a:avLst/>
          </a:prstGeom>
        </p:spPr>
        <p:txBody>
          <a:bodyPr vert="horz" lIns="39974" tIns="19987" rIns="39974" bIns="19987" rtlCol="0" anchor="ctr"/>
          <a:lstStyle>
            <a:defPPr>
              <a:defRPr lang="da-DK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508" dirty="0"/>
          </a:p>
        </p:txBody>
      </p:sp>
      <p:sp>
        <p:nvSpPr>
          <p:cNvPr id="8" name="Pladsholder til titel 1">
            <a:extLst>
              <a:ext uri="{FF2B5EF4-FFF2-40B4-BE49-F238E27FC236}">
                <a16:creationId xmlns:a16="http://schemas.microsoft.com/office/drawing/2014/main" id="{2378BD0D-F0F1-48A8-8A44-8204FC2CEC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251" y="814580"/>
            <a:ext cx="6173500" cy="8171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da-DK" noProof="0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59233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251" y="814580"/>
            <a:ext cx="6173500" cy="8171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Overskrift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250" y="2096837"/>
            <a:ext cx="6173501" cy="68198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 noProof="0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303603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</p:sldLayoutIdLst>
  <p:hf sldNum="0" hdr="0" ftr="0" dt="0"/>
  <p:txStyles>
    <p:titleStyle>
      <a:lvl1pPr algn="l" defTabSz="399755" rtl="0" eaLnBrk="1" latinLnBrk="0" hangingPunct="1">
        <a:lnSpc>
          <a:spcPct val="90000"/>
        </a:lnSpc>
        <a:spcBef>
          <a:spcPct val="0"/>
        </a:spcBef>
        <a:buNone/>
        <a:defRPr sz="3095" b="1" kern="1200" cap="none" baseline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</p:titleStyle>
    <p:bodyStyle>
      <a:lvl1pPr marL="0" indent="0" algn="l" defTabSz="399755" rtl="0" eaLnBrk="1" latinLnBrk="0" hangingPunct="1">
        <a:lnSpc>
          <a:spcPct val="100000"/>
        </a:lnSpc>
        <a:spcBef>
          <a:spcPts val="436"/>
        </a:spcBef>
        <a:buFont typeface="Arial" panose="020B0604020202020204" pitchFamily="34" charset="0"/>
        <a:buNone/>
        <a:defRPr sz="123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99816" indent="-99939" algn="l" defTabSz="399755" rtl="0" eaLnBrk="1" latinLnBrk="0" hangingPunct="1">
        <a:lnSpc>
          <a:spcPct val="100000"/>
        </a:lnSpc>
        <a:spcBef>
          <a:spcPts val="219"/>
        </a:spcBef>
        <a:buFont typeface="Arial" panose="020B0604020202020204" pitchFamily="34" charset="0"/>
        <a:buChar char="•"/>
        <a:defRPr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499695" indent="-99939" algn="l" defTabSz="399755" rtl="0" eaLnBrk="1" latinLnBrk="0" hangingPunct="1">
        <a:lnSpc>
          <a:spcPct val="100000"/>
        </a:lnSpc>
        <a:spcBef>
          <a:spcPts val="219"/>
        </a:spcBef>
        <a:buFont typeface="Arial" panose="020B0604020202020204" pitchFamily="34" charset="0"/>
        <a:buChar char="•"/>
        <a:defRPr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699572" indent="-99939" algn="l" defTabSz="399755" rtl="0" eaLnBrk="1" latinLnBrk="0" hangingPunct="1">
        <a:lnSpc>
          <a:spcPct val="100000"/>
        </a:lnSpc>
        <a:spcBef>
          <a:spcPts val="219"/>
        </a:spcBef>
        <a:buFont typeface="Arial" panose="020B0604020202020204" pitchFamily="34" charset="0"/>
        <a:buChar char="•"/>
        <a:defRPr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899448" indent="-99939" algn="l" defTabSz="399755" rtl="0" eaLnBrk="1" latinLnBrk="0" hangingPunct="1">
        <a:lnSpc>
          <a:spcPct val="100000"/>
        </a:lnSpc>
        <a:spcBef>
          <a:spcPts val="219"/>
        </a:spcBef>
        <a:buFont typeface="Arial" panose="020B0604020202020204" pitchFamily="34" charset="0"/>
        <a:buChar char="•"/>
        <a:defRPr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099326" indent="-99939" algn="l" defTabSz="399755" rtl="0" eaLnBrk="1" latinLnBrk="0" hangingPunct="1">
        <a:lnSpc>
          <a:spcPct val="90000"/>
        </a:lnSpc>
        <a:spcBef>
          <a:spcPts val="219"/>
        </a:spcBef>
        <a:buFont typeface="Arial" panose="020B0604020202020204" pitchFamily="34" charset="0"/>
        <a:buChar char="•"/>
        <a:defRPr sz="812" kern="1200">
          <a:solidFill>
            <a:schemeClr val="tx1"/>
          </a:solidFill>
          <a:latin typeface="+mn-lt"/>
          <a:ea typeface="+mn-ea"/>
          <a:cs typeface="+mn-cs"/>
        </a:defRPr>
      </a:lvl6pPr>
      <a:lvl7pPr marL="1299203" indent="-99939" algn="l" defTabSz="399755" rtl="0" eaLnBrk="1" latinLnBrk="0" hangingPunct="1">
        <a:lnSpc>
          <a:spcPct val="90000"/>
        </a:lnSpc>
        <a:spcBef>
          <a:spcPts val="219"/>
        </a:spcBef>
        <a:buFont typeface="Arial" panose="020B0604020202020204" pitchFamily="34" charset="0"/>
        <a:buChar char="•"/>
        <a:defRPr sz="812" kern="1200">
          <a:solidFill>
            <a:schemeClr val="tx1"/>
          </a:solidFill>
          <a:latin typeface="+mn-lt"/>
          <a:ea typeface="+mn-ea"/>
          <a:cs typeface="+mn-cs"/>
        </a:defRPr>
      </a:lvl7pPr>
      <a:lvl8pPr marL="1499082" indent="-99939" algn="l" defTabSz="399755" rtl="0" eaLnBrk="1" latinLnBrk="0" hangingPunct="1">
        <a:lnSpc>
          <a:spcPct val="90000"/>
        </a:lnSpc>
        <a:spcBef>
          <a:spcPts val="219"/>
        </a:spcBef>
        <a:buFont typeface="Arial" panose="020B0604020202020204" pitchFamily="34" charset="0"/>
        <a:buChar char="•"/>
        <a:defRPr sz="812" kern="1200">
          <a:solidFill>
            <a:schemeClr val="tx1"/>
          </a:solidFill>
          <a:latin typeface="+mn-lt"/>
          <a:ea typeface="+mn-ea"/>
          <a:cs typeface="+mn-cs"/>
        </a:defRPr>
      </a:lvl8pPr>
      <a:lvl9pPr marL="1698959" indent="-99939" algn="l" defTabSz="399755" rtl="0" eaLnBrk="1" latinLnBrk="0" hangingPunct="1">
        <a:lnSpc>
          <a:spcPct val="90000"/>
        </a:lnSpc>
        <a:spcBef>
          <a:spcPts val="219"/>
        </a:spcBef>
        <a:buFont typeface="Arial" panose="020B0604020202020204" pitchFamily="34" charset="0"/>
        <a:buChar char="•"/>
        <a:defRPr sz="8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1pPr>
      <a:lvl2pPr marL="199877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2pPr>
      <a:lvl3pPr marL="399755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3pPr>
      <a:lvl4pPr marL="599632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4pPr>
      <a:lvl5pPr marL="799510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5pPr>
      <a:lvl6pPr marL="999388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6pPr>
      <a:lvl7pPr marL="1199265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7pPr>
      <a:lvl8pPr marL="1399142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8pPr>
      <a:lvl9pPr marL="1599020" algn="l" defTabSz="399755" rtl="0" eaLnBrk="1" latinLnBrk="0" hangingPunct="1">
        <a:defRPr sz="8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19" userDrawn="1">
          <p15:clr>
            <a:srgbClr val="F26B43"/>
          </p15:clr>
        </p15:guide>
        <p15:guide id="2" pos="2203" userDrawn="1">
          <p15:clr>
            <a:srgbClr val="F26B43"/>
          </p15:clr>
        </p15:guide>
        <p15:guide id="3" pos="445" userDrawn="1">
          <p15:clr>
            <a:srgbClr val="F26B43"/>
          </p15:clr>
        </p15:guide>
        <p15:guide id="4" pos="3890" userDrawn="1">
          <p15:clr>
            <a:srgbClr val="F26B43"/>
          </p15:clr>
        </p15:guide>
        <p15:guide id="5" pos="215" userDrawn="1">
          <p15:clr>
            <a:srgbClr val="F26B43"/>
          </p15:clr>
        </p15:guide>
        <p15:guide id="6" pos="4105" userDrawn="1">
          <p15:clr>
            <a:srgbClr val="F26B43"/>
          </p15:clr>
        </p15:guide>
        <p15:guide id="7" orient="horz" pos="1651" userDrawn="1">
          <p15:clr>
            <a:srgbClr val="F26B43"/>
          </p15:clr>
        </p15:guide>
        <p15:guide id="8" orient="horz" pos="513" userDrawn="1">
          <p15:clr>
            <a:srgbClr val="F26B43"/>
          </p15:clr>
        </p15:guide>
        <p15:guide id="11" orient="horz" pos="5617" userDrawn="1">
          <p15:clr>
            <a:srgbClr val="F26B43"/>
          </p15:clr>
        </p15:guide>
        <p15:guide id="13" orient="horz" pos="1321" userDrawn="1">
          <p15:clr>
            <a:srgbClr val="F26B43"/>
          </p15:clr>
        </p15:guide>
        <p15:guide id="16" pos="2432" userDrawn="1">
          <p15:clr>
            <a:srgbClr val="F26B43"/>
          </p15:clr>
        </p15:guide>
        <p15:guide id="17" pos="1888" userDrawn="1">
          <p15:clr>
            <a:srgbClr val="F26B43"/>
          </p15:clr>
        </p15:guide>
        <p15:guide id="18" pos="2117" userDrawn="1">
          <p15:clr>
            <a:srgbClr val="F26B43"/>
          </p15:clr>
        </p15:guide>
        <p15:guide id="19" pos="2532" userDrawn="1">
          <p15:clr>
            <a:srgbClr val="F26B43"/>
          </p15:clr>
        </p15:guide>
        <p15:guide id="20" pos="1788" userDrawn="1">
          <p15:clr>
            <a:srgbClr val="F26B43"/>
          </p15:clr>
        </p15:guide>
        <p15:guide id="21" pos="3103" userDrawn="1">
          <p15:clr>
            <a:srgbClr val="F26B43"/>
          </p15:clr>
        </p15:guide>
        <p15:guide id="22" pos="1217" userDrawn="1">
          <p15:clr>
            <a:srgbClr val="F26B43"/>
          </p15:clr>
        </p15:guide>
        <p15:guide id="23" orient="horz" pos="1028" userDrawn="1">
          <p15:clr>
            <a:srgbClr val="F26B43"/>
          </p15:clr>
        </p15:guide>
        <p15:guide id="24" orient="horz" pos="5432" userDrawn="1">
          <p15:clr>
            <a:srgbClr val="F26B43"/>
          </p15:clr>
        </p15:guide>
        <p15:guide id="25" orient="horz" pos="51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ktangel 74">
            <a:extLst>
              <a:ext uri="{FF2B5EF4-FFF2-40B4-BE49-F238E27FC236}">
                <a16:creationId xmlns:a16="http://schemas.microsoft.com/office/drawing/2014/main" id="{CB3C81C8-ADB4-491A-838E-281269D17F23}"/>
              </a:ext>
            </a:extLst>
          </p:cNvPr>
          <p:cNvSpPr/>
          <p:nvPr/>
        </p:nvSpPr>
        <p:spPr>
          <a:xfrm>
            <a:off x="2207461" y="5573400"/>
            <a:ext cx="4316507" cy="1171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5" name="Rektangel 64">
            <a:extLst>
              <a:ext uri="{FF2B5EF4-FFF2-40B4-BE49-F238E27FC236}">
                <a16:creationId xmlns:a16="http://schemas.microsoft.com/office/drawing/2014/main" id="{18D2739B-ABA2-4A80-A192-5463B307192E}"/>
              </a:ext>
            </a:extLst>
          </p:cNvPr>
          <p:cNvSpPr/>
          <p:nvPr/>
        </p:nvSpPr>
        <p:spPr>
          <a:xfrm>
            <a:off x="2207462" y="2777240"/>
            <a:ext cx="4324052" cy="13534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35" b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5" name="Titel 1">
            <a:extLst>
              <a:ext uri="{FF2B5EF4-FFF2-40B4-BE49-F238E27FC236}">
                <a16:creationId xmlns:a16="http://schemas.microsoft.com/office/drawing/2014/main" id="{D651EF8C-32AC-429E-934C-D070393D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032" y="261220"/>
            <a:ext cx="6193768" cy="350774"/>
          </a:xfrm>
        </p:spPr>
        <p:txBody>
          <a:bodyPr/>
          <a:lstStyle/>
          <a:p>
            <a:r>
              <a:rPr lang="da-DK" sz="2000" dirty="0">
                <a:solidFill>
                  <a:srgbClr val="3F4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Vurder risikoen</a:t>
            </a:r>
            <a:endParaRPr lang="da-DK" sz="1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B25670C1-726C-4EEC-97B8-4FDF26CBBE09}"/>
              </a:ext>
            </a:extLst>
          </p:cNvPr>
          <p:cNvSpPr/>
          <p:nvPr/>
        </p:nvSpPr>
        <p:spPr>
          <a:xfrm>
            <a:off x="2207462" y="1345631"/>
            <a:ext cx="4324052" cy="1317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135" b="1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FB35EF08-ACC3-4349-92B0-F84A5A9F4A08}"/>
              </a:ext>
            </a:extLst>
          </p:cNvPr>
          <p:cNvSpPr/>
          <p:nvPr/>
        </p:nvSpPr>
        <p:spPr>
          <a:xfrm>
            <a:off x="334032" y="4239667"/>
            <a:ext cx="1768929" cy="1228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er sandsynligheden for, at det sker?</a:t>
            </a:r>
          </a:p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Overvej: har vi eller andre oplevet det før? </a:t>
            </a:r>
          </a:p>
          <a:p>
            <a:endParaRPr lang="da-DK" sz="11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C86F865C-55AE-49B2-93BD-C25C1E096B50}"/>
              </a:ext>
            </a:extLst>
          </p:cNvPr>
          <p:cNvSpPr/>
          <p:nvPr/>
        </p:nvSpPr>
        <p:spPr>
          <a:xfrm>
            <a:off x="2207462" y="4239667"/>
            <a:ext cx="4324052" cy="1228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32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D30F8376-A062-4CA9-99B5-F10A78E31C49}"/>
              </a:ext>
            </a:extLst>
          </p:cNvPr>
          <p:cNvSpPr txBox="1"/>
          <p:nvPr/>
        </p:nvSpPr>
        <p:spPr>
          <a:xfrm>
            <a:off x="2344413" y="4349366"/>
            <a:ext cx="169388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på skalaen: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6B7A02CA-740E-4D30-B621-3EDDE538CDF6}"/>
              </a:ext>
            </a:extLst>
          </p:cNvPr>
          <p:cNvSpPr txBox="1"/>
          <p:nvPr/>
        </p:nvSpPr>
        <p:spPr>
          <a:xfrm>
            <a:off x="2504766" y="4987431"/>
            <a:ext cx="67183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sker aldrig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E7DA077E-E45A-4630-B5C3-F0C1882D727C}"/>
              </a:ext>
            </a:extLst>
          </p:cNvPr>
          <p:cNvSpPr txBox="1"/>
          <p:nvPr/>
        </p:nvSpPr>
        <p:spPr>
          <a:xfrm>
            <a:off x="5129809" y="4986992"/>
            <a:ext cx="102002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sker helt sikkert (igen)</a:t>
            </a:r>
          </a:p>
        </p:txBody>
      </p:sp>
      <p:cxnSp>
        <p:nvCxnSpPr>
          <p:cNvPr id="36" name="Lige forbindelse 35">
            <a:extLst>
              <a:ext uri="{FF2B5EF4-FFF2-40B4-BE49-F238E27FC236}">
                <a16:creationId xmlns:a16="http://schemas.microsoft.com/office/drawing/2014/main" id="{D625417E-91D4-4C9A-B4E6-4CDAF3E5B9CB}"/>
              </a:ext>
            </a:extLst>
          </p:cNvPr>
          <p:cNvCxnSpPr/>
          <p:nvPr/>
        </p:nvCxnSpPr>
        <p:spPr>
          <a:xfrm>
            <a:off x="2504767" y="4806369"/>
            <a:ext cx="3645063" cy="0"/>
          </a:xfrm>
          <a:prstGeom prst="line">
            <a:avLst/>
          </a:prstGeom>
          <a:ln w="47625">
            <a:solidFill>
              <a:srgbClr val="F3F2F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>
            <a:extLst>
              <a:ext uri="{FF2B5EF4-FFF2-40B4-BE49-F238E27FC236}">
                <a16:creationId xmlns:a16="http://schemas.microsoft.com/office/drawing/2014/main" id="{F3A3DF20-A459-4B23-9CE4-164C275F1A6B}"/>
              </a:ext>
            </a:extLst>
          </p:cNvPr>
          <p:cNvSpPr/>
          <p:nvPr/>
        </p:nvSpPr>
        <p:spPr>
          <a:xfrm>
            <a:off x="2469967" y="4727049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86B472DE-8EB8-4AA4-A6B0-36E4D84A7856}"/>
              </a:ext>
            </a:extLst>
          </p:cNvPr>
          <p:cNvSpPr/>
          <p:nvPr/>
        </p:nvSpPr>
        <p:spPr>
          <a:xfrm>
            <a:off x="6016421" y="471345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0FA9605E-31B1-43C9-9268-234301B763B2}"/>
              </a:ext>
            </a:extLst>
          </p:cNvPr>
          <p:cNvSpPr/>
          <p:nvPr/>
        </p:nvSpPr>
        <p:spPr>
          <a:xfrm>
            <a:off x="5129808" y="471345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2C7CDE72-6094-4A19-B23F-7EAE19137729}"/>
              </a:ext>
            </a:extLst>
          </p:cNvPr>
          <p:cNvSpPr/>
          <p:nvPr/>
        </p:nvSpPr>
        <p:spPr>
          <a:xfrm>
            <a:off x="4243194" y="471345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9FA0946A-4E82-4BDB-8A94-D44D23CE20FA}"/>
              </a:ext>
            </a:extLst>
          </p:cNvPr>
          <p:cNvSpPr/>
          <p:nvPr/>
        </p:nvSpPr>
        <p:spPr>
          <a:xfrm>
            <a:off x="3356581" y="471345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76FD51C5-A92F-47AD-ADED-B6C0251D70F1}"/>
              </a:ext>
            </a:extLst>
          </p:cNvPr>
          <p:cNvSpPr/>
          <p:nvPr/>
        </p:nvSpPr>
        <p:spPr>
          <a:xfrm>
            <a:off x="330200" y="5573400"/>
            <a:ext cx="1772761" cy="1171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 typer konsekvenser kan det få?</a:t>
            </a:r>
          </a:p>
          <a:p>
            <a:r>
              <a:rPr lang="da-DK" sz="10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gerne flere kryds</a:t>
            </a: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704F078D-FCE8-4625-B408-A4456F02014A}"/>
              </a:ext>
            </a:extLst>
          </p:cNvPr>
          <p:cNvSpPr/>
          <p:nvPr/>
        </p:nvSpPr>
        <p:spPr>
          <a:xfrm>
            <a:off x="330200" y="6853218"/>
            <a:ext cx="1772761" cy="1228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Samlet set, hvor omfattende vil konsekvenserne så være?</a:t>
            </a: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E10901D7-5A62-424A-8133-67AF43101412}"/>
              </a:ext>
            </a:extLst>
          </p:cNvPr>
          <p:cNvSpPr/>
          <p:nvPr/>
        </p:nvSpPr>
        <p:spPr>
          <a:xfrm>
            <a:off x="2203748" y="6853218"/>
            <a:ext cx="4324052" cy="1228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32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7" name="Tekstfelt 56">
            <a:extLst>
              <a:ext uri="{FF2B5EF4-FFF2-40B4-BE49-F238E27FC236}">
                <a16:creationId xmlns:a16="http://schemas.microsoft.com/office/drawing/2014/main" id="{EFAAB7E0-5BFE-475C-A6C2-0ADDBC481656}"/>
              </a:ext>
            </a:extLst>
          </p:cNvPr>
          <p:cNvSpPr txBox="1"/>
          <p:nvPr/>
        </p:nvSpPr>
        <p:spPr>
          <a:xfrm>
            <a:off x="2366098" y="6964751"/>
            <a:ext cx="1693882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 på skalaen:</a:t>
            </a:r>
          </a:p>
        </p:txBody>
      </p:sp>
      <p:sp>
        <p:nvSpPr>
          <p:cNvPr id="58" name="Tekstfelt 57">
            <a:extLst>
              <a:ext uri="{FF2B5EF4-FFF2-40B4-BE49-F238E27FC236}">
                <a16:creationId xmlns:a16="http://schemas.microsoft.com/office/drawing/2014/main" id="{277825BF-1435-4839-836F-199384B881C6}"/>
              </a:ext>
            </a:extLst>
          </p:cNvPr>
          <p:cNvSpPr txBox="1"/>
          <p:nvPr/>
        </p:nvSpPr>
        <p:spPr>
          <a:xfrm>
            <a:off x="2491653" y="7584472"/>
            <a:ext cx="902548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har ingen konsekvenser</a:t>
            </a:r>
          </a:p>
        </p:txBody>
      </p:sp>
      <p:sp>
        <p:nvSpPr>
          <p:cNvPr id="59" name="Tekstfelt 58">
            <a:extLst>
              <a:ext uri="{FF2B5EF4-FFF2-40B4-BE49-F238E27FC236}">
                <a16:creationId xmlns:a16="http://schemas.microsoft.com/office/drawing/2014/main" id="{C9E3C879-CA3E-4FD2-83BB-7F599EBE6493}"/>
              </a:ext>
            </a:extLst>
          </p:cNvPr>
          <p:cNvSpPr txBox="1"/>
          <p:nvPr/>
        </p:nvSpPr>
        <p:spPr>
          <a:xfrm>
            <a:off x="5188925" y="7584032"/>
            <a:ext cx="102002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a-DK" sz="110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Det har enorme konsekvenser</a:t>
            </a:r>
          </a:p>
        </p:txBody>
      </p:sp>
      <p:cxnSp>
        <p:nvCxnSpPr>
          <p:cNvPr id="60" name="Lige forbindelse 59">
            <a:extLst>
              <a:ext uri="{FF2B5EF4-FFF2-40B4-BE49-F238E27FC236}">
                <a16:creationId xmlns:a16="http://schemas.microsoft.com/office/drawing/2014/main" id="{6E6F24D3-2742-4BA3-B54A-CE754F1861A5}"/>
              </a:ext>
            </a:extLst>
          </p:cNvPr>
          <p:cNvCxnSpPr/>
          <p:nvPr/>
        </p:nvCxnSpPr>
        <p:spPr>
          <a:xfrm>
            <a:off x="2526453" y="7404229"/>
            <a:ext cx="3645063" cy="0"/>
          </a:xfrm>
          <a:prstGeom prst="line">
            <a:avLst/>
          </a:prstGeom>
          <a:ln w="47625">
            <a:solidFill>
              <a:srgbClr val="F3F2F2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Ellipse 60">
            <a:extLst>
              <a:ext uri="{FF2B5EF4-FFF2-40B4-BE49-F238E27FC236}">
                <a16:creationId xmlns:a16="http://schemas.microsoft.com/office/drawing/2014/main" id="{75E754F0-496E-438B-B723-3AE088E80EFC}"/>
              </a:ext>
            </a:extLst>
          </p:cNvPr>
          <p:cNvSpPr/>
          <p:nvPr/>
        </p:nvSpPr>
        <p:spPr>
          <a:xfrm>
            <a:off x="2491653" y="7324909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4AA7AEBC-323D-46DA-B9DA-7A00D0FEE509}"/>
              </a:ext>
            </a:extLst>
          </p:cNvPr>
          <p:cNvSpPr/>
          <p:nvPr/>
        </p:nvSpPr>
        <p:spPr>
          <a:xfrm>
            <a:off x="6038107" y="7311315"/>
            <a:ext cx="185827" cy="18582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4DE4F97C-09EE-4756-B16F-C3F787EF6D13}"/>
              </a:ext>
            </a:extLst>
          </p:cNvPr>
          <p:cNvSpPr/>
          <p:nvPr/>
        </p:nvSpPr>
        <p:spPr>
          <a:xfrm>
            <a:off x="5151493" y="731131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CEA5B9B2-5610-40F0-8500-4200B73440A0}"/>
              </a:ext>
            </a:extLst>
          </p:cNvPr>
          <p:cNvSpPr/>
          <p:nvPr/>
        </p:nvSpPr>
        <p:spPr>
          <a:xfrm>
            <a:off x="4264880" y="731131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6" name="Ellipse 65">
            <a:extLst>
              <a:ext uri="{FF2B5EF4-FFF2-40B4-BE49-F238E27FC236}">
                <a16:creationId xmlns:a16="http://schemas.microsoft.com/office/drawing/2014/main" id="{6CE82A08-FC98-4884-BAC7-2DA58319E7C1}"/>
              </a:ext>
            </a:extLst>
          </p:cNvPr>
          <p:cNvSpPr/>
          <p:nvPr/>
        </p:nvSpPr>
        <p:spPr>
          <a:xfrm>
            <a:off x="3378267" y="7311315"/>
            <a:ext cx="185827" cy="185827"/>
          </a:xfrm>
          <a:prstGeom prst="ellipse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68" name="Tekstfelt 67">
            <a:extLst>
              <a:ext uri="{FF2B5EF4-FFF2-40B4-BE49-F238E27FC236}">
                <a16:creationId xmlns:a16="http://schemas.microsoft.com/office/drawing/2014/main" id="{EEAFD61A-0FA6-420D-B289-44BD88B6F144}"/>
              </a:ext>
            </a:extLst>
          </p:cNvPr>
          <p:cNvSpPr txBox="1"/>
          <p:nvPr/>
        </p:nvSpPr>
        <p:spPr>
          <a:xfrm>
            <a:off x="2780830" y="5636878"/>
            <a:ext cx="1737471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Økonomiske</a:t>
            </a:r>
            <a:r>
              <a:rPr lang="da-DK" sz="105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 (fx erstatning, elektronisk tyveri)</a:t>
            </a:r>
          </a:p>
        </p:txBody>
      </p:sp>
      <p:sp>
        <p:nvSpPr>
          <p:cNvPr id="70" name="Tekstfelt 69">
            <a:extLst>
              <a:ext uri="{FF2B5EF4-FFF2-40B4-BE49-F238E27FC236}">
                <a16:creationId xmlns:a16="http://schemas.microsoft.com/office/drawing/2014/main" id="{FA5E57A7-0E92-4B62-9B3C-372CC4A18D63}"/>
              </a:ext>
            </a:extLst>
          </p:cNvPr>
          <p:cNvSpPr txBox="1"/>
          <p:nvPr/>
        </p:nvSpPr>
        <p:spPr>
          <a:xfrm>
            <a:off x="2788451" y="6013739"/>
            <a:ext cx="1600926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Personlige</a:t>
            </a:r>
            <a:r>
              <a:rPr lang="da-DK" sz="105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 (fx for medarbejder, borgere…)</a:t>
            </a:r>
          </a:p>
        </p:txBody>
      </p:sp>
      <p:sp>
        <p:nvSpPr>
          <p:cNvPr id="72" name="Tekstfelt 71">
            <a:extLst>
              <a:ext uri="{FF2B5EF4-FFF2-40B4-BE49-F238E27FC236}">
                <a16:creationId xmlns:a16="http://schemas.microsoft.com/office/drawing/2014/main" id="{51D8F558-9E02-4C2B-A207-A34F0ABF46F0}"/>
              </a:ext>
            </a:extLst>
          </p:cNvPr>
          <p:cNvSpPr txBox="1"/>
          <p:nvPr/>
        </p:nvSpPr>
        <p:spPr>
          <a:xfrm>
            <a:off x="4885230" y="5634516"/>
            <a:ext cx="1338704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Omdømme </a:t>
            </a:r>
          </a:p>
          <a:p>
            <a:r>
              <a:rPr lang="da-DK" sz="105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(for organisationen)</a:t>
            </a:r>
          </a:p>
        </p:txBody>
      </p:sp>
      <p:sp>
        <p:nvSpPr>
          <p:cNvPr id="74" name="Tekstfelt 73">
            <a:extLst>
              <a:ext uri="{FF2B5EF4-FFF2-40B4-BE49-F238E27FC236}">
                <a16:creationId xmlns:a16="http://schemas.microsoft.com/office/drawing/2014/main" id="{C784CE78-DEAD-46D2-9034-6D4A0357B489}"/>
              </a:ext>
            </a:extLst>
          </p:cNvPr>
          <p:cNvSpPr txBox="1"/>
          <p:nvPr/>
        </p:nvSpPr>
        <p:spPr>
          <a:xfrm>
            <a:off x="4885230" y="6018840"/>
            <a:ext cx="1368057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Opgavemæssige</a:t>
            </a:r>
            <a:r>
              <a:rPr lang="da-DK" sz="1050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 (fx forsinkelser, fejl mv.)</a:t>
            </a:r>
          </a:p>
        </p:txBody>
      </p:sp>
      <p:sp>
        <p:nvSpPr>
          <p:cNvPr id="76" name="Tekstfelt 75">
            <a:extLst>
              <a:ext uri="{FF2B5EF4-FFF2-40B4-BE49-F238E27FC236}">
                <a16:creationId xmlns:a16="http://schemas.microsoft.com/office/drawing/2014/main" id="{4B5A2C33-9FF3-44AC-813B-FC96A33DB8A5}"/>
              </a:ext>
            </a:extLst>
          </p:cNvPr>
          <p:cNvSpPr txBox="1"/>
          <p:nvPr/>
        </p:nvSpPr>
        <p:spPr>
          <a:xfrm>
            <a:off x="2788451" y="6456034"/>
            <a:ext cx="42646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Andre</a:t>
            </a:r>
          </a:p>
        </p:txBody>
      </p:sp>
      <p:sp>
        <p:nvSpPr>
          <p:cNvPr id="144" name="Rektangel 143">
            <a:extLst>
              <a:ext uri="{FF2B5EF4-FFF2-40B4-BE49-F238E27FC236}">
                <a16:creationId xmlns:a16="http://schemas.microsoft.com/office/drawing/2014/main" id="{81528962-ACD9-48ED-8F98-E50D3FBA9503}"/>
              </a:ext>
            </a:extLst>
          </p:cNvPr>
          <p:cNvSpPr/>
          <p:nvPr/>
        </p:nvSpPr>
        <p:spPr>
          <a:xfrm>
            <a:off x="330200" y="8190941"/>
            <a:ext cx="1772763" cy="1428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400" b="1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 stor er den samlede risiko?</a:t>
            </a:r>
          </a:p>
          <a:p>
            <a:r>
              <a:rPr lang="da-DK" sz="1400" dirty="0">
                <a:solidFill>
                  <a:srgbClr val="3F4DC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</a:t>
            </a:r>
            <a:endParaRPr lang="da-DK" sz="1100" dirty="0">
              <a:solidFill>
                <a:srgbClr val="3F4DC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45" name="Rektangel 144">
            <a:extLst>
              <a:ext uri="{FF2B5EF4-FFF2-40B4-BE49-F238E27FC236}">
                <a16:creationId xmlns:a16="http://schemas.microsoft.com/office/drawing/2014/main" id="{FA72CA9B-7EBF-45EE-A065-6E00DAFFA562}"/>
              </a:ext>
            </a:extLst>
          </p:cNvPr>
          <p:cNvSpPr/>
          <p:nvPr/>
        </p:nvSpPr>
        <p:spPr>
          <a:xfrm>
            <a:off x="334033" y="2775631"/>
            <a:ext cx="1768929" cy="1331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Hvilke(t) type brud er der tale om?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46" name="Rektangel 145">
            <a:extLst>
              <a:ext uri="{FF2B5EF4-FFF2-40B4-BE49-F238E27FC236}">
                <a16:creationId xmlns:a16="http://schemas.microsoft.com/office/drawing/2014/main" id="{6535B8E9-2047-43A9-8A99-182963633D1A}"/>
              </a:ext>
            </a:extLst>
          </p:cNvPr>
          <p:cNvSpPr>
            <a:spLocks noChangeAspect="1"/>
          </p:cNvSpPr>
          <p:nvPr/>
        </p:nvSpPr>
        <p:spPr>
          <a:xfrm>
            <a:off x="2361627" y="2926318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47" name="Rektangel 146">
            <a:extLst>
              <a:ext uri="{FF2B5EF4-FFF2-40B4-BE49-F238E27FC236}">
                <a16:creationId xmlns:a16="http://schemas.microsoft.com/office/drawing/2014/main" id="{EB28637F-D718-45D6-AB10-4E4BD7396209}"/>
              </a:ext>
            </a:extLst>
          </p:cNvPr>
          <p:cNvSpPr>
            <a:spLocks noChangeAspect="1"/>
          </p:cNvSpPr>
          <p:nvPr/>
        </p:nvSpPr>
        <p:spPr>
          <a:xfrm>
            <a:off x="2361627" y="3313120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48" name="Rektangel 147">
            <a:extLst>
              <a:ext uri="{FF2B5EF4-FFF2-40B4-BE49-F238E27FC236}">
                <a16:creationId xmlns:a16="http://schemas.microsoft.com/office/drawing/2014/main" id="{0EB5A6CE-4AB4-4812-8CF9-B30966B6F713}"/>
              </a:ext>
            </a:extLst>
          </p:cNvPr>
          <p:cNvSpPr>
            <a:spLocks noChangeAspect="1"/>
          </p:cNvSpPr>
          <p:nvPr/>
        </p:nvSpPr>
        <p:spPr>
          <a:xfrm>
            <a:off x="2361627" y="3699922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149" name="Tekstfelt 148">
            <a:extLst>
              <a:ext uri="{FF2B5EF4-FFF2-40B4-BE49-F238E27FC236}">
                <a16:creationId xmlns:a16="http://schemas.microsoft.com/office/drawing/2014/main" id="{E5CE3584-837F-4564-BB8C-7840B9575135}"/>
              </a:ext>
            </a:extLst>
          </p:cNvPr>
          <p:cNvSpPr txBox="1"/>
          <p:nvPr/>
        </p:nvSpPr>
        <p:spPr>
          <a:xfrm>
            <a:off x="2802625" y="2908986"/>
            <a:ext cx="2584066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adgang til informationer, de ikke bør se (fortrolighed)</a:t>
            </a:r>
          </a:p>
        </p:txBody>
      </p:sp>
      <p:sp>
        <p:nvSpPr>
          <p:cNvPr id="150" name="Tekstfelt 149">
            <a:extLst>
              <a:ext uri="{FF2B5EF4-FFF2-40B4-BE49-F238E27FC236}">
                <a16:creationId xmlns:a16="http://schemas.microsoft.com/office/drawing/2014/main" id="{22831F9A-47A3-4F78-AF0C-EF35CFF5F5A2}"/>
              </a:ext>
            </a:extLst>
          </p:cNvPr>
          <p:cNvSpPr txBox="1"/>
          <p:nvPr/>
        </p:nvSpPr>
        <p:spPr>
          <a:xfrm>
            <a:off x="2805044" y="3297878"/>
            <a:ext cx="2893892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Nogen har ikke adgang til de informationer, de skal bruge i deres arbejde (tilgængelighed)</a:t>
            </a:r>
          </a:p>
        </p:txBody>
      </p:sp>
      <p:sp>
        <p:nvSpPr>
          <p:cNvPr id="151" name="Tekstfelt 150">
            <a:extLst>
              <a:ext uri="{FF2B5EF4-FFF2-40B4-BE49-F238E27FC236}">
                <a16:creationId xmlns:a16="http://schemas.microsoft.com/office/drawing/2014/main" id="{DD6A30FA-B2A2-4DD8-AF3D-6353F8C719EF}"/>
              </a:ext>
            </a:extLst>
          </p:cNvPr>
          <p:cNvSpPr txBox="1"/>
          <p:nvPr/>
        </p:nvSpPr>
        <p:spPr>
          <a:xfrm>
            <a:off x="2796060" y="3762872"/>
            <a:ext cx="306847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dirty="0">
                <a:solidFill>
                  <a:srgbClr val="343537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Der er fejl i vores informationer (integritet)</a:t>
            </a:r>
          </a:p>
        </p:txBody>
      </p:sp>
      <p:sp>
        <p:nvSpPr>
          <p:cNvPr id="266" name="Rektangel 265">
            <a:extLst>
              <a:ext uri="{FF2B5EF4-FFF2-40B4-BE49-F238E27FC236}">
                <a16:creationId xmlns:a16="http://schemas.microsoft.com/office/drawing/2014/main" id="{21F2C93D-3AD6-494D-BC9E-274885D065AE}"/>
              </a:ext>
            </a:extLst>
          </p:cNvPr>
          <p:cNvSpPr/>
          <p:nvPr/>
        </p:nvSpPr>
        <p:spPr>
          <a:xfrm>
            <a:off x="2207462" y="8190941"/>
            <a:ext cx="4320338" cy="1428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32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68" name="Tekstfelt 267">
            <a:extLst>
              <a:ext uri="{FF2B5EF4-FFF2-40B4-BE49-F238E27FC236}">
                <a16:creationId xmlns:a16="http://schemas.microsoft.com/office/drawing/2014/main" id="{DCC15411-C474-4A20-B086-CD66DFF8B3B1}"/>
              </a:ext>
            </a:extLst>
          </p:cNvPr>
          <p:cNvSpPr txBox="1"/>
          <p:nvPr/>
        </p:nvSpPr>
        <p:spPr>
          <a:xfrm>
            <a:off x="2644352" y="9126050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Acceptabel</a:t>
            </a:r>
          </a:p>
        </p:txBody>
      </p:sp>
      <p:sp>
        <p:nvSpPr>
          <p:cNvPr id="269" name="Tekstfelt 268">
            <a:extLst>
              <a:ext uri="{FF2B5EF4-FFF2-40B4-BE49-F238E27FC236}">
                <a16:creationId xmlns:a16="http://schemas.microsoft.com/office/drawing/2014/main" id="{DF30E96E-48F8-4D8B-8E34-FB5F7A98E9C8}"/>
              </a:ext>
            </a:extLst>
          </p:cNvPr>
          <p:cNvSpPr txBox="1"/>
          <p:nvPr/>
        </p:nvSpPr>
        <p:spPr>
          <a:xfrm>
            <a:off x="5085590" y="9126049"/>
            <a:ext cx="64701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Kritisk</a:t>
            </a:r>
          </a:p>
        </p:txBody>
      </p:sp>
      <p:sp>
        <p:nvSpPr>
          <p:cNvPr id="113" name="Rektangel 112">
            <a:extLst>
              <a:ext uri="{FF2B5EF4-FFF2-40B4-BE49-F238E27FC236}">
                <a16:creationId xmlns:a16="http://schemas.microsoft.com/office/drawing/2014/main" id="{5C31D487-9C3E-41FC-98A2-C7D5264FDAF0}"/>
              </a:ext>
            </a:extLst>
          </p:cNvPr>
          <p:cNvSpPr/>
          <p:nvPr/>
        </p:nvSpPr>
        <p:spPr>
          <a:xfrm>
            <a:off x="334033" y="1345631"/>
            <a:ext cx="1768929" cy="13173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Hvilket brud er der tale om?</a:t>
            </a:r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r>
              <a:rPr lang="da-DK" sz="1100" dirty="0">
                <a:solidFill>
                  <a:schemeClr val="tx2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Beskriv kort</a:t>
            </a: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2C548798-3D05-402D-AE7F-C5653B9AF636}"/>
              </a:ext>
            </a:extLst>
          </p:cNvPr>
          <p:cNvSpPr>
            <a:spLocks noChangeAspect="1"/>
          </p:cNvSpPr>
          <p:nvPr/>
        </p:nvSpPr>
        <p:spPr>
          <a:xfrm>
            <a:off x="2367194" y="5646767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C4FF4714-8878-4E37-AEEA-246F6FAF3BA7}"/>
              </a:ext>
            </a:extLst>
          </p:cNvPr>
          <p:cNvSpPr>
            <a:spLocks noChangeAspect="1"/>
          </p:cNvSpPr>
          <p:nvPr/>
        </p:nvSpPr>
        <p:spPr>
          <a:xfrm>
            <a:off x="2367194" y="6009482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641E1AAD-C310-405D-AE9F-6F886EB0DC5E}"/>
              </a:ext>
            </a:extLst>
          </p:cNvPr>
          <p:cNvSpPr>
            <a:spLocks noChangeAspect="1"/>
          </p:cNvSpPr>
          <p:nvPr/>
        </p:nvSpPr>
        <p:spPr>
          <a:xfrm>
            <a:off x="4518302" y="5643128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80" name="Rektangel 79">
            <a:extLst>
              <a:ext uri="{FF2B5EF4-FFF2-40B4-BE49-F238E27FC236}">
                <a16:creationId xmlns:a16="http://schemas.microsoft.com/office/drawing/2014/main" id="{E89D0166-38F0-4A97-A52A-4F3F6CC8C334}"/>
              </a:ext>
            </a:extLst>
          </p:cNvPr>
          <p:cNvSpPr>
            <a:spLocks noChangeAspect="1"/>
          </p:cNvSpPr>
          <p:nvPr/>
        </p:nvSpPr>
        <p:spPr>
          <a:xfrm>
            <a:off x="4518302" y="6022382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949CF3FF-A905-4618-918E-D8A80157FF64}"/>
              </a:ext>
            </a:extLst>
          </p:cNvPr>
          <p:cNvSpPr>
            <a:spLocks noChangeAspect="1"/>
          </p:cNvSpPr>
          <p:nvPr/>
        </p:nvSpPr>
        <p:spPr>
          <a:xfrm>
            <a:off x="2369180" y="6390818"/>
            <a:ext cx="288000" cy="288000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3A6FE5CA-DF1E-4A44-B68F-1C1D180690B2}"/>
              </a:ext>
            </a:extLst>
          </p:cNvPr>
          <p:cNvSpPr/>
          <p:nvPr/>
        </p:nvSpPr>
        <p:spPr>
          <a:xfrm>
            <a:off x="268780" y="571356"/>
            <a:ext cx="6093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Brug dette ark som guide til at vurdere risikoen ved et brud på informationssikkerhed. Du kan fx bruge det i dialogen med informationssikkerhedskoordinatoren eller din leder.</a:t>
            </a:r>
            <a:endParaRPr lang="da-DK" sz="1200" dirty="0"/>
          </a:p>
        </p:txBody>
      </p:sp>
      <p:sp>
        <p:nvSpPr>
          <p:cNvPr id="71" name="Tekstfelt 70">
            <a:extLst>
              <a:ext uri="{FF2B5EF4-FFF2-40B4-BE49-F238E27FC236}">
                <a16:creationId xmlns:a16="http://schemas.microsoft.com/office/drawing/2014/main" id="{32AF7D97-F57C-4DBD-9CC3-9E5124C35307}"/>
              </a:ext>
            </a:extLst>
          </p:cNvPr>
          <p:cNvSpPr txBox="1"/>
          <p:nvPr/>
        </p:nvSpPr>
        <p:spPr>
          <a:xfrm>
            <a:off x="3824415" y="9128516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Moderat</a:t>
            </a: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12D00091-1829-4B4B-8902-ECE18B951A87}"/>
              </a:ext>
            </a:extLst>
          </p:cNvPr>
          <p:cNvSpPr>
            <a:spLocks noChangeAspect="1"/>
          </p:cNvSpPr>
          <p:nvPr/>
        </p:nvSpPr>
        <p:spPr>
          <a:xfrm>
            <a:off x="2858544" y="8576469"/>
            <a:ext cx="420143" cy="420143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85F3D30D-3172-49D0-BD50-14485200036C}"/>
              </a:ext>
            </a:extLst>
          </p:cNvPr>
          <p:cNvSpPr>
            <a:spLocks noChangeAspect="1"/>
          </p:cNvSpPr>
          <p:nvPr/>
        </p:nvSpPr>
        <p:spPr>
          <a:xfrm>
            <a:off x="4030564" y="8576469"/>
            <a:ext cx="420143" cy="420143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07A99D44-3368-4E50-8C33-224E7DA79717}"/>
              </a:ext>
            </a:extLst>
          </p:cNvPr>
          <p:cNvSpPr>
            <a:spLocks noChangeAspect="1"/>
          </p:cNvSpPr>
          <p:nvPr/>
        </p:nvSpPr>
        <p:spPr>
          <a:xfrm>
            <a:off x="5199027" y="8576469"/>
            <a:ext cx="420143" cy="420143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8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ktangel 31">
            <a:extLst>
              <a:ext uri="{FF2B5EF4-FFF2-40B4-BE49-F238E27FC236}">
                <a16:creationId xmlns:a16="http://schemas.microsoft.com/office/drawing/2014/main" id="{4240899C-F55A-446B-983D-90CB5B4C8B4E}"/>
              </a:ext>
            </a:extLst>
          </p:cNvPr>
          <p:cNvSpPr/>
          <p:nvPr/>
        </p:nvSpPr>
        <p:spPr>
          <a:xfrm>
            <a:off x="348906" y="4252674"/>
            <a:ext cx="6152144" cy="1228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32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5" name="Titel 1">
            <a:extLst>
              <a:ext uri="{FF2B5EF4-FFF2-40B4-BE49-F238E27FC236}">
                <a16:creationId xmlns:a16="http://schemas.microsoft.com/office/drawing/2014/main" id="{D651EF8C-32AC-429E-934C-D070393D6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08" y="317490"/>
            <a:ext cx="6094476" cy="1026747"/>
          </a:xfrm>
        </p:spPr>
        <p:txBody>
          <a:bodyPr/>
          <a:lstStyle/>
          <a:p>
            <a:r>
              <a:rPr lang="da-DK" sz="2000" dirty="0">
                <a:solidFill>
                  <a:srgbClr val="3F4DC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Styrk informationssikkerheden</a:t>
            </a:r>
            <a:br>
              <a:rPr lang="da-DK" sz="2000" dirty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1400" b="0" dirty="0">
              <a:solidFill>
                <a:srgbClr val="34353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FB35EF08-ACC3-4349-92B0-F84A5A9F4A08}"/>
              </a:ext>
            </a:extLst>
          </p:cNvPr>
          <p:cNvSpPr/>
          <p:nvPr/>
        </p:nvSpPr>
        <p:spPr>
          <a:xfrm>
            <a:off x="352361" y="3857677"/>
            <a:ext cx="6148608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116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Hvordan skal vi umiddelbart forholde os til risikoen? </a:t>
            </a:r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Sæt kryds.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C86F865C-55AE-49B2-93BD-C25C1E096B50}"/>
              </a:ext>
            </a:extLst>
          </p:cNvPr>
          <p:cNvSpPr/>
          <p:nvPr/>
        </p:nvSpPr>
        <p:spPr>
          <a:xfrm>
            <a:off x="2167493" y="2527675"/>
            <a:ext cx="4342811" cy="1132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32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76FD51C5-A92F-47AD-ADED-B6C0251D70F1}"/>
              </a:ext>
            </a:extLst>
          </p:cNvPr>
          <p:cNvSpPr/>
          <p:nvPr/>
        </p:nvSpPr>
        <p:spPr>
          <a:xfrm>
            <a:off x="348906" y="5689994"/>
            <a:ext cx="6161399" cy="34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116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kan vi gøre hel lavpraktisk? </a:t>
            </a:r>
            <a:endParaRPr lang="da-DK" sz="12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23" name="Rektangel 122">
            <a:extLst>
              <a:ext uri="{FF2B5EF4-FFF2-40B4-BE49-F238E27FC236}">
                <a16:creationId xmlns:a16="http://schemas.microsoft.com/office/drawing/2014/main" id="{9959296E-AA24-43D0-A05D-EBA1D4B88A1A}"/>
              </a:ext>
            </a:extLst>
          </p:cNvPr>
          <p:cNvSpPr/>
          <p:nvPr/>
        </p:nvSpPr>
        <p:spPr>
          <a:xfrm>
            <a:off x="964311" y="4925458"/>
            <a:ext cx="1768929" cy="477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Flyt</a:t>
            </a:r>
          </a:p>
          <a:p>
            <a:endParaRPr lang="da-DK" sz="12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126" name="Rektangel 125">
            <a:extLst>
              <a:ext uri="{FF2B5EF4-FFF2-40B4-BE49-F238E27FC236}">
                <a16:creationId xmlns:a16="http://schemas.microsoft.com/office/drawing/2014/main" id="{F638B687-7D66-4F96-8740-A82725FECD46}"/>
              </a:ext>
            </a:extLst>
          </p:cNvPr>
          <p:cNvSpPr/>
          <p:nvPr/>
        </p:nvSpPr>
        <p:spPr>
          <a:xfrm>
            <a:off x="543189" y="4940422"/>
            <a:ext cx="369531" cy="367884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25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F673A49F-8753-4B46-9C54-33831E4EC0EB}"/>
              </a:ext>
            </a:extLst>
          </p:cNvPr>
          <p:cNvSpPr/>
          <p:nvPr/>
        </p:nvSpPr>
        <p:spPr>
          <a:xfrm>
            <a:off x="348905" y="6064314"/>
            <a:ext cx="1768931" cy="1750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kan vi selv gøre?</a:t>
            </a:r>
          </a:p>
          <a:p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Fx ændre arbejdsgange, adfærd e.l.</a:t>
            </a:r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4" name="Rektangel 83">
            <a:extLst>
              <a:ext uri="{FF2B5EF4-FFF2-40B4-BE49-F238E27FC236}">
                <a16:creationId xmlns:a16="http://schemas.microsoft.com/office/drawing/2014/main" id="{2F91F954-5016-4218-A514-8DEC26951AD5}"/>
              </a:ext>
            </a:extLst>
          </p:cNvPr>
          <p:cNvSpPr/>
          <p:nvPr/>
        </p:nvSpPr>
        <p:spPr>
          <a:xfrm>
            <a:off x="348904" y="7848746"/>
            <a:ext cx="1768931" cy="1784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Hvad kunne man gøre andre steder i organisationen?</a:t>
            </a:r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5" name="Rektangel 84">
            <a:extLst>
              <a:ext uri="{FF2B5EF4-FFF2-40B4-BE49-F238E27FC236}">
                <a16:creationId xmlns:a16="http://schemas.microsoft.com/office/drawing/2014/main" id="{BD86D63A-8A1D-4518-A532-1F8F6AC06566}"/>
              </a:ext>
            </a:extLst>
          </p:cNvPr>
          <p:cNvSpPr/>
          <p:nvPr/>
        </p:nvSpPr>
        <p:spPr>
          <a:xfrm>
            <a:off x="2155225" y="6064314"/>
            <a:ext cx="4355080" cy="1750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1804FB3F-39D9-46B4-869C-CB2CDA6D5409}"/>
              </a:ext>
            </a:extLst>
          </p:cNvPr>
          <p:cNvSpPr/>
          <p:nvPr/>
        </p:nvSpPr>
        <p:spPr>
          <a:xfrm>
            <a:off x="2155225" y="7848746"/>
            <a:ext cx="4355080" cy="1784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7" name="Rektangel 86">
            <a:extLst>
              <a:ext uri="{FF2B5EF4-FFF2-40B4-BE49-F238E27FC236}">
                <a16:creationId xmlns:a16="http://schemas.microsoft.com/office/drawing/2014/main" id="{D56E5155-2DA3-4411-BB61-1806FFF26EB9}"/>
              </a:ext>
            </a:extLst>
          </p:cNvPr>
          <p:cNvSpPr/>
          <p:nvPr/>
        </p:nvSpPr>
        <p:spPr>
          <a:xfrm>
            <a:off x="964311" y="4367361"/>
            <a:ext cx="1768929" cy="481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Accepter</a:t>
            </a:r>
          </a:p>
          <a:p>
            <a:endParaRPr lang="da-DK" sz="12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8" name="Rektangel 87">
            <a:extLst>
              <a:ext uri="{FF2B5EF4-FFF2-40B4-BE49-F238E27FC236}">
                <a16:creationId xmlns:a16="http://schemas.microsoft.com/office/drawing/2014/main" id="{BE6F9303-8DB2-4B8E-BD68-A959DB526896}"/>
              </a:ext>
            </a:extLst>
          </p:cNvPr>
          <p:cNvSpPr/>
          <p:nvPr/>
        </p:nvSpPr>
        <p:spPr>
          <a:xfrm>
            <a:off x="543189" y="4398064"/>
            <a:ext cx="369531" cy="367884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25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89" name="Rektangel 88">
            <a:extLst>
              <a:ext uri="{FF2B5EF4-FFF2-40B4-BE49-F238E27FC236}">
                <a16:creationId xmlns:a16="http://schemas.microsoft.com/office/drawing/2014/main" id="{F32F8F81-FFA6-4496-8F33-57009B6A410A}"/>
              </a:ext>
            </a:extLst>
          </p:cNvPr>
          <p:cNvSpPr/>
          <p:nvPr/>
        </p:nvSpPr>
        <p:spPr>
          <a:xfrm>
            <a:off x="3911058" y="4955880"/>
            <a:ext cx="1768929" cy="480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Undgå</a:t>
            </a:r>
          </a:p>
        </p:txBody>
      </p:sp>
      <p:sp>
        <p:nvSpPr>
          <p:cNvPr id="90" name="Rektangel 89">
            <a:extLst>
              <a:ext uri="{FF2B5EF4-FFF2-40B4-BE49-F238E27FC236}">
                <a16:creationId xmlns:a16="http://schemas.microsoft.com/office/drawing/2014/main" id="{B0653E68-82F9-4AB4-8530-772685393690}"/>
              </a:ext>
            </a:extLst>
          </p:cNvPr>
          <p:cNvSpPr/>
          <p:nvPr/>
        </p:nvSpPr>
        <p:spPr>
          <a:xfrm>
            <a:off x="3489937" y="4971185"/>
            <a:ext cx="369531" cy="367884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25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1" name="Rektangel 90">
            <a:extLst>
              <a:ext uri="{FF2B5EF4-FFF2-40B4-BE49-F238E27FC236}">
                <a16:creationId xmlns:a16="http://schemas.microsoft.com/office/drawing/2014/main" id="{FAD97924-09ED-46B0-A7DE-0B55E5C83460}"/>
              </a:ext>
            </a:extLst>
          </p:cNvPr>
          <p:cNvSpPr/>
          <p:nvPr/>
        </p:nvSpPr>
        <p:spPr>
          <a:xfrm>
            <a:off x="3911059" y="4398064"/>
            <a:ext cx="1768929" cy="487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Minimer</a:t>
            </a:r>
          </a:p>
          <a:p>
            <a:endParaRPr lang="da-DK" sz="12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92" name="Rektangel 91">
            <a:extLst>
              <a:ext uri="{FF2B5EF4-FFF2-40B4-BE49-F238E27FC236}">
                <a16:creationId xmlns:a16="http://schemas.microsoft.com/office/drawing/2014/main" id="{0BCB84EB-57DC-4C53-A2B0-0E0E79098B38}"/>
              </a:ext>
            </a:extLst>
          </p:cNvPr>
          <p:cNvSpPr/>
          <p:nvPr/>
        </p:nvSpPr>
        <p:spPr>
          <a:xfrm>
            <a:off x="3489937" y="4436915"/>
            <a:ext cx="369531" cy="367884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825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9EE17A43-72BB-41DC-91BF-9DCF9472A635}"/>
              </a:ext>
            </a:extLst>
          </p:cNvPr>
          <p:cNvSpPr/>
          <p:nvPr/>
        </p:nvSpPr>
        <p:spPr>
          <a:xfrm>
            <a:off x="352361" y="2530740"/>
            <a:ext cx="1768929" cy="1132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Hvo høj risiko er der tale om?</a:t>
            </a:r>
          </a:p>
          <a:p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BE51061A-BE4D-4E63-A5B5-71E1625FD2E0}"/>
              </a:ext>
            </a:extLst>
          </p:cNvPr>
          <p:cNvSpPr/>
          <p:nvPr/>
        </p:nvSpPr>
        <p:spPr>
          <a:xfrm>
            <a:off x="352361" y="1420409"/>
            <a:ext cx="1768929" cy="1069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a-DK" sz="1200" b="1" dirty="0">
                <a:solidFill>
                  <a:schemeClr val="tx1"/>
                </a:solidFill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Hvilket brud er der tale om?</a:t>
            </a:r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  <a:p>
            <a:endParaRPr lang="da-DK" sz="1000" dirty="0">
              <a:solidFill>
                <a:schemeClr val="tx1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5E4CCDCB-BC0F-4D2D-A25A-316907D32E4D}"/>
              </a:ext>
            </a:extLst>
          </p:cNvPr>
          <p:cNvSpPr/>
          <p:nvPr/>
        </p:nvSpPr>
        <p:spPr>
          <a:xfrm>
            <a:off x="2167493" y="1420409"/>
            <a:ext cx="4342812" cy="1069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1429" tIns="111429" rIns="111429" bIns="18571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da-DK" sz="1000" dirty="0">
              <a:solidFill>
                <a:schemeClr val="tx2"/>
              </a:solidFill>
              <a:latin typeface="Arial" panose="020B0604020202020204" pitchFamily="34" charset="0"/>
              <a:ea typeface="Work Sans" charset="0"/>
              <a:cs typeface="Arial" panose="020B060402020202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759F7D47-186A-48EC-AD38-9FE2C03C8B12}"/>
              </a:ext>
            </a:extLst>
          </p:cNvPr>
          <p:cNvSpPr/>
          <p:nvPr/>
        </p:nvSpPr>
        <p:spPr>
          <a:xfrm>
            <a:off x="268780" y="607819"/>
            <a:ext cx="59138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dirty="0">
                <a:solidFill>
                  <a:srgbClr val="34353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dette ark som værktøj til at planlægge, hvad I kan gøre for at forebygge et bestemt brud på informationssikkerheden. Du kan fx bruge det til dialog internt i din afdeling, med din leder eller med informationssikkerhedskoordinatoren.</a:t>
            </a:r>
            <a:endParaRPr lang="da-DK" sz="1200" dirty="0"/>
          </a:p>
        </p:txBody>
      </p:sp>
      <p:sp>
        <p:nvSpPr>
          <p:cNvPr id="44" name="Tekstfelt 43">
            <a:extLst>
              <a:ext uri="{FF2B5EF4-FFF2-40B4-BE49-F238E27FC236}">
                <a16:creationId xmlns:a16="http://schemas.microsoft.com/office/drawing/2014/main" id="{80717881-7B58-490A-8527-DDDD29F99F58}"/>
              </a:ext>
            </a:extLst>
          </p:cNvPr>
          <p:cNvSpPr txBox="1"/>
          <p:nvPr/>
        </p:nvSpPr>
        <p:spPr>
          <a:xfrm>
            <a:off x="2644352" y="3304373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Acceptabel</a:t>
            </a:r>
          </a:p>
        </p:txBody>
      </p:sp>
      <p:sp>
        <p:nvSpPr>
          <p:cNvPr id="45" name="Tekstfelt 44">
            <a:extLst>
              <a:ext uri="{FF2B5EF4-FFF2-40B4-BE49-F238E27FC236}">
                <a16:creationId xmlns:a16="http://schemas.microsoft.com/office/drawing/2014/main" id="{3EADA9AA-90B5-4F47-A22C-3CEA7216D607}"/>
              </a:ext>
            </a:extLst>
          </p:cNvPr>
          <p:cNvSpPr txBox="1"/>
          <p:nvPr/>
        </p:nvSpPr>
        <p:spPr>
          <a:xfrm>
            <a:off x="5085590" y="3304372"/>
            <a:ext cx="64701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Kritisk</a:t>
            </a:r>
          </a:p>
        </p:txBody>
      </p:sp>
      <p:sp>
        <p:nvSpPr>
          <p:cNvPr id="46" name="Tekstfelt 45">
            <a:extLst>
              <a:ext uri="{FF2B5EF4-FFF2-40B4-BE49-F238E27FC236}">
                <a16:creationId xmlns:a16="http://schemas.microsoft.com/office/drawing/2014/main" id="{05DA1C16-9870-45D4-AB8C-6167D2918798}"/>
              </a:ext>
            </a:extLst>
          </p:cNvPr>
          <p:cNvSpPr txBox="1"/>
          <p:nvPr/>
        </p:nvSpPr>
        <p:spPr>
          <a:xfrm>
            <a:off x="3824415" y="3306839"/>
            <a:ext cx="830129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100" b="1" dirty="0">
                <a:latin typeface="Arial" panose="020B0604020202020204" pitchFamily="34" charset="0"/>
                <a:ea typeface="Work Sans" charset="0"/>
                <a:cs typeface="Arial" panose="020B0604020202020204" pitchFamily="34" charset="0"/>
              </a:rPr>
              <a:t>Moderat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D98BDEBE-055B-4091-9590-3F2BFB871C4A}"/>
              </a:ext>
            </a:extLst>
          </p:cNvPr>
          <p:cNvSpPr>
            <a:spLocks noChangeAspect="1"/>
          </p:cNvSpPr>
          <p:nvPr/>
        </p:nvSpPr>
        <p:spPr>
          <a:xfrm>
            <a:off x="2858544" y="2754792"/>
            <a:ext cx="420143" cy="420143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391C947D-F318-4C04-A361-9216CC8C38E9}"/>
              </a:ext>
            </a:extLst>
          </p:cNvPr>
          <p:cNvSpPr>
            <a:spLocks noChangeAspect="1"/>
          </p:cNvSpPr>
          <p:nvPr/>
        </p:nvSpPr>
        <p:spPr>
          <a:xfrm>
            <a:off x="4030564" y="2754792"/>
            <a:ext cx="420143" cy="420143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10F2E25A-1E4E-4264-8DC8-DF318F148E55}"/>
              </a:ext>
            </a:extLst>
          </p:cNvPr>
          <p:cNvSpPr>
            <a:spLocks noChangeAspect="1"/>
          </p:cNvSpPr>
          <p:nvPr/>
        </p:nvSpPr>
        <p:spPr>
          <a:xfrm>
            <a:off x="5199027" y="2754792"/>
            <a:ext cx="420143" cy="420143"/>
          </a:xfrm>
          <a:prstGeom prst="rect">
            <a:avLst/>
          </a:prstGeom>
          <a:solidFill>
            <a:srgbClr val="F3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5714" tIns="185714" rIns="185714" bIns="18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238" b="1" dirty="0" err="1">
              <a:solidFill>
                <a:schemeClr val="tx2"/>
              </a:solidFill>
              <a:latin typeface="Work Sans" charset="0"/>
              <a:ea typeface="Work Sans" charset="0"/>
              <a:cs typeface="Work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794971"/>
      </p:ext>
    </p:extLst>
  </p:cSld>
  <p:clrMapOvr>
    <a:masterClrMapping/>
  </p:clrMapOvr>
</p:sld>
</file>

<file path=ppt/theme/theme1.xml><?xml version="1.0" encoding="utf-8"?>
<a:theme xmlns:a="http://schemas.openxmlformats.org/drawingml/2006/main" name="Operate skabel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b="1" dirty="0" err="1" smtClean="0">
            <a:solidFill>
              <a:schemeClr val="tx2"/>
            </a:solidFill>
            <a:latin typeface="Work Sans" charset="0"/>
            <a:ea typeface="Work Sans" charset="0"/>
            <a:cs typeface="Work Sans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200" b="1" dirty="0" err="1" smtClean="0">
            <a:latin typeface="Work Sans" charset="0"/>
            <a:ea typeface="Work Sans" charset="0"/>
            <a:cs typeface="Work Sans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æsentation1" id="{9FF3547E-E6A4-4DFC-BEC8-9AE6AE8DA6D5}" vid="{F575626F-23C8-47E5-AC66-3383B11F06C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6C4C6CF-AABF-4623-A211-0F7DE64939BE}">
  <we:reference id="wa104381063" version="1.0.0.0" store="da-DK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Operate skabelon</Template>
  <TotalTime>3812</TotalTime>
  <Words>307</Words>
  <Application>Microsoft Office PowerPoint</Application>
  <PresentationFormat>A4-papir (210 x 297 mm)</PresentationFormat>
  <Paragraphs>46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Work Sans</vt:lpstr>
      <vt:lpstr>Operate skabelon</vt:lpstr>
      <vt:lpstr>Vurder risikoen</vt:lpstr>
      <vt:lpstr>Styrk informationssikkerheden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Grundpakke</dc:title>
  <dc:creator>Kristoffer Milling</dc:creator>
  <cp:lastModifiedBy>Kristoffer Milling</cp:lastModifiedBy>
  <cp:revision>120</cp:revision>
  <cp:lastPrinted>2018-08-02T07:40:37Z</cp:lastPrinted>
  <dcterms:created xsi:type="dcterms:W3CDTF">2019-08-29T11:09:11Z</dcterms:created>
  <dcterms:modified xsi:type="dcterms:W3CDTF">2019-10-28T13:34:11Z</dcterms:modified>
</cp:coreProperties>
</file>