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602" r:id="rId2"/>
    <p:sldId id="1620" r:id="rId3"/>
  </p:sldIdLst>
  <p:sldSz cx="12801600" cy="9601200" type="A3"/>
  <p:notesSz cx="9926638" cy="6797675"/>
  <p:defaultTextStyle>
    <a:defPPr>
      <a:defRPr lang="da-DK"/>
    </a:defPPr>
    <a:lvl1pPr marL="0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1pPr>
    <a:lvl2pPr marL="342328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2pPr>
    <a:lvl3pPr marL="684654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3pPr>
    <a:lvl4pPr marL="1026981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4pPr>
    <a:lvl5pPr marL="1369308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5pPr>
    <a:lvl6pPr marL="1711634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6pPr>
    <a:lvl7pPr marL="2053961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7pPr>
    <a:lvl8pPr marL="2396289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8pPr>
    <a:lvl9pPr marL="2738615" algn="l" defTabSz="684654" rtl="0" eaLnBrk="1" latinLnBrk="0" hangingPunct="1">
      <a:defRPr sz="13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6" userDrawn="1">
          <p15:clr>
            <a:srgbClr val="A4A3A4"/>
          </p15:clr>
        </p15:guide>
        <p15:guide id="2" pos="40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ene E" initials="ME" lastIdx="1" clrIdx="0"/>
  <p:cmAuthor id="2" name="John Pedersen" initials="JP" lastIdx="6" clrIdx="1"/>
  <p:cmAuthor id="3" name="Anne Vium" initials="AV" lastIdx="1" clrIdx="2">
    <p:extLst>
      <p:ext uri="{19B8F6BF-5375-455C-9EA6-DF929625EA0E}">
        <p15:presenceInfo xmlns:p15="http://schemas.microsoft.com/office/powerpoint/2012/main" userId="Anne Vium" providerId="None"/>
      </p:ext>
    </p:extLst>
  </p:cmAuthor>
  <p:cmAuthor id="4" name="Flemming Engstrøm" initials="FE" lastIdx="3" clrIdx="3">
    <p:extLst>
      <p:ext uri="{19B8F6BF-5375-455C-9EA6-DF929625EA0E}">
        <p15:presenceInfo xmlns:p15="http://schemas.microsoft.com/office/powerpoint/2012/main" userId="1f5099fd973daa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536"/>
    <a:srgbClr val="3F4DC2"/>
    <a:srgbClr val="F3F2F2"/>
    <a:srgbClr val="D90000"/>
    <a:srgbClr val="E0E564"/>
    <a:srgbClr val="29B33E"/>
    <a:srgbClr val="ECECEC"/>
    <a:srgbClr val="D600BA"/>
    <a:srgbClr val="DEE80D"/>
    <a:srgbClr val="222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6" autoAdjust="0"/>
    <p:restoredTop sz="95244" autoAdjust="0"/>
  </p:normalViewPr>
  <p:slideViewPr>
    <p:cSldViewPr snapToGrid="0" snapToObjects="1">
      <p:cViewPr varScale="1">
        <p:scale>
          <a:sx n="83" d="100"/>
          <a:sy n="83" d="100"/>
        </p:scale>
        <p:origin x="1854" y="90"/>
      </p:cViewPr>
      <p:guideLst>
        <p:guide orient="horz" pos="2846"/>
        <p:guide pos="40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82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0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8" y="2"/>
            <a:ext cx="4301543" cy="341064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2DD88BEE-7884-42D5-A164-905D672B3861}" type="datetimeFigureOut">
              <a:rPr lang="da-DK" smtClean="0"/>
              <a:t>02-12-2019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0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5622808" y="6456615"/>
            <a:ext cx="4301543" cy="341063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A4BD87DE-1D92-4B63-99FE-B8C4A7447A6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3123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1699" y="3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/>
          <a:lstStyle>
            <a:lvl1pPr algn="r">
              <a:defRPr sz="1200"/>
            </a:lvl1pPr>
          </a:lstStyle>
          <a:p>
            <a:fld id="{EB3AF25F-8E34-4050-81DA-8209144BB9EF}" type="datetimeFigureOut">
              <a:rPr lang="da-DK" smtClean="0"/>
              <a:t>02-12-2019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432175" y="849313"/>
            <a:ext cx="3062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7" tIns="46213" rIns="92427" bIns="462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206" y="3271670"/>
            <a:ext cx="7942237" cy="2676027"/>
          </a:xfrm>
          <a:prstGeom prst="rect">
            <a:avLst/>
          </a:prstGeom>
        </p:spPr>
        <p:txBody>
          <a:bodyPr vert="horz" lIns="92427" tIns="46213" rIns="92427" bIns="46213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5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1699" y="6456382"/>
            <a:ext cx="4302625" cy="341297"/>
          </a:xfrm>
          <a:prstGeom prst="rect">
            <a:avLst/>
          </a:prstGeom>
        </p:spPr>
        <p:txBody>
          <a:bodyPr vert="horz" lIns="92427" tIns="46213" rIns="92427" bIns="46213" rtlCol="0" anchor="b"/>
          <a:lstStyle>
            <a:lvl1pPr algn="r">
              <a:defRPr sz="1200"/>
            </a:lvl1pPr>
          </a:lstStyle>
          <a:p>
            <a:fld id="{12E19CD3-F52E-40B0-B58E-2129459FB50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45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1pPr>
    <a:lvl2pPr marL="342328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2pPr>
    <a:lvl3pPr marL="684654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3pPr>
    <a:lvl4pPr marL="1026981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4pPr>
    <a:lvl5pPr marL="1369308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5pPr>
    <a:lvl6pPr marL="1711634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6pPr>
    <a:lvl7pPr marL="2053961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7pPr>
    <a:lvl8pPr marL="2396289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8pPr>
    <a:lvl9pPr marL="2738615" algn="l" defTabSz="684654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- 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sidefod 5"/>
          <p:cNvSpPr txBox="1">
            <a:spLocks/>
          </p:cNvSpPr>
          <p:nvPr userDrawn="1"/>
        </p:nvSpPr>
        <p:spPr>
          <a:xfrm>
            <a:off x="120018" y="8903344"/>
            <a:ext cx="4320540" cy="511176"/>
          </a:xfrm>
          <a:prstGeom prst="rect">
            <a:avLst/>
          </a:prstGeom>
        </p:spPr>
        <p:txBody>
          <a:bodyPr vert="horz" lIns="38744" tIns="19372" rIns="38744" bIns="19372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a-DK" sz="492" dirty="0"/>
          </a:p>
        </p:txBody>
      </p:sp>
      <p:sp>
        <p:nvSpPr>
          <p:cNvPr id="8" name="Pladsholder til titel 1">
            <a:extLst>
              <a:ext uri="{FF2B5EF4-FFF2-40B4-BE49-F238E27FC236}">
                <a16:creationId xmlns:a16="http://schemas.microsoft.com/office/drawing/2014/main" id="{2378BD0D-F0F1-48A8-8A44-8204FC2CEC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8867" y="789516"/>
            <a:ext cx="11523867" cy="7920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da-DK" noProof="0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5923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38867" y="789516"/>
            <a:ext cx="11523867" cy="79200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Overskrift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38867" y="2032318"/>
            <a:ext cx="11523868" cy="66100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noProof="0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303603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</p:sldLayoutIdLst>
  <p:hf sldNum="0" hdr="0" ftr="0" dt="0"/>
  <p:txStyles>
    <p:titleStyle>
      <a:lvl1pPr algn="l" defTabSz="387472" rtl="0" eaLnBrk="1" latinLnBrk="0" hangingPunct="1">
        <a:lnSpc>
          <a:spcPct val="90000"/>
        </a:lnSpc>
        <a:spcBef>
          <a:spcPct val="0"/>
        </a:spcBef>
        <a:buNone/>
        <a:defRPr sz="3000" b="1" kern="1200" cap="none" baseline="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0" indent="0" algn="l" defTabSz="387472" rtl="0" eaLnBrk="1" latinLnBrk="0" hangingPunct="1">
        <a:lnSpc>
          <a:spcPct val="100000"/>
        </a:lnSpc>
        <a:spcBef>
          <a:spcPts val="423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90604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484341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78077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71812" indent="-96868" algn="l" defTabSz="387472" rtl="0" eaLnBrk="1" latinLnBrk="0" hangingPunct="1">
        <a:lnSpc>
          <a:spcPct val="100000"/>
        </a:lnSpc>
        <a:spcBef>
          <a:spcPts val="212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65548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59284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53021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46757" indent="-96868" algn="l" defTabSz="387472" rtl="0" eaLnBrk="1" latinLnBrk="0" hangingPunct="1">
        <a:lnSpc>
          <a:spcPct val="90000"/>
        </a:lnSpc>
        <a:spcBef>
          <a:spcPts val="212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373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8747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81208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74944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68681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62416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56152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49889" algn="l" defTabSz="387472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23" userDrawn="1">
          <p15:clr>
            <a:srgbClr val="F26B43"/>
          </p15:clr>
        </p15:guide>
        <p15:guide id="2" pos="4113" userDrawn="1">
          <p15:clr>
            <a:srgbClr val="F26B43"/>
          </p15:clr>
        </p15:guide>
        <p15:guide id="3" pos="830" userDrawn="1">
          <p15:clr>
            <a:srgbClr val="F26B43"/>
          </p15:clr>
        </p15:guide>
        <p15:guide id="4" pos="7261" userDrawn="1">
          <p15:clr>
            <a:srgbClr val="F26B43"/>
          </p15:clr>
        </p15:guide>
        <p15:guide id="5" pos="402" userDrawn="1">
          <p15:clr>
            <a:srgbClr val="F26B43"/>
          </p15:clr>
        </p15:guide>
        <p15:guide id="6" pos="7662" userDrawn="1">
          <p15:clr>
            <a:srgbClr val="F26B43"/>
          </p15:clr>
        </p15:guide>
        <p15:guide id="7" orient="horz" pos="1600" userDrawn="1">
          <p15:clr>
            <a:srgbClr val="F26B43"/>
          </p15:clr>
        </p15:guide>
        <p15:guide id="8" orient="horz" pos="497" userDrawn="1">
          <p15:clr>
            <a:srgbClr val="F26B43"/>
          </p15:clr>
        </p15:guide>
        <p15:guide id="11" orient="horz" pos="5444" userDrawn="1">
          <p15:clr>
            <a:srgbClr val="F26B43"/>
          </p15:clr>
        </p15:guide>
        <p15:guide id="13" orient="horz" pos="1280" userDrawn="1">
          <p15:clr>
            <a:srgbClr val="F26B43"/>
          </p15:clr>
        </p15:guide>
        <p15:guide id="16" pos="4539" userDrawn="1">
          <p15:clr>
            <a:srgbClr val="F26B43"/>
          </p15:clr>
        </p15:guide>
        <p15:guide id="17" pos="3525" userDrawn="1">
          <p15:clr>
            <a:srgbClr val="F26B43"/>
          </p15:clr>
        </p15:guide>
        <p15:guide id="18" pos="3951" userDrawn="1">
          <p15:clr>
            <a:srgbClr val="F26B43"/>
          </p15:clr>
        </p15:guide>
        <p15:guide id="19" pos="4726" userDrawn="1">
          <p15:clr>
            <a:srgbClr val="F26B43"/>
          </p15:clr>
        </p15:guide>
        <p15:guide id="20" pos="3338" userDrawn="1">
          <p15:clr>
            <a:srgbClr val="F26B43"/>
          </p15:clr>
        </p15:guide>
        <p15:guide id="21" pos="5793" userDrawn="1">
          <p15:clr>
            <a:srgbClr val="F26B43"/>
          </p15:clr>
        </p15:guide>
        <p15:guide id="22" pos="2271" userDrawn="1">
          <p15:clr>
            <a:srgbClr val="F26B43"/>
          </p15:clr>
        </p15:guide>
        <p15:guide id="23" orient="horz" pos="996" userDrawn="1">
          <p15:clr>
            <a:srgbClr val="F26B43"/>
          </p15:clr>
        </p15:guide>
        <p15:guide id="24" orient="horz" pos="5265" userDrawn="1">
          <p15:clr>
            <a:srgbClr val="F26B43"/>
          </p15:clr>
        </p15:guide>
        <p15:guide id="25" orient="horz" pos="4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ktangel 137">
            <a:extLst>
              <a:ext uri="{FF2B5EF4-FFF2-40B4-BE49-F238E27FC236}">
                <a16:creationId xmlns:a16="http://schemas.microsoft.com/office/drawing/2014/main" id="{801627DC-62A5-4281-9CF8-FB3A94019900}"/>
              </a:ext>
            </a:extLst>
          </p:cNvPr>
          <p:cNvSpPr/>
          <p:nvPr/>
        </p:nvSpPr>
        <p:spPr>
          <a:xfrm>
            <a:off x="196533" y="3480679"/>
            <a:ext cx="5899477" cy="5896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8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Matrix til risikovurderingen</a:t>
            </a:r>
          </a:p>
          <a:p>
            <a:r>
              <a:rPr lang="da-DK" sz="14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Ved at afveje sandsynlighed og konsekvens, kan du foretage en samlet risikovurdering af det mulige brud</a:t>
            </a:r>
          </a:p>
          <a:p>
            <a:endParaRPr lang="da-DK" sz="1200" b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0005F23A-8E32-4F1B-859A-D43892EFEA7B}"/>
              </a:ext>
            </a:extLst>
          </p:cNvPr>
          <p:cNvSpPr/>
          <p:nvPr/>
        </p:nvSpPr>
        <p:spPr>
          <a:xfrm>
            <a:off x="197761" y="1219635"/>
            <a:ext cx="5899477" cy="2078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8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Tre måder, vi skal passe på vores informationer </a:t>
            </a:r>
            <a:endParaRPr lang="da-DK" sz="1400" b="1" dirty="0">
              <a:solidFill>
                <a:srgbClr val="3F4DC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400" dirty="0">
                <a:solidFill>
                  <a:schemeClr val="tx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(og hvor der kan ske brud)</a:t>
            </a:r>
          </a:p>
          <a:p>
            <a:endParaRPr lang="da-DK" sz="1200" b="1" dirty="0">
              <a:solidFill>
                <a:schemeClr val="tx2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Fortrolighed: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Alle har </a:t>
            </a:r>
            <a:r>
              <a:rPr lang="da-DK" sz="1200" u="sng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kun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adgang til de informationer, de bør se</a:t>
            </a:r>
          </a:p>
          <a:p>
            <a:pPr marL="285750" indent="-285750">
              <a:buFont typeface="+mj-lt"/>
              <a:buAutoNum type="arabicPeriod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Adgang: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Alle har adgang til de informationer, de skal bruge i deres arbejde</a:t>
            </a:r>
          </a:p>
          <a:p>
            <a:pPr marL="285750" indent="-285750">
              <a:buFont typeface="+mj-lt"/>
              <a:buAutoNum type="arabicPeriod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Korrekthed: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Vores informationer er korrekte</a:t>
            </a: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D651EF8C-32AC-429E-934C-D070393D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62" y="231957"/>
            <a:ext cx="9785384" cy="730491"/>
          </a:xfrm>
        </p:spPr>
        <p:txBody>
          <a:bodyPr/>
          <a:lstStyle/>
          <a:p>
            <a:r>
              <a:rPr lang="da-DK" sz="2800" dirty="0">
                <a:latin typeface="Arial" panose="020B0604020202020204" pitchFamily="34" charset="0"/>
                <a:cs typeface="Arial" panose="020B0604020202020204" pitchFamily="34" charset="0"/>
              </a:rPr>
              <a:t>Din guide til </a:t>
            </a:r>
            <a:r>
              <a:rPr lang="da-DK" sz="28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risikovurdering</a:t>
            </a:r>
            <a:r>
              <a:rPr lang="da-DK" sz="2800" dirty="0">
                <a:solidFill>
                  <a:srgbClr val="D600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sz="2800" dirty="0">
                <a:solidFill>
                  <a:srgbClr val="D600B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CC8FE017-5F66-4471-8999-EF06AEE65AE7}"/>
              </a:ext>
            </a:extLst>
          </p:cNvPr>
          <p:cNvGrpSpPr/>
          <p:nvPr/>
        </p:nvGrpSpPr>
        <p:grpSpPr>
          <a:xfrm>
            <a:off x="1093888" y="4599258"/>
            <a:ext cx="3888775" cy="3937557"/>
            <a:chOff x="1093888" y="4599258"/>
            <a:chExt cx="3888775" cy="3937557"/>
          </a:xfrm>
        </p:grpSpPr>
        <p:sp>
          <p:nvSpPr>
            <p:cNvPr id="131" name="Tekstfelt 130">
              <a:extLst>
                <a:ext uri="{FF2B5EF4-FFF2-40B4-BE49-F238E27FC236}">
                  <a16:creationId xmlns:a16="http://schemas.microsoft.com/office/drawing/2014/main" id="{2E326F0A-9F6C-4097-AFFA-A3C5FB8FD630}"/>
                </a:ext>
              </a:extLst>
            </p:cNvPr>
            <p:cNvSpPr txBox="1"/>
            <p:nvPr/>
          </p:nvSpPr>
          <p:spPr>
            <a:xfrm rot="16200000">
              <a:off x="461433" y="6249930"/>
              <a:ext cx="148035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400" b="1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Sandsynlighed</a:t>
              </a:r>
            </a:p>
          </p:txBody>
        </p:sp>
        <p:sp>
          <p:nvSpPr>
            <p:cNvPr id="132" name="Tekstfelt 131">
              <a:extLst>
                <a:ext uri="{FF2B5EF4-FFF2-40B4-BE49-F238E27FC236}">
                  <a16:creationId xmlns:a16="http://schemas.microsoft.com/office/drawing/2014/main" id="{E86D305A-9866-43E0-9DA9-D633FAC3792D}"/>
                </a:ext>
              </a:extLst>
            </p:cNvPr>
            <p:cNvSpPr txBox="1"/>
            <p:nvPr/>
          </p:nvSpPr>
          <p:spPr>
            <a:xfrm>
              <a:off x="2530399" y="8321371"/>
              <a:ext cx="14803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400" b="1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Konsekvens</a:t>
              </a:r>
            </a:p>
          </p:txBody>
        </p:sp>
        <p:sp>
          <p:nvSpPr>
            <p:cNvPr id="113" name="Rektangel 112">
              <a:extLst>
                <a:ext uri="{FF2B5EF4-FFF2-40B4-BE49-F238E27FC236}">
                  <a16:creationId xmlns:a16="http://schemas.microsoft.com/office/drawing/2014/main" id="{FDBFC376-69C4-4FC1-A932-418D145D4AFB}"/>
                </a:ext>
              </a:extLst>
            </p:cNvPr>
            <p:cNvSpPr/>
            <p:nvPr/>
          </p:nvSpPr>
          <p:spPr>
            <a:xfrm>
              <a:off x="1714174" y="7140599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9B3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14" name="Rektangel 113">
              <a:extLst>
                <a:ext uri="{FF2B5EF4-FFF2-40B4-BE49-F238E27FC236}">
                  <a16:creationId xmlns:a16="http://schemas.microsoft.com/office/drawing/2014/main" id="{30C2B104-5388-44DA-BD20-CE14BBB6F914}"/>
                </a:ext>
              </a:extLst>
            </p:cNvPr>
            <p:cNvSpPr/>
            <p:nvPr/>
          </p:nvSpPr>
          <p:spPr>
            <a:xfrm>
              <a:off x="2508092" y="7140599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9B3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15" name="Rektangel 114">
              <a:extLst>
                <a:ext uri="{FF2B5EF4-FFF2-40B4-BE49-F238E27FC236}">
                  <a16:creationId xmlns:a16="http://schemas.microsoft.com/office/drawing/2014/main" id="{FEDA77C1-620F-415B-BA0E-ECE0DDD829D2}"/>
                </a:ext>
              </a:extLst>
            </p:cNvPr>
            <p:cNvSpPr/>
            <p:nvPr/>
          </p:nvSpPr>
          <p:spPr>
            <a:xfrm>
              <a:off x="3299182" y="7140599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0E5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16" name="Rektangel 115">
              <a:extLst>
                <a:ext uri="{FF2B5EF4-FFF2-40B4-BE49-F238E27FC236}">
                  <a16:creationId xmlns:a16="http://schemas.microsoft.com/office/drawing/2014/main" id="{25FD9FC7-84A8-4048-9F41-2EE7AE944677}"/>
                </a:ext>
              </a:extLst>
            </p:cNvPr>
            <p:cNvSpPr/>
            <p:nvPr/>
          </p:nvSpPr>
          <p:spPr>
            <a:xfrm>
              <a:off x="4102127" y="7140599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0E5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17" name="Rektangel 116">
              <a:extLst>
                <a:ext uri="{FF2B5EF4-FFF2-40B4-BE49-F238E27FC236}">
                  <a16:creationId xmlns:a16="http://schemas.microsoft.com/office/drawing/2014/main" id="{65A803A5-5967-424A-92DD-676BCCEB3796}"/>
                </a:ext>
              </a:extLst>
            </p:cNvPr>
            <p:cNvSpPr/>
            <p:nvPr/>
          </p:nvSpPr>
          <p:spPr>
            <a:xfrm>
              <a:off x="1714174" y="6335347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9B3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18" name="Rektangel 117">
              <a:extLst>
                <a:ext uri="{FF2B5EF4-FFF2-40B4-BE49-F238E27FC236}">
                  <a16:creationId xmlns:a16="http://schemas.microsoft.com/office/drawing/2014/main" id="{E83F719A-001B-414C-924B-C5AA37CE03AA}"/>
                </a:ext>
              </a:extLst>
            </p:cNvPr>
            <p:cNvSpPr/>
            <p:nvPr/>
          </p:nvSpPr>
          <p:spPr>
            <a:xfrm>
              <a:off x="2508092" y="6335347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0E5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19" name="Rektangel 118">
              <a:extLst>
                <a:ext uri="{FF2B5EF4-FFF2-40B4-BE49-F238E27FC236}">
                  <a16:creationId xmlns:a16="http://schemas.microsoft.com/office/drawing/2014/main" id="{4455B899-EFAD-4FAB-9C79-EF1D15F47A7A}"/>
                </a:ext>
              </a:extLst>
            </p:cNvPr>
            <p:cNvSpPr/>
            <p:nvPr/>
          </p:nvSpPr>
          <p:spPr>
            <a:xfrm>
              <a:off x="3299182" y="6335347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0E5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0" name="Rektangel 119">
              <a:extLst>
                <a:ext uri="{FF2B5EF4-FFF2-40B4-BE49-F238E27FC236}">
                  <a16:creationId xmlns:a16="http://schemas.microsoft.com/office/drawing/2014/main" id="{07BD820A-B313-4D58-9384-7114BF0AFC9C}"/>
                </a:ext>
              </a:extLst>
            </p:cNvPr>
            <p:cNvSpPr/>
            <p:nvPr/>
          </p:nvSpPr>
          <p:spPr>
            <a:xfrm>
              <a:off x="4102127" y="6335347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0E5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1" name="Rektangel 120">
              <a:extLst>
                <a:ext uri="{FF2B5EF4-FFF2-40B4-BE49-F238E27FC236}">
                  <a16:creationId xmlns:a16="http://schemas.microsoft.com/office/drawing/2014/main" id="{8B952898-1CE7-44C5-B096-4A34F31D7897}"/>
                </a:ext>
              </a:extLst>
            </p:cNvPr>
            <p:cNvSpPr/>
            <p:nvPr/>
          </p:nvSpPr>
          <p:spPr>
            <a:xfrm>
              <a:off x="1714174" y="5536023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9B3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2" name="Rektangel 121">
              <a:extLst>
                <a:ext uri="{FF2B5EF4-FFF2-40B4-BE49-F238E27FC236}">
                  <a16:creationId xmlns:a16="http://schemas.microsoft.com/office/drawing/2014/main" id="{26A53FD8-8A2A-4219-9D29-C5EFB341DEE0}"/>
                </a:ext>
              </a:extLst>
            </p:cNvPr>
            <p:cNvSpPr/>
            <p:nvPr/>
          </p:nvSpPr>
          <p:spPr>
            <a:xfrm>
              <a:off x="2508092" y="5536023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0E5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3" name="Rektangel 122">
              <a:extLst>
                <a:ext uri="{FF2B5EF4-FFF2-40B4-BE49-F238E27FC236}">
                  <a16:creationId xmlns:a16="http://schemas.microsoft.com/office/drawing/2014/main" id="{FDF1A324-1E1C-4E8D-AF52-EFBE0B92A63D}"/>
                </a:ext>
              </a:extLst>
            </p:cNvPr>
            <p:cNvSpPr/>
            <p:nvPr/>
          </p:nvSpPr>
          <p:spPr>
            <a:xfrm>
              <a:off x="3299182" y="5536023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4" name="Rektangel 123">
              <a:extLst>
                <a:ext uri="{FF2B5EF4-FFF2-40B4-BE49-F238E27FC236}">
                  <a16:creationId xmlns:a16="http://schemas.microsoft.com/office/drawing/2014/main" id="{319969CE-CA2E-4D4F-93B3-4AEBA1EF50AB}"/>
                </a:ext>
              </a:extLst>
            </p:cNvPr>
            <p:cNvSpPr/>
            <p:nvPr/>
          </p:nvSpPr>
          <p:spPr>
            <a:xfrm>
              <a:off x="4102127" y="5536023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5" name="Rektangel 124">
              <a:extLst>
                <a:ext uri="{FF2B5EF4-FFF2-40B4-BE49-F238E27FC236}">
                  <a16:creationId xmlns:a16="http://schemas.microsoft.com/office/drawing/2014/main" id="{3DBDDECF-A5CC-47BD-AB91-5896438EA429}"/>
                </a:ext>
              </a:extLst>
            </p:cNvPr>
            <p:cNvSpPr/>
            <p:nvPr/>
          </p:nvSpPr>
          <p:spPr>
            <a:xfrm>
              <a:off x="1714174" y="4739181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0E5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6" name="Rektangel 125">
              <a:extLst>
                <a:ext uri="{FF2B5EF4-FFF2-40B4-BE49-F238E27FC236}">
                  <a16:creationId xmlns:a16="http://schemas.microsoft.com/office/drawing/2014/main" id="{EE908813-9D14-41FC-A87A-FF7AD79DE3F2}"/>
                </a:ext>
              </a:extLst>
            </p:cNvPr>
            <p:cNvSpPr/>
            <p:nvPr/>
          </p:nvSpPr>
          <p:spPr>
            <a:xfrm>
              <a:off x="2508092" y="4739181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0E5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7" name="Rektangel 126">
              <a:extLst>
                <a:ext uri="{FF2B5EF4-FFF2-40B4-BE49-F238E27FC236}">
                  <a16:creationId xmlns:a16="http://schemas.microsoft.com/office/drawing/2014/main" id="{B4E412FC-A2CE-4F6F-A493-198B574437F0}"/>
                </a:ext>
              </a:extLst>
            </p:cNvPr>
            <p:cNvSpPr/>
            <p:nvPr/>
          </p:nvSpPr>
          <p:spPr>
            <a:xfrm>
              <a:off x="3299182" y="4739181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sp>
          <p:nvSpPr>
            <p:cNvPr id="128" name="Rektangel 127">
              <a:extLst>
                <a:ext uri="{FF2B5EF4-FFF2-40B4-BE49-F238E27FC236}">
                  <a16:creationId xmlns:a16="http://schemas.microsoft.com/office/drawing/2014/main" id="{C869460D-98C3-4627-8BA7-E60CE558B77F}"/>
                </a:ext>
              </a:extLst>
            </p:cNvPr>
            <p:cNvSpPr/>
            <p:nvPr/>
          </p:nvSpPr>
          <p:spPr>
            <a:xfrm>
              <a:off x="4102127" y="4739181"/>
              <a:ext cx="762482" cy="76248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sz="1200" b="1" dirty="0" err="1">
                <a:solidFill>
                  <a:srgbClr val="343536"/>
                </a:solidFill>
                <a:latin typeface="Work Sans" charset="0"/>
                <a:ea typeface="Work Sans" charset="0"/>
                <a:cs typeface="Work Sans" charset="0"/>
              </a:endParaRPr>
            </a:p>
          </p:txBody>
        </p:sp>
        <p:cxnSp>
          <p:nvCxnSpPr>
            <p:cNvPr id="129" name="Lige forbindelse 128">
              <a:extLst>
                <a:ext uri="{FF2B5EF4-FFF2-40B4-BE49-F238E27FC236}">
                  <a16:creationId xmlns:a16="http://schemas.microsoft.com/office/drawing/2014/main" id="{8FF3079C-9097-4D26-9CE0-FC2E711EF5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59441" y="4599258"/>
              <a:ext cx="0" cy="3355838"/>
            </a:xfrm>
            <a:prstGeom prst="line">
              <a:avLst/>
            </a:prstGeom>
            <a:ln w="53975">
              <a:solidFill>
                <a:srgbClr val="0A1452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Lige forbindelse 129">
              <a:extLst>
                <a:ext uri="{FF2B5EF4-FFF2-40B4-BE49-F238E27FC236}">
                  <a16:creationId xmlns:a16="http://schemas.microsoft.com/office/drawing/2014/main" id="{ED6D6A45-79A6-416D-81CF-24FE06769A94}"/>
                </a:ext>
              </a:extLst>
            </p:cNvPr>
            <p:cNvCxnSpPr>
              <a:cxnSpLocks/>
            </p:cNvCxnSpPr>
            <p:nvPr/>
          </p:nvCxnSpPr>
          <p:spPr>
            <a:xfrm>
              <a:off x="1638747" y="7955096"/>
              <a:ext cx="3343916" cy="0"/>
            </a:xfrm>
            <a:prstGeom prst="line">
              <a:avLst/>
            </a:prstGeom>
            <a:ln w="53975">
              <a:solidFill>
                <a:srgbClr val="0A1452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Tekstfelt 132">
              <a:extLst>
                <a:ext uri="{FF2B5EF4-FFF2-40B4-BE49-F238E27FC236}">
                  <a16:creationId xmlns:a16="http://schemas.microsoft.com/office/drawing/2014/main" id="{72B9C843-B744-4726-9A09-654CC7F701A6}"/>
                </a:ext>
              </a:extLst>
            </p:cNvPr>
            <p:cNvSpPr txBox="1"/>
            <p:nvPr/>
          </p:nvSpPr>
          <p:spPr>
            <a:xfrm>
              <a:off x="1946926" y="8064691"/>
              <a:ext cx="29697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39" name="Tekstfelt 138">
              <a:extLst>
                <a:ext uri="{FF2B5EF4-FFF2-40B4-BE49-F238E27FC236}">
                  <a16:creationId xmlns:a16="http://schemas.microsoft.com/office/drawing/2014/main" id="{326898DD-C876-4301-BE4D-D90617A30C91}"/>
                </a:ext>
              </a:extLst>
            </p:cNvPr>
            <p:cNvSpPr txBox="1"/>
            <p:nvPr/>
          </p:nvSpPr>
          <p:spPr>
            <a:xfrm>
              <a:off x="2740845" y="8064690"/>
              <a:ext cx="29697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40" name="Tekstfelt 139">
              <a:extLst>
                <a:ext uri="{FF2B5EF4-FFF2-40B4-BE49-F238E27FC236}">
                  <a16:creationId xmlns:a16="http://schemas.microsoft.com/office/drawing/2014/main" id="{32488A8A-C572-45B7-923C-F57F3CDAED2C}"/>
                </a:ext>
              </a:extLst>
            </p:cNvPr>
            <p:cNvSpPr txBox="1"/>
            <p:nvPr/>
          </p:nvSpPr>
          <p:spPr>
            <a:xfrm>
              <a:off x="3574014" y="8045199"/>
              <a:ext cx="29697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41" name="Tekstfelt 140">
              <a:extLst>
                <a:ext uri="{FF2B5EF4-FFF2-40B4-BE49-F238E27FC236}">
                  <a16:creationId xmlns:a16="http://schemas.microsoft.com/office/drawing/2014/main" id="{C9096E9E-DB81-4DB4-A1AD-399ECEF4F573}"/>
                </a:ext>
              </a:extLst>
            </p:cNvPr>
            <p:cNvSpPr txBox="1"/>
            <p:nvPr/>
          </p:nvSpPr>
          <p:spPr>
            <a:xfrm>
              <a:off x="4334879" y="8045199"/>
              <a:ext cx="29697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42" name="Tekstfelt 141">
              <a:extLst>
                <a:ext uri="{FF2B5EF4-FFF2-40B4-BE49-F238E27FC236}">
                  <a16:creationId xmlns:a16="http://schemas.microsoft.com/office/drawing/2014/main" id="{DCAA3643-BD59-47BB-879D-83001A6FC38B}"/>
                </a:ext>
              </a:extLst>
            </p:cNvPr>
            <p:cNvSpPr txBox="1"/>
            <p:nvPr/>
          </p:nvSpPr>
          <p:spPr>
            <a:xfrm>
              <a:off x="1331027" y="7448296"/>
              <a:ext cx="29697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43" name="Tekstfelt 142">
              <a:extLst>
                <a:ext uri="{FF2B5EF4-FFF2-40B4-BE49-F238E27FC236}">
                  <a16:creationId xmlns:a16="http://schemas.microsoft.com/office/drawing/2014/main" id="{F5073C75-208B-443E-8A9B-05D234273C62}"/>
                </a:ext>
              </a:extLst>
            </p:cNvPr>
            <p:cNvSpPr txBox="1"/>
            <p:nvPr/>
          </p:nvSpPr>
          <p:spPr>
            <a:xfrm>
              <a:off x="1331027" y="6643044"/>
              <a:ext cx="29697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176" name="Tekstfelt 175">
              <a:extLst>
                <a:ext uri="{FF2B5EF4-FFF2-40B4-BE49-F238E27FC236}">
                  <a16:creationId xmlns:a16="http://schemas.microsoft.com/office/drawing/2014/main" id="{FEAC9105-3CE0-4B81-9EA1-FE918CE108E7}"/>
                </a:ext>
              </a:extLst>
            </p:cNvPr>
            <p:cNvSpPr txBox="1"/>
            <p:nvPr/>
          </p:nvSpPr>
          <p:spPr>
            <a:xfrm>
              <a:off x="1331027" y="5843720"/>
              <a:ext cx="29697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177" name="Tekstfelt 176">
              <a:extLst>
                <a:ext uri="{FF2B5EF4-FFF2-40B4-BE49-F238E27FC236}">
                  <a16:creationId xmlns:a16="http://schemas.microsoft.com/office/drawing/2014/main" id="{81F7F1AA-D148-40CD-8D56-372582556A8F}"/>
                </a:ext>
              </a:extLst>
            </p:cNvPr>
            <p:cNvSpPr txBox="1"/>
            <p:nvPr/>
          </p:nvSpPr>
          <p:spPr>
            <a:xfrm>
              <a:off x="1331027" y="5051713"/>
              <a:ext cx="29697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200" dirty="0">
                  <a:solidFill>
                    <a:srgbClr val="343536"/>
                  </a:solidFill>
                  <a:latin typeface="Arial" panose="020B0604020202020204" pitchFamily="34" charset="0"/>
                  <a:ea typeface="Work Sans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182" name="Rektangel 181">
            <a:extLst>
              <a:ext uri="{FF2B5EF4-FFF2-40B4-BE49-F238E27FC236}">
                <a16:creationId xmlns:a16="http://schemas.microsoft.com/office/drawing/2014/main" id="{10BFD051-090F-4EAF-BDD4-C4D5A95C87C1}"/>
              </a:ext>
            </a:extLst>
          </p:cNvPr>
          <p:cNvSpPr/>
          <p:nvPr/>
        </p:nvSpPr>
        <p:spPr>
          <a:xfrm>
            <a:off x="6279321" y="5398735"/>
            <a:ext cx="6264646" cy="3978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6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Konsekvens</a:t>
            </a:r>
          </a:p>
          <a:p>
            <a:endParaRPr lang="da-DK" sz="1200" b="1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Det betyder skalaen:</a:t>
            </a:r>
          </a:p>
          <a:p>
            <a:endParaRPr lang="da-DK" sz="1200" b="1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1: Ubetydelig</a:t>
            </a:r>
          </a:p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2: Mindre alvorlig</a:t>
            </a:r>
          </a:p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3: Meget alvorlig</a:t>
            </a:r>
          </a:p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4: Graverende/ødelæggende</a:t>
            </a:r>
          </a:p>
          <a:p>
            <a:endParaRPr lang="da-DK" sz="1200" b="1" dirty="0">
              <a:solidFill>
                <a:srgbClr val="343536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Former for konsekvenser, du kan tage i betragtning: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Økonomiske: meromkostninger/økonomiske tab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Administrative: øget belastning på administration, blokering af processer/aktiviteter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Omdømmemæssige: kritik i pressen, borgere eller interessenter mister tillid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Politiske: konsekvenser for organisationens ledelse og/eller ansvarlige politikere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Menneskelige: personskade, økonomiske tab, krænkelse af privatliv e.l.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Lovmæssige: overtrædelse af lovgivningen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D1324B6-B87A-470D-ADDF-CBC82248CE29}"/>
              </a:ext>
            </a:extLst>
          </p:cNvPr>
          <p:cNvSpPr/>
          <p:nvPr/>
        </p:nvSpPr>
        <p:spPr>
          <a:xfrm>
            <a:off x="122798" y="621709"/>
            <a:ext cx="7573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Som </a:t>
            </a:r>
            <a:r>
              <a:rPr lang="da-D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udbudsjurist 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kan du hjælpe med at spotte og forebygge risici for informationssikkerheden, der kan opstå i de systemer, du sidder med i dagligdagen.</a:t>
            </a:r>
            <a:endParaRPr lang="da-DK" dirty="0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A3A9B91E-F349-474D-83E6-541F3C6B44A9}"/>
              </a:ext>
            </a:extLst>
          </p:cNvPr>
          <p:cNvSpPr/>
          <p:nvPr/>
        </p:nvSpPr>
        <p:spPr>
          <a:xfrm>
            <a:off x="4296360" y="8746217"/>
            <a:ext cx="270119" cy="270119"/>
          </a:xfrm>
          <a:prstGeom prst="rect">
            <a:avLst/>
          </a:prstGeom>
          <a:solidFill>
            <a:schemeClr val="bg1"/>
          </a:solidFill>
          <a:ln w="28575">
            <a:solidFill>
              <a:srgbClr val="D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C1F17585-6662-41F9-8A65-3C81255C2F7F}"/>
              </a:ext>
            </a:extLst>
          </p:cNvPr>
          <p:cNvSpPr/>
          <p:nvPr/>
        </p:nvSpPr>
        <p:spPr>
          <a:xfrm>
            <a:off x="2560784" y="8746218"/>
            <a:ext cx="270119" cy="270119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64097D0C-EEA0-4581-82EC-2B4A8EF93667}"/>
              </a:ext>
            </a:extLst>
          </p:cNvPr>
          <p:cNvSpPr/>
          <p:nvPr/>
        </p:nvSpPr>
        <p:spPr>
          <a:xfrm>
            <a:off x="629552" y="8746217"/>
            <a:ext cx="265540" cy="265540"/>
          </a:xfrm>
          <a:prstGeom prst="rect">
            <a:avLst/>
          </a:prstGeom>
          <a:solidFill>
            <a:schemeClr val="bg1"/>
          </a:solidFill>
          <a:ln w="28575">
            <a:solidFill>
              <a:srgbClr val="29B3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75" name="Tekstfelt 74">
            <a:extLst>
              <a:ext uri="{FF2B5EF4-FFF2-40B4-BE49-F238E27FC236}">
                <a16:creationId xmlns:a16="http://schemas.microsoft.com/office/drawing/2014/main" id="{BB7252CF-86A2-444A-80B3-0A4F23290CCD}"/>
              </a:ext>
            </a:extLst>
          </p:cNvPr>
          <p:cNvSpPr txBox="1"/>
          <p:nvPr/>
        </p:nvSpPr>
        <p:spPr>
          <a:xfrm>
            <a:off x="1015606" y="8785367"/>
            <a:ext cx="124671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 risiko</a:t>
            </a:r>
          </a:p>
        </p:txBody>
      </p:sp>
      <p:sp>
        <p:nvSpPr>
          <p:cNvPr id="76" name="Tekstfelt 75">
            <a:extLst>
              <a:ext uri="{FF2B5EF4-FFF2-40B4-BE49-F238E27FC236}">
                <a16:creationId xmlns:a16="http://schemas.microsoft.com/office/drawing/2014/main" id="{1D0A1053-4C13-4D7A-A927-DA356AC8E43B}"/>
              </a:ext>
            </a:extLst>
          </p:cNvPr>
          <p:cNvSpPr txBox="1"/>
          <p:nvPr/>
        </p:nvSpPr>
        <p:spPr>
          <a:xfrm>
            <a:off x="2945143" y="8784116"/>
            <a:ext cx="10740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 risiko</a:t>
            </a:r>
          </a:p>
        </p:txBody>
      </p:sp>
      <p:sp>
        <p:nvSpPr>
          <p:cNvPr id="77" name="Tekstfelt 76">
            <a:extLst>
              <a:ext uri="{FF2B5EF4-FFF2-40B4-BE49-F238E27FC236}">
                <a16:creationId xmlns:a16="http://schemas.microsoft.com/office/drawing/2014/main" id="{043C0A34-1E9E-4459-AF46-D21A7C46B3DD}"/>
              </a:ext>
            </a:extLst>
          </p:cNvPr>
          <p:cNvSpPr txBox="1"/>
          <p:nvPr/>
        </p:nvSpPr>
        <p:spPr>
          <a:xfrm>
            <a:off x="4714968" y="8784116"/>
            <a:ext cx="10740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 risiko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A74E305E-5531-43D8-86C1-103EB19A4129}"/>
              </a:ext>
            </a:extLst>
          </p:cNvPr>
          <p:cNvSpPr/>
          <p:nvPr/>
        </p:nvSpPr>
        <p:spPr>
          <a:xfrm>
            <a:off x="6279321" y="1238684"/>
            <a:ext cx="6264646" cy="39786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1600" b="1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Sandsynlighed</a:t>
            </a:r>
            <a:endParaRPr lang="da-DK" sz="1800" b="1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200" b="1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dirty="0">
                <a:solidFill>
                  <a:schemeClr val="tx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Du kan bruge nedenstående punkter som vejledning til at vurdere sandsynligheden:</a:t>
            </a:r>
          </a:p>
          <a:p>
            <a:endParaRPr lang="da-DK" sz="1200" b="1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200" dirty="0">
              <a:solidFill>
                <a:schemeClr val="tx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D83631D2-8C19-4B7D-9536-882E2F720F75}"/>
              </a:ext>
            </a:extLst>
          </p:cNvPr>
          <p:cNvSpPr/>
          <p:nvPr/>
        </p:nvSpPr>
        <p:spPr>
          <a:xfrm>
            <a:off x="9434709" y="2152320"/>
            <a:ext cx="28108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3: Sandsynligt: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Arbejdsgangen/systemet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benyttes jævnligt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Mellem/høj motivation eller mulighed for udefrakommende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Flere kendte eksempler på bruddet hos os eller andre</a:t>
            </a:r>
          </a:p>
          <a:p>
            <a:endParaRPr lang="da-DK" sz="1200" dirty="0"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4: Forventet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Arbejdsgangen/systemet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benyttes ofte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Høj eller meget høj motivation eller mulighed for udefrakommende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Mange kendte eksempler på bruddet hos os eller andre</a:t>
            </a:r>
            <a:endParaRPr lang="da-DK" sz="1200" dirty="0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6D6ED66A-D8B7-443C-8AF2-D51047444F49}"/>
              </a:ext>
            </a:extLst>
          </p:cNvPr>
          <p:cNvSpPr/>
          <p:nvPr/>
        </p:nvSpPr>
        <p:spPr>
          <a:xfrm>
            <a:off x="6400745" y="2152320"/>
            <a:ext cx="29125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1: Usandsynligt: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Arbejdsgangen/systemet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benyttes sjældent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Ingen/lav motivation eller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mulighed for udefrakommende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Ingen kendte eksempler på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bruddet hos os eller andre</a:t>
            </a:r>
          </a:p>
          <a:p>
            <a:endParaRPr lang="da-DK" sz="1200" dirty="0"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2: Mindre sandsynligt: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Arbejdsgangen/systemet </a:t>
            </a:r>
            <a:b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</a:b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benyttes kun af og til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Lav/mellemhøj motivation eller mulighed for udefrakommende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dirty="0"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Få kendte eksempler på bruddet hos os eller andre</a:t>
            </a:r>
          </a:p>
        </p:txBody>
      </p:sp>
    </p:spTree>
    <p:extLst>
      <p:ext uri="{BB962C8B-B14F-4D97-AF65-F5344CB8AC3E}">
        <p14:creationId xmlns:p14="http://schemas.microsoft.com/office/powerpoint/2010/main" val="286648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>
            <a:extLst>
              <a:ext uri="{FF2B5EF4-FFF2-40B4-BE49-F238E27FC236}">
                <a16:creationId xmlns:a16="http://schemas.microsoft.com/office/drawing/2014/main" id="{B25670C1-726C-4EEC-97B8-4FDF26CBBE09}"/>
              </a:ext>
            </a:extLst>
          </p:cNvPr>
          <p:cNvSpPr/>
          <p:nvPr/>
        </p:nvSpPr>
        <p:spPr>
          <a:xfrm>
            <a:off x="3906340" y="1176828"/>
            <a:ext cx="3053260" cy="3052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srgbClr val="3F4DC2"/>
                </a:solidFill>
                <a:effectLst/>
                <a:uLnTx/>
                <a:uFillTx/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2. Hvilken risikovurdering?</a:t>
            </a: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Brug værktøjet til risikovurdering som guide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45055783-FBB7-40C9-AA14-0AAF96CD7DBA}"/>
              </a:ext>
            </a:extLst>
          </p:cNvPr>
          <p:cNvSpPr/>
          <p:nvPr/>
        </p:nvSpPr>
        <p:spPr>
          <a:xfrm>
            <a:off x="225086" y="1176828"/>
            <a:ext cx="3531264" cy="3052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 lvl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srgbClr val="3F4DC2"/>
                </a:solidFill>
                <a:effectLst/>
                <a:uLnTx/>
                <a:uFillTx/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1. Hvilke(t) af de tre principper kan der ske brud på?</a:t>
            </a:r>
          </a:p>
          <a:p>
            <a:pPr marR="0" lvl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a-DK" sz="1200" i="0" u="none" strike="noStrike" kern="1200" cap="none" spc="0" normalizeH="0" baseline="0" noProof="0" dirty="0">
              <a:ln>
                <a:noFill/>
              </a:ln>
              <a:solidFill>
                <a:srgbClr val="343536"/>
              </a:solidFill>
              <a:effectLst/>
              <a:uLnTx/>
              <a:uFillTx/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000000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Fortrolighed: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Alle har </a:t>
            </a:r>
            <a:r>
              <a:rPr lang="da-DK" sz="1200" u="sng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kun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 adgang til de informationer, de bør se</a:t>
            </a:r>
            <a:endParaRPr lang="da-DK" sz="1200" dirty="0">
              <a:solidFill>
                <a:srgbClr val="343537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200" dirty="0">
              <a:solidFill>
                <a:srgbClr val="343537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000000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Tilgængelighed: </a:t>
            </a:r>
            <a:r>
              <a:rPr lang="da-DK" sz="12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Alle har adgang til de informationer, de skal bruge i deres arbejde</a:t>
            </a:r>
          </a:p>
          <a:p>
            <a:endParaRPr lang="da-DK" sz="1200" dirty="0">
              <a:solidFill>
                <a:srgbClr val="343537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000000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Integritet</a:t>
            </a:r>
            <a:r>
              <a:rPr lang="da-DK" sz="1200" dirty="0">
                <a:solidFill>
                  <a:srgbClr val="000000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: </a:t>
            </a:r>
            <a:r>
              <a:rPr lang="da-DK" sz="12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Vores informationer er korrekte</a:t>
            </a:r>
            <a:endParaRPr lang="da-DK" sz="1200" dirty="0">
              <a:solidFill>
                <a:srgbClr val="000000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endParaRPr lang="da-DK" sz="1200" dirty="0">
              <a:solidFill>
                <a:srgbClr val="000000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200" i="0" u="none" strike="noStrike" kern="1200" cap="none" spc="0" normalizeH="0" baseline="0" noProof="0" dirty="0">
              <a:ln>
                <a:noFill/>
              </a:ln>
              <a:solidFill>
                <a:srgbClr val="343536"/>
              </a:solidFill>
              <a:effectLst/>
              <a:uLnTx/>
              <a:uFillTx/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76" name="Rektangel 75">
            <a:extLst>
              <a:ext uri="{FF2B5EF4-FFF2-40B4-BE49-F238E27FC236}">
                <a16:creationId xmlns:a16="http://schemas.microsoft.com/office/drawing/2014/main" id="{BF53067C-E44A-4DA8-8636-93BF407CD6A7}"/>
              </a:ext>
            </a:extLst>
          </p:cNvPr>
          <p:cNvSpPr/>
          <p:nvPr/>
        </p:nvSpPr>
        <p:spPr>
          <a:xfrm>
            <a:off x="225086" y="4390395"/>
            <a:ext cx="8204200" cy="410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36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srgbClr val="3F4DC2"/>
                </a:solidFill>
                <a:effectLst/>
                <a:uLnTx/>
                <a:uFillTx/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4. Kravopstilling</a:t>
            </a: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dirty="0">
              <a:solidFill>
                <a:srgbClr val="383838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25" name="Titel 1">
            <a:extLst>
              <a:ext uri="{FF2B5EF4-FFF2-40B4-BE49-F238E27FC236}">
                <a16:creationId xmlns:a16="http://schemas.microsoft.com/office/drawing/2014/main" id="{D651EF8C-32AC-429E-934C-D070393D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085" y="244355"/>
            <a:ext cx="7624389" cy="730491"/>
          </a:xfrm>
        </p:spPr>
        <p:txBody>
          <a:bodyPr/>
          <a:lstStyle/>
          <a:p>
            <a:r>
              <a:rPr lang="da-DK" sz="28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risikovurdering til kravopstilling</a:t>
            </a:r>
            <a:br>
              <a:rPr lang="da-DK" sz="2800" dirty="0">
                <a:solidFill>
                  <a:srgbClr val="3F4DC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400" b="0" dirty="0">
                <a:solidFill>
                  <a:srgbClr val="343536"/>
                </a:solidFill>
              </a:rPr>
              <a:t>Brug dette værktøj som guide og inspiration til kravopstilling på baggrund af risikovurderingen. </a:t>
            </a:r>
            <a:endParaRPr lang="da-DK" sz="1400" b="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kstfelt 111">
            <a:extLst>
              <a:ext uri="{FF2B5EF4-FFF2-40B4-BE49-F238E27FC236}">
                <a16:creationId xmlns:a16="http://schemas.microsoft.com/office/drawing/2014/main" id="{69B4426D-F40B-4AA3-9C9C-C37601EC8D01}"/>
              </a:ext>
            </a:extLst>
          </p:cNvPr>
          <p:cNvSpPr txBox="1"/>
          <p:nvPr/>
        </p:nvSpPr>
        <p:spPr>
          <a:xfrm>
            <a:off x="4465474" y="2258984"/>
            <a:ext cx="155106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Acceptabel risiko</a:t>
            </a:r>
          </a:p>
        </p:txBody>
      </p:sp>
      <p:sp>
        <p:nvSpPr>
          <p:cNvPr id="113" name="Tekstfelt 112">
            <a:extLst>
              <a:ext uri="{FF2B5EF4-FFF2-40B4-BE49-F238E27FC236}">
                <a16:creationId xmlns:a16="http://schemas.microsoft.com/office/drawing/2014/main" id="{826B3B6A-035A-45C5-8A3D-B313FBBAA012}"/>
              </a:ext>
            </a:extLst>
          </p:cNvPr>
          <p:cNvSpPr txBox="1"/>
          <p:nvPr/>
        </p:nvSpPr>
        <p:spPr>
          <a:xfrm>
            <a:off x="4467851" y="2762879"/>
            <a:ext cx="10740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Moderat risiko</a:t>
            </a:r>
          </a:p>
        </p:txBody>
      </p:sp>
      <p:sp>
        <p:nvSpPr>
          <p:cNvPr id="114" name="Tekstfelt 113">
            <a:extLst>
              <a:ext uri="{FF2B5EF4-FFF2-40B4-BE49-F238E27FC236}">
                <a16:creationId xmlns:a16="http://schemas.microsoft.com/office/drawing/2014/main" id="{E5C2E0B8-4DAA-41F1-BF94-C94B04DBBD24}"/>
              </a:ext>
            </a:extLst>
          </p:cNvPr>
          <p:cNvSpPr txBox="1"/>
          <p:nvPr/>
        </p:nvSpPr>
        <p:spPr>
          <a:xfrm>
            <a:off x="4467851" y="3253579"/>
            <a:ext cx="107407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Kritisk risiko</a:t>
            </a:r>
          </a:p>
        </p:txBody>
      </p:sp>
      <p:sp>
        <p:nvSpPr>
          <p:cNvPr id="119" name="Rektangel 118">
            <a:extLst>
              <a:ext uri="{FF2B5EF4-FFF2-40B4-BE49-F238E27FC236}">
                <a16:creationId xmlns:a16="http://schemas.microsoft.com/office/drawing/2014/main" id="{C4458AF7-47D1-4BD0-9B41-1180B664501D}"/>
              </a:ext>
            </a:extLst>
          </p:cNvPr>
          <p:cNvSpPr/>
          <p:nvPr/>
        </p:nvSpPr>
        <p:spPr>
          <a:xfrm>
            <a:off x="7109590" y="1176829"/>
            <a:ext cx="5466924" cy="30522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216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1" i="0" u="none" strike="noStrike" kern="1200" cap="none" spc="0" normalizeH="0" baseline="0" noProof="0" dirty="0">
                <a:ln>
                  <a:noFill/>
                </a:ln>
                <a:solidFill>
                  <a:srgbClr val="3F4DC2"/>
                </a:solidFill>
                <a:effectLst/>
                <a:uLnTx/>
                <a:uFillTx/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3. Hvordan bør vi håndtere risikoen?</a:t>
            </a: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Vælg den overordnede tilgang til håndtering</a:t>
            </a: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200" i="0" u="none" strike="noStrike" kern="1200" cap="none" spc="0" normalizeH="0" baseline="0" noProof="0" dirty="0">
              <a:ln>
                <a:noFill/>
              </a:ln>
              <a:solidFill>
                <a:srgbClr val="343536"/>
              </a:solidFill>
              <a:effectLst/>
              <a:uLnTx/>
              <a:uFillTx/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Accepter: </a:t>
            </a:r>
            <a:r>
              <a:rPr lang="da-DK" sz="12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Hvis risikoen er lav, kan vi acceptere den og undlade at foretage os yderligere</a:t>
            </a:r>
          </a:p>
          <a:p>
            <a:endParaRPr lang="da-DK" sz="1200" dirty="0">
              <a:solidFill>
                <a:srgbClr val="343537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Flyt: </a:t>
            </a:r>
            <a:r>
              <a:rPr lang="da-DK" sz="12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Vi kan forsikre os, flytte ansvaret ud til en ekstern leverandør eller lignende</a:t>
            </a:r>
          </a:p>
          <a:p>
            <a:endParaRPr lang="da-DK" sz="1200" dirty="0">
              <a:solidFill>
                <a:srgbClr val="343537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Minimer: </a:t>
            </a:r>
            <a:r>
              <a:rPr lang="da-DK" sz="12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Vi kan ændre arbejdsgange, procedurer eller politikker, så vi minimerer risikoen</a:t>
            </a:r>
          </a:p>
          <a:p>
            <a:endParaRPr lang="da-DK" sz="1200" dirty="0">
              <a:solidFill>
                <a:srgbClr val="343537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200" b="1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Undgå: </a:t>
            </a:r>
            <a:r>
              <a:rPr lang="da-DK" sz="1200" dirty="0">
                <a:solidFill>
                  <a:srgbClr val="343537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Vi ændrer eller stopper helt arbejdsgange, procedurer eller politikker, så vi fuldstændig undgår risikoen</a:t>
            </a:r>
          </a:p>
        </p:txBody>
      </p:sp>
      <p:sp>
        <p:nvSpPr>
          <p:cNvPr id="124" name="Rektangel 123">
            <a:extLst>
              <a:ext uri="{FF2B5EF4-FFF2-40B4-BE49-F238E27FC236}">
                <a16:creationId xmlns:a16="http://schemas.microsoft.com/office/drawing/2014/main" id="{DB16DFF0-1CB3-4379-BBBA-6F33CBEC5EA5}"/>
              </a:ext>
            </a:extLst>
          </p:cNvPr>
          <p:cNvSpPr/>
          <p:nvPr/>
        </p:nvSpPr>
        <p:spPr>
          <a:xfrm>
            <a:off x="6233862" y="4855633"/>
            <a:ext cx="2195424" cy="4501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>
                <a:ln>
                  <a:noFill/>
                </a:ln>
                <a:solidFill>
                  <a:srgbClr val="3F4DC2"/>
                </a:solidFill>
                <a:effectLst/>
                <a:uLnTx/>
                <a:uFillTx/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4b. </a:t>
            </a:r>
            <a:r>
              <a:rPr lang="da-DK" sz="14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Hvordan kan vi følge op på kravene?</a:t>
            </a: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400" b="1" i="0" u="none" strike="noStrike" kern="1200" cap="none" spc="0" normalizeH="0" baseline="0" noProof="0" dirty="0">
              <a:ln>
                <a:noFill/>
              </a:ln>
              <a:solidFill>
                <a:srgbClr val="3F4DC2"/>
              </a:solidFill>
              <a:effectLst/>
              <a:uLnTx/>
              <a:uFillTx/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Overvej:</a:t>
            </a: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200" b="1" i="0" u="none" strike="noStrike" kern="1200" cap="none" spc="0" normalizeH="0" baseline="0" noProof="0" dirty="0">
              <a:ln>
                <a:noFill/>
              </a:ln>
              <a:solidFill>
                <a:srgbClr val="343536"/>
              </a:solidFill>
              <a:effectLst/>
              <a:uLnTx/>
              <a:uFillTx/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Kan vi opstille mere konkrete mål, som leverandøren skal leve op til?</a:t>
            </a: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200" i="0" u="none" strike="noStrike" kern="1200" cap="none" spc="0" normalizeH="0" baseline="0" noProof="0" dirty="0">
              <a:ln>
                <a:noFill/>
              </a:ln>
              <a:solidFill>
                <a:srgbClr val="343536"/>
              </a:solidFill>
              <a:effectLst/>
              <a:uLnTx/>
              <a:uFillTx/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Hvordan kan vi i praksis konstatere, om leverandøren efterlever kravene?</a:t>
            </a:r>
            <a:endParaRPr kumimoji="0" lang="da-DK" sz="1200" i="0" u="none" strike="noStrike" kern="1200" cap="none" spc="0" normalizeH="0" baseline="0" noProof="0" dirty="0">
              <a:ln>
                <a:noFill/>
              </a:ln>
              <a:solidFill>
                <a:srgbClr val="343536"/>
              </a:solidFill>
              <a:effectLst/>
              <a:uLnTx/>
              <a:uFillTx/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25" name="Rektangel 124">
            <a:extLst>
              <a:ext uri="{FF2B5EF4-FFF2-40B4-BE49-F238E27FC236}">
                <a16:creationId xmlns:a16="http://schemas.microsoft.com/office/drawing/2014/main" id="{AE735E13-7DBC-4C1F-B5C2-2D6675CBE501}"/>
              </a:ext>
            </a:extLst>
          </p:cNvPr>
          <p:cNvSpPr/>
          <p:nvPr/>
        </p:nvSpPr>
        <p:spPr>
          <a:xfrm>
            <a:off x="4053799" y="3210853"/>
            <a:ext cx="270119" cy="270119"/>
          </a:xfrm>
          <a:prstGeom prst="rect">
            <a:avLst/>
          </a:prstGeom>
          <a:solidFill>
            <a:schemeClr val="bg1"/>
          </a:solidFill>
          <a:ln w="28575">
            <a:solidFill>
              <a:srgbClr val="D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6" name="Rektangel 125">
            <a:extLst>
              <a:ext uri="{FF2B5EF4-FFF2-40B4-BE49-F238E27FC236}">
                <a16:creationId xmlns:a16="http://schemas.microsoft.com/office/drawing/2014/main" id="{B956D12E-9116-4AFC-820C-28091E79370F}"/>
              </a:ext>
            </a:extLst>
          </p:cNvPr>
          <p:cNvSpPr/>
          <p:nvPr/>
        </p:nvSpPr>
        <p:spPr>
          <a:xfrm>
            <a:off x="4058378" y="2714884"/>
            <a:ext cx="270119" cy="270119"/>
          </a:xfrm>
          <a:prstGeom prst="rect">
            <a:avLst/>
          </a:prstGeom>
          <a:solidFill>
            <a:schemeClr val="bg1"/>
          </a:solidFill>
          <a:ln w="28575">
            <a:solidFill>
              <a:srgbClr val="E0E5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7" name="Rektangel 126">
            <a:extLst>
              <a:ext uri="{FF2B5EF4-FFF2-40B4-BE49-F238E27FC236}">
                <a16:creationId xmlns:a16="http://schemas.microsoft.com/office/drawing/2014/main" id="{1F0647C2-4604-4A0D-9D28-3FD7E8E56477}"/>
              </a:ext>
            </a:extLst>
          </p:cNvPr>
          <p:cNvSpPr/>
          <p:nvPr/>
        </p:nvSpPr>
        <p:spPr>
          <a:xfrm>
            <a:off x="4058378" y="2223494"/>
            <a:ext cx="265540" cy="265540"/>
          </a:xfrm>
          <a:prstGeom prst="rect">
            <a:avLst/>
          </a:prstGeom>
          <a:solidFill>
            <a:schemeClr val="bg1"/>
          </a:solidFill>
          <a:ln w="28575">
            <a:solidFill>
              <a:srgbClr val="29B3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200" b="1" dirty="0" err="1">
              <a:solidFill>
                <a:srgbClr val="343536"/>
              </a:solidFill>
              <a:latin typeface="Work Sans" charset="0"/>
              <a:ea typeface="Work Sans" charset="0"/>
              <a:cs typeface="Work Sans" charset="0"/>
            </a:endParaRPr>
          </a:p>
        </p:txBody>
      </p:sp>
      <p:sp>
        <p:nvSpPr>
          <p:cNvPr id="129" name="Rektangel 128">
            <a:extLst>
              <a:ext uri="{FF2B5EF4-FFF2-40B4-BE49-F238E27FC236}">
                <a16:creationId xmlns:a16="http://schemas.microsoft.com/office/drawing/2014/main" id="{11DFFE45-69BD-40D8-8C45-B8C84A3A44BE}"/>
              </a:ext>
            </a:extLst>
          </p:cNvPr>
          <p:cNvSpPr/>
          <p:nvPr/>
        </p:nvSpPr>
        <p:spPr>
          <a:xfrm>
            <a:off x="8597900" y="4390395"/>
            <a:ext cx="3978614" cy="5210805"/>
          </a:xfrm>
          <a:prstGeom prst="rect">
            <a:avLst/>
          </a:prstGeom>
          <a:solidFill>
            <a:srgbClr val="3F4D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108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dirty="0">
              <a:solidFill>
                <a:schemeClr val="bg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66C68C8-00F2-4384-BF84-71BE572716F5}"/>
              </a:ext>
            </a:extLst>
          </p:cNvPr>
          <p:cNvSpPr/>
          <p:nvPr/>
        </p:nvSpPr>
        <p:spPr>
          <a:xfrm>
            <a:off x="9042400" y="4999281"/>
            <a:ext cx="584200" cy="5842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3200" b="1" dirty="0">
                <a:solidFill>
                  <a:srgbClr val="3F4DC2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8FBF0443-68DF-44A7-BBEC-F2B6147898CC}"/>
              </a:ext>
            </a:extLst>
          </p:cNvPr>
          <p:cNvSpPr txBox="1"/>
          <p:nvPr/>
        </p:nvSpPr>
        <p:spPr>
          <a:xfrm>
            <a:off x="9093198" y="5855412"/>
            <a:ext cx="2959101" cy="32316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400" b="1" dirty="0">
                <a:solidFill>
                  <a:schemeClr val="bg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Brug din informationssikkerheds-koordinator og/eller DPO som sparringspartner.</a:t>
            </a:r>
          </a:p>
          <a:p>
            <a:endParaRPr lang="da-DK" sz="1400" b="1" dirty="0">
              <a:solidFill>
                <a:schemeClr val="bg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400" b="1" dirty="0">
                <a:solidFill>
                  <a:schemeClr val="bg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Involver dem tidligt i processen, så de kan hjælpe med risikovurdering og kravopstilling. Blandt andet kan de bidrage til at sikre, at kravene matcher din organisations overordnede sikkerhedspolitik.</a:t>
            </a:r>
          </a:p>
          <a:p>
            <a:endParaRPr lang="da-DK" sz="1400" b="1" dirty="0">
              <a:solidFill>
                <a:schemeClr val="bg1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r>
              <a:rPr lang="da-DK" sz="1400" b="1" dirty="0">
                <a:solidFill>
                  <a:schemeClr val="bg1"/>
                </a:solidFill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Du kan bruge værktøjet til at lave et oplæg til dialogen med ovennævnte og med andre fagfolk, der er involveret i udbuddet.</a:t>
            </a:r>
          </a:p>
        </p:txBody>
      </p:sp>
      <p:sp>
        <p:nvSpPr>
          <p:cNvPr id="130" name="Rektangel 129">
            <a:extLst>
              <a:ext uri="{FF2B5EF4-FFF2-40B4-BE49-F238E27FC236}">
                <a16:creationId xmlns:a16="http://schemas.microsoft.com/office/drawing/2014/main" id="{5B49D73D-4FA6-43B6-A007-495183CDAE8D}"/>
              </a:ext>
            </a:extLst>
          </p:cNvPr>
          <p:cNvSpPr/>
          <p:nvPr/>
        </p:nvSpPr>
        <p:spPr>
          <a:xfrm>
            <a:off x="225085" y="4855633"/>
            <a:ext cx="5947115" cy="4501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4000" tIns="108000" rIns="360000" bIns="18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4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400" b="1" i="0" u="none" strike="noStrike" kern="1200" cap="none" spc="0" normalizeH="0" baseline="0" noProof="0" dirty="0">
                <a:ln>
                  <a:noFill/>
                </a:ln>
                <a:solidFill>
                  <a:srgbClr val="3F4DC2"/>
                </a:solidFill>
                <a:effectLst/>
                <a:uLnTx/>
                <a:uFillTx/>
                <a:latin typeface="Arial" panose="020B0604020202020204" pitchFamily="34" charset="0"/>
                <a:ea typeface="Work Sans" charset="0"/>
                <a:cs typeface="Arial" panose="020B0604020202020204" pitchFamily="34" charset="0"/>
              </a:rPr>
              <a:t>4a. Hvilke typer krav bør opstilles for at imødekomme risikoen?</a:t>
            </a:r>
            <a:endParaRPr lang="da-DK" sz="1200" dirty="0">
              <a:solidFill>
                <a:srgbClr val="383838"/>
              </a:solidFill>
              <a:latin typeface="Arial" panose="020B0604020202020204" pitchFamily="34" charset="0"/>
              <a:ea typeface="Work Sans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til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tilgængelighed, fx oppetider/maksimal acceptabel nedetid for systemer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til fortrolighed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herunder vurdering af korrekt beskyttelse af data både i forhold til fortrolighed generelt og i forhold til karakteren af personoplysninger, som fx adgangsstyring og kryptering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til validering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fx særskilte processer eller systemkrav der sikrer integritet/korrekte data eller sporer fejl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til erstatning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forbindelse med tab af eller fejl i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til forsikring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anden form for outsourcing af risiko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til særlige sikkerhedsforanstaltninger, 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fx fysisk sikkerhed, adgangsstyring, driftsprocedurer, udvikling og vedligeholdelse, logning, backups, rapportering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1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Krav til kontroller</a:t>
            </a:r>
            <a:r>
              <a:rPr lang="da-DK" sz="1200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fx krav til mulighed for revision eller tilsyn</a:t>
            </a:r>
          </a:p>
          <a:p>
            <a:endParaRPr lang="da-DK" sz="1200" i="1" dirty="0">
              <a:solidFill>
                <a:srgbClr val="34353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200" i="1" dirty="0">
                <a:solidFill>
                  <a:srgbClr val="3435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OBS! Listen er ikke udtømmende, men til inspiration. Overvej, om der kan være andre former for krav.</a:t>
            </a:r>
          </a:p>
        </p:txBody>
      </p:sp>
    </p:spTree>
    <p:extLst>
      <p:ext uri="{BB962C8B-B14F-4D97-AF65-F5344CB8AC3E}">
        <p14:creationId xmlns:p14="http://schemas.microsoft.com/office/powerpoint/2010/main" val="1450794971"/>
      </p:ext>
    </p:extLst>
  </p:cSld>
  <p:clrMapOvr>
    <a:masterClrMapping/>
  </p:clrMapOvr>
</p:sld>
</file>

<file path=ppt/theme/theme1.xml><?xml version="1.0" encoding="utf-8"?>
<a:theme xmlns:a="http://schemas.openxmlformats.org/drawingml/2006/main" name="Operate skabel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80000" tIns="180000" rIns="180000" bIns="180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b="1" dirty="0" err="1" smtClean="0">
            <a:solidFill>
              <a:schemeClr val="tx2"/>
            </a:solidFill>
            <a:latin typeface="Work Sans" charset="0"/>
            <a:ea typeface="Work Sans" charset="0"/>
            <a:cs typeface="Work Sans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sz="1200" b="1" dirty="0" err="1" smtClean="0">
            <a:latin typeface="Work Sans" charset="0"/>
            <a:ea typeface="Work Sans" charset="0"/>
            <a:cs typeface="Work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9FF3547E-E6A4-4DFC-BEC8-9AE6AE8DA6D5}" vid="{F575626F-23C8-47E5-AC66-3383B11F06C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9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6C4C6CF-AABF-4623-A211-0F7DE64939BE}">
  <we:reference id="wa104381063" version="1.0.0.0" store="da-DK" storeType="OMEX"/>
  <we:alternateReferences/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Operate skabelon</Template>
  <TotalTime>4892</TotalTime>
  <Words>622</Words>
  <Application>Microsoft Office PowerPoint</Application>
  <PresentationFormat>A3-papir (297 x 420 mm)</PresentationFormat>
  <Paragraphs>115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Work Sans</vt:lpstr>
      <vt:lpstr>Operate skabelon</vt:lpstr>
      <vt:lpstr>Din guide til risikovurdering </vt:lpstr>
      <vt:lpstr>Fra risikovurdering til kravopstilling Brug dette værktøj som guide og inspiration til kravopstilling på baggrund af risikovurderingen.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Grundpakke</dc:title>
  <dc:creator>Kristoffer Milling</dc:creator>
  <cp:lastModifiedBy>Teit Elley Molter</cp:lastModifiedBy>
  <cp:revision>146</cp:revision>
  <cp:lastPrinted>2018-08-02T07:40:37Z</cp:lastPrinted>
  <dcterms:created xsi:type="dcterms:W3CDTF">2019-08-29T11:09:11Z</dcterms:created>
  <dcterms:modified xsi:type="dcterms:W3CDTF">2019-12-02T13:38:29Z</dcterms:modified>
</cp:coreProperties>
</file>